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8" r:id="rId4"/>
    <p:sldId id="259" r:id="rId5"/>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BB66"/>
    <a:srgbClr val="F69008"/>
    <a:srgbClr val="FF8A09"/>
    <a:srgbClr val="202C22"/>
    <a:srgbClr val="526E52"/>
    <a:srgbClr val="243024"/>
    <a:srgbClr val="1F231F"/>
    <a:srgbClr val="121412"/>
    <a:srgbClr val="0D0D0D"/>
    <a:srgbClr val="FFF3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7" autoAdjust="0"/>
    <p:restoredTop sz="94660"/>
  </p:normalViewPr>
  <p:slideViewPr>
    <p:cSldViewPr snapToGrid="0">
      <p:cViewPr varScale="1">
        <p:scale>
          <a:sx n="65" d="100"/>
          <a:sy n="65" d="100"/>
        </p:scale>
        <p:origin x="18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2757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4342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557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3252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704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403383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679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0662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3118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37682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2022/8/5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2281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32A743C-CB9E-48A9-9CD7-33BF9E4D86E5}" type="datetimeFigureOut">
              <a:rPr kumimoji="1" lang="ja-JP" altLang="en-US" smtClean="0"/>
              <a:t>2022/8/5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398382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pic>
        <p:nvPicPr>
          <p:cNvPr id="1030" name="Picture 6">
            <a:extLst>
              <a:ext uri="{FF2B5EF4-FFF2-40B4-BE49-F238E27FC236}">
                <a16:creationId xmlns:a16="http://schemas.microsoft.com/office/drawing/2014/main" id="{E1E618D4-42D7-4BCB-8A1B-8710F34BDF68}"/>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78" y="216827"/>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E40148A-7016-4099-B375-160E46F9C51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8924" y="229019"/>
            <a:ext cx="792000" cy="720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FB1E7EC5-B959-49A6-B0A6-B827F871D37D}"/>
              </a:ext>
            </a:extLst>
          </p:cNvPr>
          <p:cNvSpPr>
            <a:spLocks noGrp="1"/>
          </p:cNvSpPr>
          <p:nvPr>
            <p:ph type="ctrTitle"/>
          </p:nvPr>
        </p:nvSpPr>
        <p:spPr>
          <a:xfrm>
            <a:off x="236741" y="280788"/>
            <a:ext cx="6362163" cy="744955"/>
          </a:xfrm>
          <a:ln>
            <a:noFill/>
          </a:ln>
        </p:spPr>
        <p:txBody>
          <a:bodyPr>
            <a:noAutofit/>
          </a:bodyPr>
          <a:lstStyle/>
          <a:p>
            <a:pPr>
              <a:lnSpc>
                <a:spcPct val="110000"/>
              </a:lnSpc>
            </a:pPr>
            <a:r>
              <a:rPr kumimoji="1" lang="ja-JP" altLang="en-US" sz="3200" b="1" dirty="0">
                <a:ln w="82550">
                  <a:solidFill>
                    <a:srgbClr val="202C22"/>
                  </a:solidFill>
                </a:ln>
                <a:latin typeface="BIZ UDPゴシック" panose="020B0400000000000000" pitchFamily="50" charset="-128"/>
                <a:ea typeface="BIZ UDPゴシック" panose="020B0400000000000000" pitchFamily="50" charset="-128"/>
              </a:rPr>
              <a:t>肥料価格高騰対策のごあんない</a:t>
            </a:r>
            <a:br>
              <a:rPr kumimoji="1" lang="en-US" altLang="ja-JP" sz="3200" b="1" dirty="0">
                <a:ln w="82550">
                  <a:solidFill>
                    <a:srgbClr val="202C22"/>
                  </a:solidFill>
                </a:ln>
                <a:latin typeface="BIZ UDPゴシック" panose="020B0400000000000000" pitchFamily="50" charset="-128"/>
                <a:ea typeface="BIZ UDPゴシック" panose="020B0400000000000000" pitchFamily="50" charset="-128"/>
              </a:rPr>
            </a:br>
            <a:r>
              <a:rPr kumimoji="1" lang="ja-JP" altLang="en-US" sz="2000" b="1" dirty="0">
                <a:ln w="82550">
                  <a:solidFill>
                    <a:srgbClr val="202C22"/>
                  </a:solidFill>
                </a:ln>
                <a:latin typeface="BIZ UDPゴシック" panose="020B0400000000000000" pitchFamily="50" charset="-128"/>
                <a:ea typeface="BIZ UDPゴシック" panose="020B0400000000000000" pitchFamily="50" charset="-128"/>
              </a:rPr>
              <a:t>～肥料価格高騰に直面する農家の皆様を支援します～</a:t>
            </a:r>
            <a:endParaRPr kumimoji="1" lang="ja-JP" altLang="en-US" sz="3200" b="1" dirty="0">
              <a:ln w="82550">
                <a:solidFill>
                  <a:srgbClr val="202C22"/>
                </a:solidFill>
              </a:ln>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7952536A-D68D-46FC-9F20-9279CE7FDBF0}"/>
              </a:ext>
            </a:extLst>
          </p:cNvPr>
          <p:cNvSpPr/>
          <p:nvPr/>
        </p:nvSpPr>
        <p:spPr>
          <a:xfrm>
            <a:off x="133350" y="1117765"/>
            <a:ext cx="6565900" cy="1746729"/>
          </a:xfrm>
          <a:prstGeom prst="roundRect">
            <a:avLst/>
          </a:prstGeom>
          <a:solidFill>
            <a:schemeClr val="bg1"/>
          </a:solidFill>
          <a:ln w="44450" cmpd="sng">
            <a:solidFill>
              <a:srgbClr val="3A851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8" name="正方形/長方形 27">
            <a:extLst>
              <a:ext uri="{FF2B5EF4-FFF2-40B4-BE49-F238E27FC236}">
                <a16:creationId xmlns:a16="http://schemas.microsoft.com/office/drawing/2014/main" id="{134EA117-36AD-4EA6-A6A9-CB90F0684AA1}"/>
              </a:ext>
            </a:extLst>
          </p:cNvPr>
          <p:cNvSpPr/>
          <p:nvPr/>
        </p:nvSpPr>
        <p:spPr>
          <a:xfrm flipV="1">
            <a:off x="288405" y="3235741"/>
            <a:ext cx="6362163" cy="984248"/>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0" name="矢印: 五方向 29">
            <a:extLst>
              <a:ext uri="{FF2B5EF4-FFF2-40B4-BE49-F238E27FC236}">
                <a16:creationId xmlns:a16="http://schemas.microsoft.com/office/drawing/2014/main" id="{60538687-AD17-4744-89A8-DE34AF74C3F8}"/>
              </a:ext>
            </a:extLst>
          </p:cNvPr>
          <p:cNvSpPr/>
          <p:nvPr/>
        </p:nvSpPr>
        <p:spPr>
          <a:xfrm>
            <a:off x="275527" y="3043138"/>
            <a:ext cx="291843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支援の対象となる肥料</a:t>
            </a:r>
          </a:p>
        </p:txBody>
      </p:sp>
      <p:sp>
        <p:nvSpPr>
          <p:cNvPr id="31" name="正方形/長方形 30">
            <a:extLst>
              <a:ext uri="{FF2B5EF4-FFF2-40B4-BE49-F238E27FC236}">
                <a16:creationId xmlns:a16="http://schemas.microsoft.com/office/drawing/2014/main" id="{51B2CDD0-7E9F-4CE8-9605-DA87324658B3}"/>
              </a:ext>
            </a:extLst>
          </p:cNvPr>
          <p:cNvSpPr/>
          <p:nvPr/>
        </p:nvSpPr>
        <p:spPr>
          <a:xfrm flipV="1">
            <a:off x="282932" y="4535767"/>
            <a:ext cx="6362163" cy="2427443"/>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3" name="矢印: 五方向 32">
            <a:extLst>
              <a:ext uri="{FF2B5EF4-FFF2-40B4-BE49-F238E27FC236}">
                <a16:creationId xmlns:a16="http://schemas.microsoft.com/office/drawing/2014/main" id="{EEDF2E6F-9508-42DF-8863-983FA0DC8305}"/>
              </a:ext>
            </a:extLst>
          </p:cNvPr>
          <p:cNvSpPr/>
          <p:nvPr/>
        </p:nvSpPr>
        <p:spPr>
          <a:xfrm>
            <a:off x="271082" y="4348386"/>
            <a:ext cx="154039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支援の内容</a:t>
            </a:r>
          </a:p>
        </p:txBody>
      </p:sp>
      <p:sp>
        <p:nvSpPr>
          <p:cNvPr id="16" name="正方形/長方形 15">
            <a:extLst>
              <a:ext uri="{FF2B5EF4-FFF2-40B4-BE49-F238E27FC236}">
                <a16:creationId xmlns:a16="http://schemas.microsoft.com/office/drawing/2014/main" id="{32F71D0B-D8CB-4CFE-B985-3C27E42D9DAF}"/>
              </a:ext>
            </a:extLst>
          </p:cNvPr>
          <p:cNvSpPr/>
          <p:nvPr/>
        </p:nvSpPr>
        <p:spPr>
          <a:xfrm flipV="1">
            <a:off x="275527" y="7261468"/>
            <a:ext cx="6362163" cy="2214814"/>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8" name="矢印: 五方向 17">
            <a:extLst>
              <a:ext uri="{FF2B5EF4-FFF2-40B4-BE49-F238E27FC236}">
                <a16:creationId xmlns:a16="http://schemas.microsoft.com/office/drawing/2014/main" id="{2D85C27F-AA44-4205-BF18-22558C58AF55}"/>
              </a:ext>
            </a:extLst>
          </p:cNvPr>
          <p:cNvSpPr/>
          <p:nvPr/>
        </p:nvSpPr>
        <p:spPr>
          <a:xfrm>
            <a:off x="264732" y="7079404"/>
            <a:ext cx="2308923"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申請に必要なもの</a:t>
            </a:r>
          </a:p>
        </p:txBody>
      </p:sp>
      <p:cxnSp>
        <p:nvCxnSpPr>
          <p:cNvPr id="6" name="直線矢印コネクタ 5">
            <a:extLst>
              <a:ext uri="{FF2B5EF4-FFF2-40B4-BE49-F238E27FC236}">
                <a16:creationId xmlns:a16="http://schemas.microsoft.com/office/drawing/2014/main" id="{C2957BB8-CD4C-40F9-B2E3-3EB7A2CD9391}"/>
              </a:ext>
            </a:extLst>
          </p:cNvPr>
          <p:cNvCxnSpPr>
            <a:cxnSpLocks/>
          </p:cNvCxnSpPr>
          <p:nvPr/>
        </p:nvCxnSpPr>
        <p:spPr>
          <a:xfrm>
            <a:off x="2387600" y="9840545"/>
            <a:ext cx="4199468" cy="0"/>
          </a:xfrm>
          <a:prstGeom prst="straightConnector1">
            <a:avLst/>
          </a:prstGeom>
          <a:ln w="38100">
            <a:solidFill>
              <a:srgbClr val="FABB66"/>
            </a:solidFill>
            <a:tailEnd type="triangle" w="lg" len="med"/>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03043AAA-AE94-4DB1-8EDC-6C9A01C82F40}"/>
              </a:ext>
            </a:extLst>
          </p:cNvPr>
          <p:cNvSpPr txBox="1"/>
          <p:nvPr/>
        </p:nvSpPr>
        <p:spPr>
          <a:xfrm>
            <a:off x="4908439" y="9501731"/>
            <a:ext cx="1595309"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次のページを参照</a:t>
            </a:r>
          </a:p>
        </p:txBody>
      </p:sp>
      <p:sp>
        <p:nvSpPr>
          <p:cNvPr id="35" name="テキスト ボックス 34">
            <a:extLst>
              <a:ext uri="{FF2B5EF4-FFF2-40B4-BE49-F238E27FC236}">
                <a16:creationId xmlns:a16="http://schemas.microsoft.com/office/drawing/2014/main" id="{A7472EE5-C023-4BC1-ADAB-92070E9538CC}"/>
              </a:ext>
            </a:extLst>
          </p:cNvPr>
          <p:cNvSpPr txBox="1"/>
          <p:nvPr/>
        </p:nvSpPr>
        <p:spPr>
          <a:xfrm>
            <a:off x="1369270" y="5578017"/>
            <a:ext cx="532998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90F698A3-82FC-4A4A-8F67-CBB1631C29E7}"/>
              </a:ext>
            </a:extLst>
          </p:cNvPr>
          <p:cNvSpPr/>
          <p:nvPr/>
        </p:nvSpPr>
        <p:spPr>
          <a:xfrm>
            <a:off x="415296" y="5563584"/>
            <a:ext cx="918459"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支援金</a:t>
            </a:r>
          </a:p>
        </p:txBody>
      </p:sp>
      <p:sp>
        <p:nvSpPr>
          <p:cNvPr id="39" name="大かっこ 38">
            <a:extLst>
              <a:ext uri="{FF2B5EF4-FFF2-40B4-BE49-F238E27FC236}">
                <a16:creationId xmlns:a16="http://schemas.microsoft.com/office/drawing/2014/main" id="{7F25A3B5-9F9B-44B8-B022-BAF02F9EB705}"/>
              </a:ext>
            </a:extLst>
          </p:cNvPr>
          <p:cNvSpPr/>
          <p:nvPr/>
        </p:nvSpPr>
        <p:spPr>
          <a:xfrm>
            <a:off x="773570" y="6017134"/>
            <a:ext cx="5106529" cy="81164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5" name="タイトル 1">
            <a:extLst>
              <a:ext uri="{FF2B5EF4-FFF2-40B4-BE49-F238E27FC236}">
                <a16:creationId xmlns:a16="http://schemas.microsoft.com/office/drawing/2014/main" id="{9485ADF1-3526-4AB0-A941-7ECFAAEBFE54}"/>
              </a:ext>
            </a:extLst>
          </p:cNvPr>
          <p:cNvSpPr txBox="1">
            <a:spLocks/>
          </p:cNvSpPr>
          <p:nvPr/>
        </p:nvSpPr>
        <p:spPr>
          <a:xfrm>
            <a:off x="235391" y="280702"/>
            <a:ext cx="6362163" cy="744955"/>
          </a:xfrm>
          <a:prstGeom prst="rect">
            <a:avLst/>
          </a:prstGeom>
          <a:ln>
            <a:noFill/>
          </a:ln>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10000"/>
              </a:lnSpc>
            </a:pPr>
            <a:r>
              <a:rPr lang="ja-JP" altLang="en-US" sz="3200" b="1" dirty="0">
                <a:solidFill>
                  <a:srgbClr val="C9E77D"/>
                </a:solidFill>
                <a:latin typeface="BIZ UDPゴシック" panose="020B0400000000000000" pitchFamily="50" charset="-128"/>
                <a:ea typeface="BIZ UDPゴシック" panose="020B0400000000000000" pitchFamily="50" charset="-128"/>
              </a:rPr>
              <a:t>肥料価格高騰対策</a:t>
            </a:r>
            <a:r>
              <a:rPr lang="ja-JP" altLang="en-US" sz="3200" b="1" dirty="0">
                <a:solidFill>
                  <a:schemeClr val="bg1"/>
                </a:solidFill>
                <a:latin typeface="BIZ UDPゴシック" panose="020B0400000000000000" pitchFamily="50" charset="-128"/>
                <a:ea typeface="BIZ UDPゴシック" panose="020B0400000000000000" pitchFamily="50" charset="-128"/>
              </a:rPr>
              <a:t>のごあんない</a:t>
            </a:r>
            <a:br>
              <a:rPr lang="en-US" altLang="ja-JP" sz="3200" b="1" dirty="0">
                <a:solidFill>
                  <a:schemeClr val="bg1"/>
                </a:solidFill>
                <a:latin typeface="BIZ UDPゴシック" panose="020B0400000000000000" pitchFamily="50" charset="-128"/>
                <a:ea typeface="BIZ UDPゴシック" panose="020B0400000000000000" pitchFamily="50" charset="-128"/>
              </a:rPr>
            </a:br>
            <a:r>
              <a:rPr lang="ja-JP" altLang="en-US" sz="2000" b="1" dirty="0">
                <a:solidFill>
                  <a:schemeClr val="bg1"/>
                </a:solidFill>
                <a:latin typeface="BIZ UDPゴシック" panose="020B0400000000000000" pitchFamily="50" charset="-128"/>
                <a:ea typeface="BIZ UDPゴシック" panose="020B0400000000000000" pitchFamily="50" charset="-128"/>
              </a:rPr>
              <a:t>～肥料価格高騰に直面する農家の皆様を支援します～</a:t>
            </a:r>
            <a:endParaRPr lang="ja-JP" altLang="en-US" sz="3200" b="1" dirty="0">
              <a:solidFill>
                <a:schemeClr val="bg1"/>
              </a:solidFill>
              <a:latin typeface="BIZ UDPゴシック" panose="020B0400000000000000" pitchFamily="50" charset="-128"/>
              <a:ea typeface="BIZ UDPゴシック" panose="020B0400000000000000" pitchFamily="50" charset="-128"/>
            </a:endParaRPr>
          </a:p>
        </p:txBody>
      </p:sp>
      <p:cxnSp>
        <p:nvCxnSpPr>
          <p:cNvPr id="5" name="直線コネクタ 4">
            <a:extLst>
              <a:ext uri="{FF2B5EF4-FFF2-40B4-BE49-F238E27FC236}">
                <a16:creationId xmlns:a16="http://schemas.microsoft.com/office/drawing/2014/main" id="{3B0506C5-64F9-4CBB-A270-3084A8ABF565}"/>
              </a:ext>
            </a:extLst>
          </p:cNvPr>
          <p:cNvCxnSpPr>
            <a:cxnSpLocks/>
          </p:cNvCxnSpPr>
          <p:nvPr/>
        </p:nvCxnSpPr>
        <p:spPr>
          <a:xfrm>
            <a:off x="514331" y="1642475"/>
            <a:ext cx="1906455" cy="0"/>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C35EB3D6-0E0E-4A6B-A821-185FAE51078A}"/>
              </a:ext>
            </a:extLst>
          </p:cNvPr>
          <p:cNvCxnSpPr>
            <a:cxnSpLocks/>
          </p:cNvCxnSpPr>
          <p:nvPr/>
        </p:nvCxnSpPr>
        <p:spPr>
          <a:xfrm>
            <a:off x="1333876" y="2448838"/>
            <a:ext cx="1641948" cy="0"/>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A9B90211-5BA3-4584-9C26-3141B476E620}"/>
              </a:ext>
            </a:extLst>
          </p:cNvPr>
          <p:cNvSpPr txBox="1"/>
          <p:nvPr/>
        </p:nvSpPr>
        <p:spPr>
          <a:xfrm>
            <a:off x="425608" y="1346306"/>
            <a:ext cx="6095859" cy="1269450"/>
          </a:xfrm>
          <a:prstGeom prst="rect">
            <a:avLst/>
          </a:prstGeom>
          <a:noFill/>
        </p:spPr>
        <p:txBody>
          <a:bodyPr wrap="square" rtlCol="0">
            <a:spAutoFit/>
          </a:bodyPr>
          <a:lstStyle/>
          <a:p>
            <a:pPr>
              <a:lnSpc>
                <a:spcPct val="125000"/>
              </a:lnSpc>
            </a:pPr>
            <a:r>
              <a:rPr kumimoji="1" lang="ja-JP" altLang="en-US" sz="2150" b="1" dirty="0">
                <a:latin typeface="BIZ UDPゴシック" panose="020B0400000000000000" pitchFamily="50" charset="-128"/>
                <a:ea typeface="BIZ UDPゴシック" panose="020B0400000000000000" pitchFamily="50" charset="-128"/>
              </a:rPr>
              <a:t>肥料価格の高騰</a:t>
            </a:r>
            <a:r>
              <a:rPr kumimoji="1" lang="ja-JP" altLang="en-US" sz="2150" dirty="0">
                <a:latin typeface="BIZ UDPゴシック" panose="020B0400000000000000" pitchFamily="50" charset="-128"/>
                <a:ea typeface="BIZ UDPゴシック" panose="020B0400000000000000" pitchFamily="50" charset="-128"/>
              </a:rPr>
              <a:t>による農業経営への影響緩和のため、化学肥料の低減に向けて取り組む農業者の皆様の</a:t>
            </a:r>
            <a:r>
              <a:rPr kumimoji="1" lang="ja-JP" altLang="en-US" sz="2150" b="1" dirty="0">
                <a:latin typeface="BIZ UDPゴシック" panose="020B0400000000000000" pitchFamily="50" charset="-128"/>
                <a:ea typeface="BIZ UDPゴシック" panose="020B0400000000000000" pitchFamily="50" charset="-128"/>
              </a:rPr>
              <a:t>肥料費を支援</a:t>
            </a:r>
            <a:r>
              <a:rPr kumimoji="1" lang="ja-JP" altLang="en-US" sz="2150" dirty="0">
                <a:latin typeface="BIZ UDPゴシック" panose="020B0400000000000000" pitchFamily="50" charset="-128"/>
                <a:ea typeface="BIZ UDPゴシック" panose="020B0400000000000000" pitchFamily="50" charset="-128"/>
              </a:rPr>
              <a:t>します。</a:t>
            </a:r>
            <a:endParaRPr kumimoji="1" lang="en-US" altLang="ja-JP" sz="2150" dirty="0">
              <a:latin typeface="BIZ UDPゴシック" panose="020B0400000000000000" pitchFamily="50" charset="-128"/>
              <a:ea typeface="BIZ UDPゴシック" panose="020B0400000000000000" pitchFamily="50" charset="-128"/>
            </a:endParaRPr>
          </a:p>
        </p:txBody>
      </p:sp>
      <p:cxnSp>
        <p:nvCxnSpPr>
          <p:cNvPr id="42" name="直線コネクタ 41">
            <a:extLst>
              <a:ext uri="{FF2B5EF4-FFF2-40B4-BE49-F238E27FC236}">
                <a16:creationId xmlns:a16="http://schemas.microsoft.com/office/drawing/2014/main" id="{243A19D7-D11D-4842-AC66-72B28BB37CB2}"/>
              </a:ext>
            </a:extLst>
          </p:cNvPr>
          <p:cNvCxnSpPr>
            <a:cxnSpLocks/>
          </p:cNvCxnSpPr>
          <p:nvPr/>
        </p:nvCxnSpPr>
        <p:spPr>
          <a:xfrm>
            <a:off x="651536" y="3730233"/>
            <a:ext cx="3642183"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973E253A-215C-4F1D-BA77-02A3F322EF2A}"/>
              </a:ext>
            </a:extLst>
          </p:cNvPr>
          <p:cNvSpPr txBox="1"/>
          <p:nvPr/>
        </p:nvSpPr>
        <p:spPr>
          <a:xfrm>
            <a:off x="548067" y="3487409"/>
            <a:ext cx="6091707" cy="630942"/>
          </a:xfrm>
          <a:prstGeom prst="rect">
            <a:avLst/>
          </a:prstGeom>
          <a:noFill/>
        </p:spPr>
        <p:txBody>
          <a:bodyPr wrap="square" rtlCol="0">
            <a:spAutoFit/>
          </a:bodyPr>
          <a:lstStyle/>
          <a:p>
            <a:r>
              <a:rPr kumimoji="1" lang="ja-JP" altLang="en-US" sz="1900" b="1" dirty="0">
                <a:latin typeface="BIZ UDPゴシック" panose="020B0400000000000000" pitchFamily="50" charset="-128"/>
                <a:ea typeface="BIZ UDPゴシック" panose="020B0400000000000000" pitchFamily="50" charset="-128"/>
              </a:rPr>
              <a:t>令和４年６月</a:t>
            </a:r>
            <a:r>
              <a:rPr kumimoji="1" lang="ja-JP" altLang="en-US" sz="1600" dirty="0">
                <a:latin typeface="BIZ UDPゴシック" panose="020B0400000000000000" pitchFamily="50" charset="-128"/>
                <a:ea typeface="BIZ UDPゴシック" panose="020B0400000000000000" pitchFamily="50" charset="-128"/>
              </a:rPr>
              <a:t>から</a:t>
            </a:r>
            <a:r>
              <a:rPr kumimoji="1" lang="ja-JP" altLang="en-US" sz="1900" b="1" dirty="0">
                <a:latin typeface="BIZ UDPゴシック" panose="020B0400000000000000" pitchFamily="50" charset="-128"/>
                <a:ea typeface="BIZ UDPゴシック" panose="020B0400000000000000" pitchFamily="50" charset="-128"/>
              </a:rPr>
              <a:t>令和５年５月</a:t>
            </a:r>
            <a:r>
              <a:rPr kumimoji="1" lang="ja-JP" altLang="en-US" sz="1600" dirty="0">
                <a:latin typeface="BIZ UDPゴシック" panose="020B0400000000000000" pitchFamily="50" charset="-128"/>
                <a:ea typeface="BIZ UDPゴシック" panose="020B0400000000000000" pitchFamily="50" charset="-128"/>
              </a:rPr>
              <a:t>に購入した肥料（本年の秋肥と来年の春肥として使用する肥料）が対象です。</a:t>
            </a:r>
          </a:p>
        </p:txBody>
      </p:sp>
      <p:cxnSp>
        <p:nvCxnSpPr>
          <p:cNvPr id="49" name="直線コネクタ 48">
            <a:extLst>
              <a:ext uri="{FF2B5EF4-FFF2-40B4-BE49-F238E27FC236}">
                <a16:creationId xmlns:a16="http://schemas.microsoft.com/office/drawing/2014/main" id="{2BCF06AC-6221-4175-A037-895644F66345}"/>
              </a:ext>
            </a:extLst>
          </p:cNvPr>
          <p:cNvCxnSpPr>
            <a:cxnSpLocks/>
          </p:cNvCxnSpPr>
          <p:nvPr/>
        </p:nvCxnSpPr>
        <p:spPr>
          <a:xfrm>
            <a:off x="1701823" y="5305988"/>
            <a:ext cx="422454"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23802A3C-3D3D-4D46-97E9-B6DEE0A87865}"/>
              </a:ext>
            </a:extLst>
          </p:cNvPr>
          <p:cNvSpPr txBox="1"/>
          <p:nvPr/>
        </p:nvSpPr>
        <p:spPr>
          <a:xfrm>
            <a:off x="495324" y="4815735"/>
            <a:ext cx="5941633" cy="630942"/>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化学肥料低減の取組を行った上で前年度から増加した肥料費について、その</a:t>
            </a:r>
            <a:r>
              <a:rPr kumimoji="1" lang="ja-JP" altLang="en-US" sz="1900" b="1" dirty="0">
                <a:latin typeface="BIZ UDPゴシック" panose="020B0400000000000000" pitchFamily="50" charset="-128"/>
                <a:ea typeface="BIZ UDPゴシック" panose="020B0400000000000000" pitchFamily="50" charset="-128"/>
              </a:rPr>
              <a:t>７割</a:t>
            </a:r>
            <a:r>
              <a:rPr kumimoji="1" lang="ja-JP" altLang="en-US" sz="1600" dirty="0">
                <a:latin typeface="BIZ UDPゴシック" panose="020B0400000000000000" pitchFamily="50" charset="-128"/>
                <a:ea typeface="BIZ UDPゴシック" panose="020B0400000000000000" pitchFamily="50" charset="-128"/>
              </a:rPr>
              <a:t>を支援金として交付します。</a:t>
            </a:r>
            <a:endParaRPr kumimoji="1" lang="en-US" altLang="ja-JP" sz="1400" dirty="0">
              <a:latin typeface="BIZ UDPゴシック" panose="020B0400000000000000" pitchFamily="50" charset="-128"/>
              <a:ea typeface="BIZ UDPゴシック" panose="020B0400000000000000" pitchFamily="50" charset="-128"/>
            </a:endParaRPr>
          </a:p>
        </p:txBody>
      </p:sp>
      <p:cxnSp>
        <p:nvCxnSpPr>
          <p:cNvPr id="52" name="直線コネクタ 51">
            <a:extLst>
              <a:ext uri="{FF2B5EF4-FFF2-40B4-BE49-F238E27FC236}">
                <a16:creationId xmlns:a16="http://schemas.microsoft.com/office/drawing/2014/main" id="{922E792A-0EF5-4D33-BCEA-7DFA8ECF26AB}"/>
              </a:ext>
            </a:extLst>
          </p:cNvPr>
          <p:cNvCxnSpPr>
            <a:cxnSpLocks/>
          </p:cNvCxnSpPr>
          <p:nvPr/>
        </p:nvCxnSpPr>
        <p:spPr>
          <a:xfrm>
            <a:off x="2091744" y="8299611"/>
            <a:ext cx="1081632"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131DF234-1A57-457B-957E-0DFC0E77AB29}"/>
              </a:ext>
            </a:extLst>
          </p:cNvPr>
          <p:cNvCxnSpPr>
            <a:cxnSpLocks/>
          </p:cNvCxnSpPr>
          <p:nvPr/>
        </p:nvCxnSpPr>
        <p:spPr>
          <a:xfrm>
            <a:off x="678321" y="9078545"/>
            <a:ext cx="1471356"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78DB0419-731B-47C0-AEBB-BD65D28334F5}"/>
              </a:ext>
            </a:extLst>
          </p:cNvPr>
          <p:cNvCxnSpPr>
            <a:cxnSpLocks/>
          </p:cNvCxnSpPr>
          <p:nvPr/>
        </p:nvCxnSpPr>
        <p:spPr>
          <a:xfrm flipV="1">
            <a:off x="3282950" y="9072195"/>
            <a:ext cx="862472" cy="635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66FA66AD-2C0B-4262-BC01-87CDB95B6D28}"/>
              </a:ext>
            </a:extLst>
          </p:cNvPr>
          <p:cNvCxnSpPr>
            <a:cxnSpLocks/>
          </p:cNvCxnSpPr>
          <p:nvPr/>
        </p:nvCxnSpPr>
        <p:spPr>
          <a:xfrm>
            <a:off x="1601926" y="9301641"/>
            <a:ext cx="944424"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CA54A6AE-691C-452B-BD44-9212CBBDF77E}"/>
              </a:ext>
            </a:extLst>
          </p:cNvPr>
          <p:cNvSpPr txBox="1"/>
          <p:nvPr/>
        </p:nvSpPr>
        <p:spPr>
          <a:xfrm>
            <a:off x="307150" y="7483429"/>
            <a:ext cx="6300721" cy="1992853"/>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次の２つがあれば申請できます。</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600" dirty="0">
              <a:latin typeface="BIZ UDPゴシック" panose="020B0400000000000000" pitchFamily="50" charset="-128"/>
              <a:ea typeface="BIZ UDPゴシック" panose="020B0400000000000000" pitchFamily="50" charset="-128"/>
            </a:endParaRPr>
          </a:p>
          <a:p>
            <a:pPr marL="266700" indent="-266700">
              <a:spcAft>
                <a:spcPts val="300"/>
              </a:spcAft>
            </a:pPr>
            <a:r>
              <a:rPr kumimoji="1" lang="ja-JP" altLang="en-US" sz="1600" dirty="0">
                <a:solidFill>
                  <a:srgbClr val="3A851F"/>
                </a:solidFill>
                <a:latin typeface="BIZ UDPゴシック" panose="020B0400000000000000" pitchFamily="50" charset="-128"/>
                <a:ea typeface="BIZ UDPゴシック" panose="020B0400000000000000" pitchFamily="50" charset="-128"/>
              </a:rPr>
              <a:t>➊</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本年秋肥</a:t>
            </a:r>
            <a:r>
              <a:rPr kumimoji="1" lang="ja-JP" altLang="en-US" sz="1100" dirty="0">
                <a:latin typeface="BIZ UDPゴシック" panose="020B0400000000000000" pitchFamily="50" charset="-128"/>
                <a:ea typeface="BIZ UDPゴシック" panose="020B0400000000000000" pitchFamily="50" charset="-128"/>
              </a:rPr>
              <a:t>（令和４年６月～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月に注文）</a:t>
            </a:r>
            <a:r>
              <a:rPr kumimoji="1" lang="ja-JP" altLang="en-US" sz="1400" dirty="0">
                <a:latin typeface="BIZ UDPゴシック" panose="020B0400000000000000" pitchFamily="50" charset="-128"/>
                <a:ea typeface="BIZ UDPゴシック" panose="020B0400000000000000" pitchFamily="50" charset="-128"/>
              </a:rPr>
              <a:t>、来年春肥</a:t>
            </a:r>
            <a:r>
              <a:rPr kumimoji="1" lang="ja-JP" altLang="en-US" sz="1100" dirty="0">
                <a:latin typeface="BIZ UDPゴシック" panose="020B0400000000000000" pitchFamily="50" charset="-128"/>
                <a:ea typeface="BIZ UDPゴシック" panose="020B0400000000000000" pitchFamily="50" charset="-128"/>
              </a:rPr>
              <a:t>（令和４年</a:t>
            </a:r>
            <a:r>
              <a:rPr kumimoji="1" lang="en-US" altLang="ja-JP" sz="1100" dirty="0">
                <a:latin typeface="BIZ UDPゴシック" panose="020B0400000000000000" pitchFamily="50" charset="-128"/>
                <a:ea typeface="BIZ UDPゴシック" panose="020B0400000000000000" pitchFamily="50" charset="-128"/>
              </a:rPr>
              <a:t>11</a:t>
            </a:r>
            <a:r>
              <a:rPr kumimoji="1" lang="ja-JP" altLang="en-US" sz="1100" dirty="0">
                <a:latin typeface="BIZ UDPゴシック" panose="020B0400000000000000" pitchFamily="50" charset="-128"/>
                <a:ea typeface="BIZ UDPゴシック" panose="020B0400000000000000" pitchFamily="50" charset="-128"/>
              </a:rPr>
              <a:t>月～令和５年５月に注文）の購入価格がわかるもの</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注文票</a:t>
            </a:r>
            <a:r>
              <a:rPr kumimoji="1" lang="ja-JP" altLang="en-US" sz="1400" dirty="0">
                <a:latin typeface="BIZ UDPゴシック" panose="020B0400000000000000" pitchFamily="50" charset="-128"/>
                <a:ea typeface="BIZ UDPゴシック" panose="020B0400000000000000" pitchFamily="50" charset="-128"/>
              </a:rPr>
              <a:t>など）</a:t>
            </a:r>
            <a:endParaRPr kumimoji="1" lang="en-US" altLang="ja-JP" sz="1400" b="1" dirty="0">
              <a:latin typeface="BIZ UDPゴシック" panose="020B0400000000000000" pitchFamily="50" charset="-128"/>
              <a:ea typeface="BIZ UDPゴシック" panose="020B0400000000000000" pitchFamily="50" charset="-128"/>
            </a:endParaRPr>
          </a:p>
          <a:p>
            <a:pPr marL="266700" indent="-266700"/>
            <a:r>
              <a:rPr kumimoji="1" lang="ja-JP" altLang="en-US" sz="1200" dirty="0">
                <a:latin typeface="BIZ UDPゴシック" panose="020B0400000000000000" pitchFamily="50" charset="-128"/>
                <a:ea typeface="BIZ UDPゴシック" panose="020B0400000000000000" pitchFamily="50" charset="-128"/>
              </a:rPr>
              <a:t>　　　本年秋肥と来年春肥は、それぞれをまとめて、別々に申請してください。</a:t>
            </a:r>
            <a:endParaRPr kumimoji="1" lang="en-US" altLang="ja-JP" sz="1200" dirty="0">
              <a:latin typeface="BIZ UDPゴシック" panose="020B0400000000000000" pitchFamily="50" charset="-128"/>
              <a:ea typeface="BIZ UDPゴシック" panose="020B0400000000000000" pitchFamily="50" charset="-128"/>
            </a:endParaRPr>
          </a:p>
          <a:p>
            <a:pPr marL="266700" indent="-266700"/>
            <a:r>
              <a:rPr kumimoji="1" lang="ja-JP" altLang="en-US" sz="1200" dirty="0">
                <a:latin typeface="BIZ UDPゴシック" panose="020B0400000000000000" pitchFamily="50" charset="-128"/>
                <a:ea typeface="BIZ UDPゴシック" panose="020B0400000000000000" pitchFamily="50" charset="-128"/>
              </a:rPr>
              <a:t>　　　注文票のほか、領収書または請求書が必要です。</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900" dirty="0">
              <a:latin typeface="BIZ UDPゴシック" panose="020B0400000000000000" pitchFamily="50" charset="-128"/>
              <a:ea typeface="BIZ UDPゴシック" panose="020B0400000000000000" pitchFamily="50" charset="-128"/>
            </a:endParaRPr>
          </a:p>
          <a:p>
            <a:pPr marL="180975" indent="-180975"/>
            <a:r>
              <a:rPr kumimoji="1" lang="ja-JP" altLang="en-US" sz="1400" dirty="0">
                <a:solidFill>
                  <a:srgbClr val="3A851F"/>
                </a:solidFill>
                <a:latin typeface="BIZ UDPゴシック" panose="020B0400000000000000" pitchFamily="50" charset="-128"/>
                <a:ea typeface="BIZ UDPゴシック" panose="020B0400000000000000" pitchFamily="50" charset="-128"/>
              </a:rPr>
              <a:t>❷</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化学肥料低減</a:t>
            </a:r>
            <a:r>
              <a:rPr kumimoji="1" lang="ja-JP" altLang="en-US" sz="1400" dirty="0">
                <a:latin typeface="BIZ UDPゴシック" panose="020B0400000000000000" pitchFamily="50" charset="-128"/>
                <a:ea typeface="BIZ UDPゴシック" panose="020B0400000000000000" pitchFamily="50" charset="-128"/>
              </a:rPr>
              <a:t>に向けた取組に</a:t>
            </a:r>
            <a:r>
              <a:rPr kumimoji="1" lang="ja-JP" altLang="en-US" b="1" dirty="0">
                <a:latin typeface="BIZ UDPゴシック" panose="020B0400000000000000" pitchFamily="50" charset="-128"/>
                <a:ea typeface="BIZ UDPゴシック" panose="020B0400000000000000" pitchFamily="50" charset="-128"/>
              </a:rPr>
              <a:t>２つ以上</a:t>
            </a:r>
            <a:r>
              <a:rPr kumimoji="1" lang="ja-JP" altLang="en-US" sz="1400" dirty="0">
                <a:latin typeface="BIZ UDPゴシック" panose="020B0400000000000000" pitchFamily="50" charset="-128"/>
                <a:ea typeface="BIZ UDPゴシック" panose="020B0400000000000000" pitchFamily="50" charset="-128"/>
              </a:rPr>
              <a:t>取り組むこと</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（次のページのチェックシートで申告していただきます。）</a:t>
            </a:r>
            <a:endParaRPr kumimoji="1" lang="en-US" altLang="ja-JP" sz="1400" dirty="0">
              <a:latin typeface="BIZ UDPゴシック" panose="020B0400000000000000" pitchFamily="50" charset="-128"/>
              <a:ea typeface="BIZ UDPゴシック" panose="020B0400000000000000" pitchFamily="50" charset="-128"/>
            </a:endParaRPr>
          </a:p>
        </p:txBody>
      </p:sp>
      <p:cxnSp>
        <p:nvCxnSpPr>
          <p:cNvPr id="58" name="直線コネクタ 57">
            <a:extLst>
              <a:ext uri="{FF2B5EF4-FFF2-40B4-BE49-F238E27FC236}">
                <a16:creationId xmlns:a16="http://schemas.microsoft.com/office/drawing/2014/main" id="{89A13A9D-10EC-4D06-B801-753500E57360}"/>
              </a:ext>
            </a:extLst>
          </p:cNvPr>
          <p:cNvCxnSpPr>
            <a:cxnSpLocks/>
          </p:cNvCxnSpPr>
          <p:nvPr/>
        </p:nvCxnSpPr>
        <p:spPr>
          <a:xfrm>
            <a:off x="2387600" y="9372600"/>
            <a:ext cx="0" cy="467945"/>
          </a:xfrm>
          <a:prstGeom prst="line">
            <a:avLst/>
          </a:prstGeom>
          <a:ln w="38100">
            <a:solidFill>
              <a:srgbClr val="FABB66"/>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FB178045-0BE8-4120-8585-FE1D5F7F47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692439">
            <a:off x="6228585" y="2085866"/>
            <a:ext cx="771020" cy="77102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F4D8E8E9-F4D9-4F12-883B-8B609134B0C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1083526">
            <a:off x="5808409" y="2425530"/>
            <a:ext cx="664337" cy="664337"/>
          </a:xfrm>
          <a:prstGeom prst="rect">
            <a:avLst/>
          </a:prstGeom>
          <a:noFill/>
          <a:extLst>
            <a:ext uri="{909E8E84-426E-40DD-AFC4-6F175D3DCCD1}">
              <a14:hiddenFill xmlns:a14="http://schemas.microsoft.com/office/drawing/2010/main">
                <a:solidFill>
                  <a:srgbClr val="FFFFFF"/>
                </a:solidFill>
              </a14:hiddenFill>
            </a:ext>
          </a:extLst>
        </p:spPr>
      </p:pic>
      <p:sp>
        <p:nvSpPr>
          <p:cNvPr id="46" name="大かっこ 45">
            <a:extLst>
              <a:ext uri="{FF2B5EF4-FFF2-40B4-BE49-F238E27FC236}">
                <a16:creationId xmlns:a16="http://schemas.microsoft.com/office/drawing/2014/main" id="{0E29604C-427C-431D-BE36-47CF7D032EF6}"/>
              </a:ext>
            </a:extLst>
          </p:cNvPr>
          <p:cNvSpPr/>
          <p:nvPr/>
        </p:nvSpPr>
        <p:spPr>
          <a:xfrm>
            <a:off x="613683" y="8395439"/>
            <a:ext cx="4999718" cy="427586"/>
          </a:xfrm>
          <a:prstGeom prst="bracketPair">
            <a:avLst>
              <a:gd name="adj" fmla="val 2068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1" name="正方形/長方形 40">
            <a:extLst>
              <a:ext uri="{FF2B5EF4-FFF2-40B4-BE49-F238E27FC236}">
                <a16:creationId xmlns:a16="http://schemas.microsoft.com/office/drawing/2014/main" id="{C130C443-D86A-40E3-B1A4-A3B02A8BDE7A}"/>
              </a:ext>
            </a:extLst>
          </p:cNvPr>
          <p:cNvSpPr/>
          <p:nvPr/>
        </p:nvSpPr>
        <p:spPr>
          <a:xfrm>
            <a:off x="2549301" y="6070475"/>
            <a:ext cx="3174922" cy="663312"/>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当年の肥料費</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価格上昇率</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使用量低減率</a:t>
            </a:r>
          </a:p>
        </p:txBody>
      </p:sp>
      <p:sp>
        <p:nvSpPr>
          <p:cNvPr id="48" name="テキスト ボックス 47">
            <a:extLst>
              <a:ext uri="{FF2B5EF4-FFF2-40B4-BE49-F238E27FC236}">
                <a16:creationId xmlns:a16="http://schemas.microsoft.com/office/drawing/2014/main" id="{CF2DC51E-BCC3-409E-8071-3BF6E8FDFE39}"/>
              </a:ext>
            </a:extLst>
          </p:cNvPr>
          <p:cNvSpPr txBox="1"/>
          <p:nvPr/>
        </p:nvSpPr>
        <p:spPr>
          <a:xfrm>
            <a:off x="202216" y="6240842"/>
            <a:ext cx="6428168"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ー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b="1" dirty="0">
                <a:solidFill>
                  <a:srgbClr val="E24100"/>
                </a:solidFill>
                <a:latin typeface="BIZ UDPゴシック" panose="020B0400000000000000" pitchFamily="50" charset="-128"/>
                <a:ea typeface="BIZ UDPゴシック" panose="020B0400000000000000" pitchFamily="50" charset="-128"/>
              </a:rPr>
              <a:t>０．７</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822F93DA-6717-4EE3-A2A4-F766A4982693}"/>
              </a:ext>
            </a:extLst>
          </p:cNvPr>
          <p:cNvSpPr/>
          <p:nvPr/>
        </p:nvSpPr>
        <p:spPr>
          <a:xfrm>
            <a:off x="878026" y="6248339"/>
            <a:ext cx="1273377"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当年の肥料費</a:t>
            </a:r>
          </a:p>
        </p:txBody>
      </p:sp>
      <p:sp>
        <p:nvSpPr>
          <p:cNvPr id="43" name="テキスト ボックス 42">
            <a:extLst>
              <a:ext uri="{FF2B5EF4-FFF2-40B4-BE49-F238E27FC236}">
                <a16:creationId xmlns:a16="http://schemas.microsoft.com/office/drawing/2014/main" id="{3737548A-9990-4245-BC9F-81434D8EFF64}"/>
              </a:ext>
            </a:extLst>
          </p:cNvPr>
          <p:cNvSpPr txBox="1"/>
          <p:nvPr/>
        </p:nvSpPr>
        <p:spPr>
          <a:xfrm>
            <a:off x="3775650" y="6300494"/>
            <a:ext cx="851120" cy="3693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統計データ</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を基に決定</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D7DDE8AE-690F-462E-81A2-11D82D4C7EC1}"/>
              </a:ext>
            </a:extLst>
          </p:cNvPr>
          <p:cNvSpPr txBox="1"/>
          <p:nvPr/>
        </p:nvSpPr>
        <p:spPr>
          <a:xfrm>
            <a:off x="4952205" y="6374749"/>
            <a:ext cx="1096312" cy="246221"/>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0.9</a:t>
            </a:r>
          </a:p>
        </p:txBody>
      </p:sp>
      <p:sp>
        <p:nvSpPr>
          <p:cNvPr id="45" name="大かっこ 44">
            <a:extLst>
              <a:ext uri="{FF2B5EF4-FFF2-40B4-BE49-F238E27FC236}">
                <a16:creationId xmlns:a16="http://schemas.microsoft.com/office/drawing/2014/main" id="{86A747BA-B1BD-46A6-9910-0EA713B7F6F3}"/>
              </a:ext>
            </a:extLst>
          </p:cNvPr>
          <p:cNvSpPr/>
          <p:nvPr/>
        </p:nvSpPr>
        <p:spPr>
          <a:xfrm>
            <a:off x="3782000" y="6311749"/>
            <a:ext cx="732850" cy="359522"/>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7" name="大かっこ 46">
            <a:extLst>
              <a:ext uri="{FF2B5EF4-FFF2-40B4-BE49-F238E27FC236}">
                <a16:creationId xmlns:a16="http://schemas.microsoft.com/office/drawing/2014/main" id="{254E0CC3-EF32-480B-AA72-22CF69137EBE}"/>
              </a:ext>
            </a:extLst>
          </p:cNvPr>
          <p:cNvSpPr/>
          <p:nvPr/>
        </p:nvSpPr>
        <p:spPr>
          <a:xfrm>
            <a:off x="4908439" y="6318099"/>
            <a:ext cx="478948" cy="346844"/>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2206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165DE309-1502-4B1B-B414-2D640D740EFC}"/>
              </a:ext>
            </a:extLst>
          </p:cNvPr>
          <p:cNvPicPr>
            <a:picLocks noChangeAspect="1"/>
          </p:cNvPicPr>
          <p:nvPr/>
        </p:nvPicPr>
        <p:blipFill rotWithShape="1">
          <a:blip r:embed="rId2">
            <a:extLst>
              <a:ext uri="{28A0092B-C50C-407E-A947-70E740481C1C}">
                <a14:useLocalDpi xmlns:a14="http://schemas.microsoft.com/office/drawing/2010/main" val="0"/>
              </a:ext>
            </a:extLst>
          </a:blip>
          <a:srcRect l="140" r="140"/>
          <a:stretch/>
        </p:blipFill>
        <p:spPr>
          <a:xfrm>
            <a:off x="233435" y="652084"/>
            <a:ext cx="6469564" cy="9065495"/>
          </a:xfrm>
          <a:prstGeom prst="rect">
            <a:avLst/>
          </a:prstGeom>
          <a:solidFill>
            <a:schemeClr val="bg1"/>
          </a:solidFill>
          <a:ln>
            <a:solidFill>
              <a:schemeClr val="tx1"/>
            </a:solidFill>
          </a:ln>
        </p:spPr>
      </p:pic>
      <p:sp>
        <p:nvSpPr>
          <p:cNvPr id="8" name="正方形/長方形 7">
            <a:extLst>
              <a:ext uri="{FF2B5EF4-FFF2-40B4-BE49-F238E27FC236}">
                <a16:creationId xmlns:a16="http://schemas.microsoft.com/office/drawing/2014/main" id="{330ED366-C7E9-43E8-AB13-D9596F28C5C6}"/>
              </a:ext>
            </a:extLst>
          </p:cNvPr>
          <p:cNvSpPr/>
          <p:nvPr/>
        </p:nvSpPr>
        <p:spPr>
          <a:xfrm>
            <a:off x="4838700" y="3600450"/>
            <a:ext cx="1714500" cy="4220522"/>
          </a:xfrm>
          <a:prstGeom prst="rect">
            <a:avLst/>
          </a:prstGeom>
          <a:solidFill>
            <a:srgbClr val="FEF9BE">
              <a:alpha val="36000"/>
            </a:srgbClr>
          </a:solidFill>
          <a:ln w="38100">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F5E68252-EB0A-4C52-B28B-8A5B1BDCD9EA}"/>
              </a:ext>
            </a:extLst>
          </p:cNvPr>
          <p:cNvSpPr/>
          <p:nvPr/>
        </p:nvSpPr>
        <p:spPr>
          <a:xfrm>
            <a:off x="329381" y="72552"/>
            <a:ext cx="3537769" cy="457200"/>
          </a:xfrm>
          <a:prstGeom prst="roundRect">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農業者の皆様に記入いただくもの</a:t>
            </a:r>
          </a:p>
        </p:txBody>
      </p:sp>
      <p:sp>
        <p:nvSpPr>
          <p:cNvPr id="4" name="テキスト ボックス 3">
            <a:extLst>
              <a:ext uri="{FF2B5EF4-FFF2-40B4-BE49-F238E27FC236}">
                <a16:creationId xmlns:a16="http://schemas.microsoft.com/office/drawing/2014/main" id="{4CE883FD-01F7-4106-AFDA-6AC24AE7DF77}"/>
              </a:ext>
            </a:extLst>
          </p:cNvPr>
          <p:cNvSpPr txBox="1"/>
          <p:nvPr/>
        </p:nvSpPr>
        <p:spPr>
          <a:xfrm>
            <a:off x="3906079" y="3646170"/>
            <a:ext cx="1980029" cy="1164421"/>
          </a:xfrm>
          <a:prstGeom prst="rect">
            <a:avLst/>
          </a:prstGeom>
          <a:noFill/>
        </p:spPr>
        <p:txBody>
          <a:bodyPr wrap="none" rtlCol="0">
            <a:spAutoFit/>
          </a:bodyPr>
          <a:lstStyle/>
          <a:p>
            <a:pPr>
              <a:spcAft>
                <a:spcPts val="5000"/>
              </a:spcAft>
            </a:pPr>
            <a:r>
              <a:rPr kumimoji="1" lang="ja-JP" altLang="en-US" sz="1400" b="1" dirty="0"/>
              <a:t>○　　　　　　　　○</a:t>
            </a:r>
            <a:endParaRPr kumimoji="1" lang="en-US" altLang="ja-JP" sz="1400" b="1" dirty="0"/>
          </a:p>
          <a:p>
            <a:pPr>
              <a:spcAft>
                <a:spcPts val="600"/>
              </a:spcAft>
            </a:pPr>
            <a:r>
              <a:rPr kumimoji="1" lang="ja-JP" altLang="en-US" sz="1400" b="1" dirty="0"/>
              <a:t>○　　　　　　　　◎</a:t>
            </a:r>
          </a:p>
        </p:txBody>
      </p:sp>
      <p:pic>
        <p:nvPicPr>
          <p:cNvPr id="25" name="Picture 6">
            <a:extLst>
              <a:ext uri="{FF2B5EF4-FFF2-40B4-BE49-F238E27FC236}">
                <a16:creationId xmlns:a16="http://schemas.microsoft.com/office/drawing/2014/main" id="{9F66A69C-258B-4DB3-A1BF-2DBBD76B713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744"/>
          <a:stretch/>
        </p:blipFill>
        <p:spPr bwMode="auto">
          <a:xfrm>
            <a:off x="15819" y="15875"/>
            <a:ext cx="633258" cy="59055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a:extLst>
              <a:ext uri="{FF2B5EF4-FFF2-40B4-BE49-F238E27FC236}">
                <a16:creationId xmlns:a16="http://schemas.microsoft.com/office/drawing/2014/main" id="{C314C71A-23B7-4D62-926E-051A4C1E819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3661"/>
          <a:stretch/>
        </p:blipFill>
        <p:spPr bwMode="auto">
          <a:xfrm>
            <a:off x="3547454" y="-3653"/>
            <a:ext cx="633258" cy="610078"/>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1F14E76B-DC74-423A-9269-AD19FC9EA56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47200" y="3638550"/>
            <a:ext cx="1498600" cy="1498600"/>
          </a:xfrm>
          <a:prstGeom prst="rect">
            <a:avLst/>
          </a:prstGeom>
          <a:noFill/>
          <a:extLst>
            <a:ext uri="{909E8E84-426E-40DD-AFC4-6F175D3DCCD1}">
              <a14:hiddenFill xmlns:a14="http://schemas.microsoft.com/office/drawing/2010/main">
                <a:solidFill>
                  <a:srgbClr val="FFFFFF"/>
                </a:solidFill>
              </a14:hiddenFill>
            </a:ext>
          </a:extLst>
        </p:spPr>
      </p:pic>
      <p:sp>
        <p:nvSpPr>
          <p:cNvPr id="21" name="フリーフォーム: 図形 20">
            <a:extLst>
              <a:ext uri="{FF2B5EF4-FFF2-40B4-BE49-F238E27FC236}">
                <a16:creationId xmlns:a16="http://schemas.microsoft.com/office/drawing/2014/main" id="{545AA9F0-400B-40F6-8951-856966B2FADF}"/>
              </a:ext>
            </a:extLst>
          </p:cNvPr>
          <p:cNvSpPr/>
          <p:nvPr/>
        </p:nvSpPr>
        <p:spPr>
          <a:xfrm>
            <a:off x="2650962" y="903988"/>
            <a:ext cx="3446301" cy="2343169"/>
          </a:xfrm>
          <a:custGeom>
            <a:avLst/>
            <a:gdLst>
              <a:gd name="connsiteX0" fmla="*/ 211268 w 3446301"/>
              <a:gd name="connsiteY0" fmla="*/ 0 h 2343169"/>
              <a:gd name="connsiteX1" fmla="*/ 3235033 w 3446301"/>
              <a:gd name="connsiteY1" fmla="*/ 0 h 2343169"/>
              <a:gd name="connsiteX2" fmla="*/ 3446301 w 3446301"/>
              <a:gd name="connsiteY2" fmla="*/ 211268 h 2343169"/>
              <a:gd name="connsiteX3" fmla="*/ 3446301 w 3446301"/>
              <a:gd name="connsiteY3" fmla="*/ 1495255 h 2343169"/>
              <a:gd name="connsiteX4" fmla="*/ 3235033 w 3446301"/>
              <a:gd name="connsiteY4" fmla="*/ 1706523 h 2343169"/>
              <a:gd name="connsiteX5" fmla="*/ 3107862 w 3446301"/>
              <a:gd name="connsiteY5" fmla="*/ 1706523 h 2343169"/>
              <a:gd name="connsiteX6" fmla="*/ 3135911 w 3446301"/>
              <a:gd name="connsiteY6" fmla="*/ 2343169 h 2343169"/>
              <a:gd name="connsiteX7" fmla="*/ 2782348 w 3446301"/>
              <a:gd name="connsiteY7" fmla="*/ 1706523 h 2343169"/>
              <a:gd name="connsiteX8" fmla="*/ 211268 w 3446301"/>
              <a:gd name="connsiteY8" fmla="*/ 1706523 h 2343169"/>
              <a:gd name="connsiteX9" fmla="*/ 0 w 3446301"/>
              <a:gd name="connsiteY9" fmla="*/ 1495255 h 2343169"/>
              <a:gd name="connsiteX10" fmla="*/ 0 w 3446301"/>
              <a:gd name="connsiteY10" fmla="*/ 211268 h 2343169"/>
              <a:gd name="connsiteX11" fmla="*/ 211268 w 3446301"/>
              <a:gd name="connsiteY11" fmla="*/ 0 h 2343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46301" h="2343169">
                <a:moveTo>
                  <a:pt x="211268" y="0"/>
                </a:moveTo>
                <a:lnTo>
                  <a:pt x="3235033" y="0"/>
                </a:lnTo>
                <a:cubicBezTo>
                  <a:pt x="3351713" y="0"/>
                  <a:pt x="3446301" y="94588"/>
                  <a:pt x="3446301" y="211268"/>
                </a:cubicBezTo>
                <a:lnTo>
                  <a:pt x="3446301" y="1495255"/>
                </a:lnTo>
                <a:cubicBezTo>
                  <a:pt x="3446301" y="1611935"/>
                  <a:pt x="3351713" y="1706523"/>
                  <a:pt x="3235033" y="1706523"/>
                </a:cubicBezTo>
                <a:lnTo>
                  <a:pt x="3107862" y="1706523"/>
                </a:lnTo>
                <a:lnTo>
                  <a:pt x="3135911" y="2343169"/>
                </a:lnTo>
                <a:lnTo>
                  <a:pt x="2782348" y="1706523"/>
                </a:lnTo>
                <a:lnTo>
                  <a:pt x="211268" y="1706523"/>
                </a:lnTo>
                <a:cubicBezTo>
                  <a:pt x="94588" y="1706523"/>
                  <a:pt x="0" y="1611935"/>
                  <a:pt x="0" y="1495255"/>
                </a:cubicBezTo>
                <a:lnTo>
                  <a:pt x="0" y="211268"/>
                </a:lnTo>
                <a:cubicBezTo>
                  <a:pt x="0" y="94588"/>
                  <a:pt x="94588" y="0"/>
                  <a:pt x="211268" y="0"/>
                </a:cubicBezTo>
                <a:close/>
              </a:path>
            </a:pathLst>
          </a:custGeom>
          <a:solidFill>
            <a:schemeClr val="accent4">
              <a:lumMod val="20000"/>
              <a:lumOff val="80000"/>
            </a:schemeClr>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rtlCol="0" anchor="ctr">
            <a:noAutofit/>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cxnSp>
        <p:nvCxnSpPr>
          <p:cNvPr id="263" name="直線コネクタ 262">
            <a:extLst>
              <a:ext uri="{FF2B5EF4-FFF2-40B4-BE49-F238E27FC236}">
                <a16:creationId xmlns:a16="http://schemas.microsoft.com/office/drawing/2014/main" id="{E4BFC3CE-D9F4-40DB-B5FB-1B6E553C80B4}"/>
              </a:ext>
            </a:extLst>
          </p:cNvPr>
          <p:cNvCxnSpPr>
            <a:cxnSpLocks/>
          </p:cNvCxnSpPr>
          <p:nvPr/>
        </p:nvCxnSpPr>
        <p:spPr>
          <a:xfrm>
            <a:off x="2961733" y="1607846"/>
            <a:ext cx="1721207"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4" name="Picture 2">
            <a:extLst>
              <a:ext uri="{FF2B5EF4-FFF2-40B4-BE49-F238E27FC236}">
                <a16:creationId xmlns:a16="http://schemas.microsoft.com/office/drawing/2014/main" id="{A0E991E2-34C2-416B-A1B2-051FB30C866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17982" y="2193756"/>
            <a:ext cx="1062715" cy="953531"/>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直線コネクタ 22">
            <a:extLst>
              <a:ext uri="{FF2B5EF4-FFF2-40B4-BE49-F238E27FC236}">
                <a16:creationId xmlns:a16="http://schemas.microsoft.com/office/drawing/2014/main" id="{225DEFF8-CBCF-4DCD-B5FF-5ACEAE96885F}"/>
              </a:ext>
            </a:extLst>
          </p:cNvPr>
          <p:cNvCxnSpPr>
            <a:cxnSpLocks/>
          </p:cNvCxnSpPr>
          <p:nvPr/>
        </p:nvCxnSpPr>
        <p:spPr>
          <a:xfrm>
            <a:off x="5075679" y="2085028"/>
            <a:ext cx="810429"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F62D359C-2152-4486-BBC5-9250654E65AC}"/>
              </a:ext>
            </a:extLst>
          </p:cNvPr>
          <p:cNvCxnSpPr>
            <a:cxnSpLocks/>
          </p:cNvCxnSpPr>
          <p:nvPr/>
        </p:nvCxnSpPr>
        <p:spPr>
          <a:xfrm>
            <a:off x="3537929" y="1881828"/>
            <a:ext cx="2338654"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6C60F31E-46BC-4ED3-A306-FDBADD5F3724}"/>
              </a:ext>
            </a:extLst>
          </p:cNvPr>
          <p:cNvCxnSpPr>
            <a:cxnSpLocks/>
          </p:cNvCxnSpPr>
          <p:nvPr/>
        </p:nvCxnSpPr>
        <p:spPr>
          <a:xfrm>
            <a:off x="2932032" y="2285053"/>
            <a:ext cx="2954076"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95A6272-D3C5-47CD-97E1-922551A0387C}"/>
              </a:ext>
            </a:extLst>
          </p:cNvPr>
          <p:cNvSpPr txBox="1"/>
          <p:nvPr/>
        </p:nvSpPr>
        <p:spPr>
          <a:xfrm>
            <a:off x="2703038" y="982915"/>
            <a:ext cx="3446301" cy="1698029"/>
          </a:xfrm>
          <a:prstGeom prst="rect">
            <a:avLst/>
          </a:prstGeom>
          <a:noFill/>
        </p:spPr>
        <p:txBody>
          <a:bodyPr wrap="square">
            <a:spAutoFit/>
          </a:bodyPr>
          <a:lstStyle/>
          <a:p>
            <a:pPr>
              <a:lnSpc>
                <a:spcPct val="110000"/>
              </a:lnSpc>
            </a:pPr>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令和４年度又は令和５年度の取組」</a:t>
            </a:r>
            <a:r>
              <a:rPr kumimoji="1" lang="ja-JP" altLang="en-US" sz="1200" dirty="0">
                <a:latin typeface="BIZ UDPゴシック" panose="020B0400000000000000" pitchFamily="50" charset="-128"/>
                <a:ea typeface="BIZ UDPゴシック" panose="020B0400000000000000" pitchFamily="50" charset="-128"/>
              </a:rPr>
              <a:t>欄のうち、</a:t>
            </a:r>
            <a:endParaRPr kumimoji="1" lang="en-US" altLang="ja-JP" sz="1200" dirty="0">
              <a:latin typeface="BIZ UDPゴシック" panose="020B0400000000000000" pitchFamily="50" charset="-128"/>
              <a:ea typeface="BIZ UDPゴシック" panose="020B0400000000000000" pitchFamily="50" charset="-128"/>
            </a:endParaRPr>
          </a:p>
          <a:p>
            <a:pPr>
              <a:lnSpc>
                <a:spcPct val="110000"/>
              </a:lnSpc>
            </a:pPr>
            <a:r>
              <a:rPr kumimoji="1" lang="ja-JP" altLang="en-US" sz="1200" dirty="0">
                <a:latin typeface="BIZ UDPゴシック" panose="020B0400000000000000" pitchFamily="50" charset="-128"/>
                <a:ea typeface="BIZ UDPゴシック" panose="020B0400000000000000" pitchFamily="50" charset="-128"/>
              </a:rPr>
              <a:t>取り組めるものに〇を記入してください。</a:t>
            </a:r>
            <a:endParaRPr kumimoji="1" lang="en-US" altLang="ja-JP" sz="1200" dirty="0">
              <a:latin typeface="BIZ UDPゴシック" panose="020B0400000000000000" pitchFamily="50" charset="-128"/>
              <a:ea typeface="BIZ UDPゴシック" panose="020B0400000000000000" pitchFamily="50" charset="-128"/>
            </a:endParaRPr>
          </a:p>
          <a:p>
            <a:pPr>
              <a:lnSpc>
                <a:spcPct val="110000"/>
              </a:lnSpc>
            </a:pPr>
            <a:endParaRPr kumimoji="1" lang="en-US" altLang="ja-JP" sz="500" dirty="0">
              <a:latin typeface="BIZ UDPゴシック" panose="020B0400000000000000" pitchFamily="50" charset="-128"/>
              <a:ea typeface="BIZ UDPゴシック" panose="020B0400000000000000" pitchFamily="50" charset="-128"/>
            </a:endParaRPr>
          </a:p>
          <a:p>
            <a:pPr marL="171450" indent="-171450">
              <a:lnSpc>
                <a:spcPct val="110000"/>
              </a:lnSpc>
              <a:spcAft>
                <a:spcPts val="600"/>
              </a:spcAft>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２つ以上に〇が付けば</a:t>
            </a:r>
            <a:r>
              <a:rPr kumimoji="1" lang="en-US" altLang="ja-JP" sz="1200" dirty="0">
                <a:latin typeface="BIZ UDPゴシック" panose="020B0400000000000000" pitchFamily="50" charset="-128"/>
                <a:ea typeface="BIZ UDPゴシック" panose="020B0400000000000000" pitchFamily="50" charset="-128"/>
              </a:rPr>
              <a:t>OK</a:t>
            </a:r>
            <a:r>
              <a:rPr kumimoji="1" lang="ja-JP" altLang="en-US" sz="1200" dirty="0">
                <a:latin typeface="BIZ UDPゴシック" panose="020B0400000000000000" pitchFamily="50" charset="-128"/>
                <a:ea typeface="BIZ UDPゴシック" panose="020B0400000000000000" pitchFamily="50" charset="-128"/>
              </a:rPr>
              <a:t>です。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lnSpc>
                <a:spcPct val="110000"/>
              </a:lnSpc>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これまで既に取り組んでいるものもカウント</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できます（その場合、１つ以上は、新しい取組</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または従来の取組の強化・拡大（「◎」で記入）を含むようにしてください。）</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69433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B48F035-843A-45BA-A462-BA095CF0825F}"/>
              </a:ext>
            </a:extLst>
          </p:cNvPr>
          <p:cNvSpPr/>
          <p:nvPr/>
        </p:nvSpPr>
        <p:spPr>
          <a:xfrm>
            <a:off x="1775434" y="8317282"/>
            <a:ext cx="4834647" cy="139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1806E5C5-89E2-4928-94D4-8EB5583E787D}"/>
              </a:ext>
            </a:extLst>
          </p:cNvPr>
          <p:cNvSpPr/>
          <p:nvPr/>
        </p:nvSpPr>
        <p:spPr>
          <a:xfrm flipV="1">
            <a:off x="247918" y="527001"/>
            <a:ext cx="6362163" cy="1992350"/>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1" name="矢印: 五方向 40">
            <a:extLst>
              <a:ext uri="{FF2B5EF4-FFF2-40B4-BE49-F238E27FC236}">
                <a16:creationId xmlns:a16="http://schemas.microsoft.com/office/drawing/2014/main" id="{6419A20C-FBA7-4C9A-A1A1-CBD93E1F7F82}"/>
              </a:ext>
            </a:extLst>
          </p:cNvPr>
          <p:cNvSpPr/>
          <p:nvPr/>
        </p:nvSpPr>
        <p:spPr>
          <a:xfrm>
            <a:off x="235040" y="327264"/>
            <a:ext cx="1540394"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申請方法</a:t>
            </a:r>
          </a:p>
        </p:txBody>
      </p:sp>
      <p:sp>
        <p:nvSpPr>
          <p:cNvPr id="42" name="大かっこ 41">
            <a:extLst>
              <a:ext uri="{FF2B5EF4-FFF2-40B4-BE49-F238E27FC236}">
                <a16:creationId xmlns:a16="http://schemas.microsoft.com/office/drawing/2014/main" id="{74957B93-8C18-4A25-AA33-6909240CAA26}"/>
              </a:ext>
            </a:extLst>
          </p:cNvPr>
          <p:cNvSpPr/>
          <p:nvPr/>
        </p:nvSpPr>
        <p:spPr>
          <a:xfrm>
            <a:off x="569890" y="1769967"/>
            <a:ext cx="5801553" cy="573823"/>
          </a:xfrm>
          <a:prstGeom prst="bracketPair">
            <a:avLst>
              <a:gd name="adj" fmla="val 10274"/>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3" name="正方形/長方形 42">
            <a:extLst>
              <a:ext uri="{FF2B5EF4-FFF2-40B4-BE49-F238E27FC236}">
                <a16:creationId xmlns:a16="http://schemas.microsoft.com/office/drawing/2014/main" id="{824DAB5A-B2D5-4E5A-8DAA-1A4BC65480DD}"/>
              </a:ext>
            </a:extLst>
          </p:cNvPr>
          <p:cNvSpPr/>
          <p:nvPr/>
        </p:nvSpPr>
        <p:spPr>
          <a:xfrm flipV="1">
            <a:off x="247919" y="3021326"/>
            <a:ext cx="6374092" cy="4284349"/>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32D5D218-017B-4FD6-84B9-91813C6384C5}"/>
              </a:ext>
            </a:extLst>
          </p:cNvPr>
          <p:cNvSpPr txBox="1"/>
          <p:nvPr/>
        </p:nvSpPr>
        <p:spPr>
          <a:xfrm>
            <a:off x="383145" y="3354444"/>
            <a:ext cx="6091707" cy="338554"/>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今後のスケジュールは、概ね以下のとおりです。</a:t>
            </a:r>
          </a:p>
        </p:txBody>
      </p:sp>
      <p:sp>
        <p:nvSpPr>
          <p:cNvPr id="46" name="矢印: 五方向 45">
            <a:extLst>
              <a:ext uri="{FF2B5EF4-FFF2-40B4-BE49-F238E27FC236}">
                <a16:creationId xmlns:a16="http://schemas.microsoft.com/office/drawing/2014/main" id="{C2B65460-90D8-4E1A-85F7-A727EB5299CA}"/>
              </a:ext>
            </a:extLst>
          </p:cNvPr>
          <p:cNvSpPr/>
          <p:nvPr/>
        </p:nvSpPr>
        <p:spPr>
          <a:xfrm>
            <a:off x="235990" y="2814590"/>
            <a:ext cx="1774999"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スケジュール</a:t>
            </a:r>
          </a:p>
        </p:txBody>
      </p:sp>
      <p:sp>
        <p:nvSpPr>
          <p:cNvPr id="91" name="矢印: 五方向 90">
            <a:extLst>
              <a:ext uri="{FF2B5EF4-FFF2-40B4-BE49-F238E27FC236}">
                <a16:creationId xmlns:a16="http://schemas.microsoft.com/office/drawing/2014/main" id="{F3BB5A9F-40EF-4C7A-8509-8EC8B2E58FE9}"/>
              </a:ext>
            </a:extLst>
          </p:cNvPr>
          <p:cNvSpPr/>
          <p:nvPr/>
        </p:nvSpPr>
        <p:spPr>
          <a:xfrm>
            <a:off x="247918" y="7607913"/>
            <a:ext cx="1418957"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Ｑ＆Ａ</a:t>
            </a:r>
          </a:p>
        </p:txBody>
      </p:sp>
      <p:grpSp>
        <p:nvGrpSpPr>
          <p:cNvPr id="6" name="グループ化 5">
            <a:extLst>
              <a:ext uri="{FF2B5EF4-FFF2-40B4-BE49-F238E27FC236}">
                <a16:creationId xmlns:a16="http://schemas.microsoft.com/office/drawing/2014/main" id="{8A114E32-FC71-4595-BF47-E3C69FFBA8BB}"/>
              </a:ext>
            </a:extLst>
          </p:cNvPr>
          <p:cNvGrpSpPr/>
          <p:nvPr/>
        </p:nvGrpSpPr>
        <p:grpSpPr>
          <a:xfrm>
            <a:off x="411720" y="3851247"/>
            <a:ext cx="2039766" cy="3200929"/>
            <a:chOff x="-1322987" y="3571346"/>
            <a:chExt cx="2228074" cy="3200929"/>
          </a:xfrm>
        </p:grpSpPr>
        <p:grpSp>
          <p:nvGrpSpPr>
            <p:cNvPr id="5" name="グループ化 4">
              <a:extLst>
                <a:ext uri="{FF2B5EF4-FFF2-40B4-BE49-F238E27FC236}">
                  <a16:creationId xmlns:a16="http://schemas.microsoft.com/office/drawing/2014/main" id="{E8F81237-02D9-46F9-8A8A-ACFFBDA3D3C4}"/>
                </a:ext>
              </a:extLst>
            </p:cNvPr>
            <p:cNvGrpSpPr/>
            <p:nvPr/>
          </p:nvGrpSpPr>
          <p:grpSpPr>
            <a:xfrm>
              <a:off x="-1179900" y="3571346"/>
              <a:ext cx="1941900" cy="3200929"/>
              <a:chOff x="-1179900" y="3571346"/>
              <a:chExt cx="1204950" cy="3200929"/>
            </a:xfrm>
          </p:grpSpPr>
          <p:sp>
            <p:nvSpPr>
              <p:cNvPr id="18" name="フローチャート: 他ページ結合子 17">
                <a:extLst>
                  <a:ext uri="{FF2B5EF4-FFF2-40B4-BE49-F238E27FC236}">
                    <a16:creationId xmlns:a16="http://schemas.microsoft.com/office/drawing/2014/main" id="{6E245572-FF27-4AA6-AC1D-10C8AFB32BA6}"/>
                  </a:ext>
                </a:extLst>
              </p:cNvPr>
              <p:cNvSpPr/>
              <p:nvPr/>
            </p:nvSpPr>
            <p:spPr>
              <a:xfrm>
                <a:off x="-1179900" y="6009746"/>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ローチャート: 他ページ結合子 16">
                <a:extLst>
                  <a:ext uri="{FF2B5EF4-FFF2-40B4-BE49-F238E27FC236}">
                    <a16:creationId xmlns:a16="http://schemas.microsoft.com/office/drawing/2014/main" id="{B3A154AA-D752-443F-9B36-0F5F14F59B1D}"/>
                  </a:ext>
                </a:extLst>
              </p:cNvPr>
              <p:cNvSpPr/>
              <p:nvPr/>
            </p:nvSpPr>
            <p:spPr>
              <a:xfrm>
                <a:off x="-1179900" y="5395385"/>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ローチャート: 他ページ結合子 15">
                <a:extLst>
                  <a:ext uri="{FF2B5EF4-FFF2-40B4-BE49-F238E27FC236}">
                    <a16:creationId xmlns:a16="http://schemas.microsoft.com/office/drawing/2014/main" id="{5D1BE8D8-A87F-44C8-99E1-BD005AEAD0E7}"/>
                  </a:ext>
                </a:extLst>
              </p:cNvPr>
              <p:cNvSpPr/>
              <p:nvPr/>
            </p:nvSpPr>
            <p:spPr>
              <a:xfrm>
                <a:off x="-1179900" y="4800072"/>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ローチャート: 他ページ結合子 14">
                <a:extLst>
                  <a:ext uri="{FF2B5EF4-FFF2-40B4-BE49-F238E27FC236}">
                    <a16:creationId xmlns:a16="http://schemas.microsoft.com/office/drawing/2014/main" id="{4897232F-BCC1-4016-BB37-FE281FAB4B03}"/>
                  </a:ext>
                </a:extLst>
              </p:cNvPr>
              <p:cNvSpPr/>
              <p:nvPr/>
            </p:nvSpPr>
            <p:spPr>
              <a:xfrm>
                <a:off x="-1179900" y="4185709"/>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他ページ結合子 3">
                <a:extLst>
                  <a:ext uri="{FF2B5EF4-FFF2-40B4-BE49-F238E27FC236}">
                    <a16:creationId xmlns:a16="http://schemas.microsoft.com/office/drawing/2014/main" id="{BC4BD558-B470-403F-9831-975B2CBFABC2}"/>
                  </a:ext>
                </a:extLst>
              </p:cNvPr>
              <p:cNvSpPr/>
              <p:nvPr/>
            </p:nvSpPr>
            <p:spPr>
              <a:xfrm>
                <a:off x="-1179900" y="3571346"/>
                <a:ext cx="1204950"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a:extLst>
                <a:ext uri="{FF2B5EF4-FFF2-40B4-BE49-F238E27FC236}">
                  <a16:creationId xmlns:a16="http://schemas.microsoft.com/office/drawing/2014/main" id="{A4FDA88B-0079-48A0-8805-DCF7C5426181}"/>
                </a:ext>
              </a:extLst>
            </p:cNvPr>
            <p:cNvSpPr txBox="1"/>
            <p:nvPr/>
          </p:nvSpPr>
          <p:spPr>
            <a:xfrm>
              <a:off x="-1322987" y="3773973"/>
              <a:ext cx="2228074" cy="2862322"/>
            </a:xfrm>
            <a:prstGeom prst="rect">
              <a:avLst/>
            </a:prstGeom>
            <a:noFill/>
          </p:spPr>
          <p:txBody>
            <a:bodyPr wrap="square" rtlCol="0">
              <a:spAutoFit/>
            </a:bodyPr>
            <a:lstStyle/>
            <a:p>
              <a:pPr marL="0" algn="ctr" rtl="0" eaLnBrk="1" fontAlgn="ctr" latinLnBrk="0" hangingPunct="1">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4</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8</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a:p>
              <a:pPr marL="0" algn="ctr" rtl="0" eaLnBrk="1" fontAlgn="ctr" latinLnBrk="0" hangingPunct="1">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4</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en-US" altLang="ja-JP" sz="1600" dirty="0">
                  <a:solidFill>
                    <a:schemeClr val="bg1"/>
                  </a:solidFill>
                  <a:latin typeface="BIZ UDPゴシック" panose="020B0400000000000000" pitchFamily="50" charset="-128"/>
                  <a:ea typeface="BIZ UDPゴシック" panose="020B0400000000000000" pitchFamily="50" charset="-128"/>
                </a:rPr>
                <a:t>10</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月頃～</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a:p>
              <a:pPr marL="0" algn="ctr" rtl="0" eaLnBrk="1" fontAlgn="ctr" latinLnBrk="0" hangingPunct="1">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4</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12</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月頃～</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a:p>
              <a:pPr marL="0" algn="ctr" rtl="0" eaLnBrk="1" fontAlgn="ctr" latinLnBrk="0" hangingPunct="1">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5</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2</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月頃～</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a:p>
              <a:pPr marL="0" algn="ctr" rtl="0" eaLnBrk="1" fontAlgn="ctr" latinLnBrk="0" hangingPunct="1">
                <a:spcBef>
                  <a:spcPts val="0"/>
                </a:spcBef>
                <a:spcAft>
                  <a:spcPts val="3000"/>
                </a:spcAft>
              </a:pP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5</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年</a:t>
              </a:r>
              <a:r>
                <a:rPr kumimoji="1" lang="ja-JP" altLang="en-US"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３</a:t>
              </a:r>
              <a:r>
                <a:rPr kumimoji="1" lang="ja-JP" altLang="ja-JP" sz="1600" b="0" i="0" u="none" strike="noStrike" kern="1200" dirty="0">
                  <a:solidFill>
                    <a:schemeClr val="bg1"/>
                  </a:solidFill>
                  <a:effectLst/>
                  <a:latin typeface="BIZ UDPゴシック" panose="020B0400000000000000" pitchFamily="50" charset="-128"/>
                  <a:ea typeface="BIZ UDPゴシック" panose="020B0400000000000000" pitchFamily="50" charset="-128"/>
                </a:rPr>
                <a:t>月頃～</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p:txBody>
        </p:sp>
      </p:grpSp>
      <p:sp>
        <p:nvSpPr>
          <p:cNvPr id="22" name="テキスト ボックス 21">
            <a:extLst>
              <a:ext uri="{FF2B5EF4-FFF2-40B4-BE49-F238E27FC236}">
                <a16:creationId xmlns:a16="http://schemas.microsoft.com/office/drawing/2014/main" id="{9D7C6055-C7A8-40FA-A72E-453FFB6D3E92}"/>
              </a:ext>
            </a:extLst>
          </p:cNvPr>
          <p:cNvSpPr txBox="1"/>
          <p:nvPr/>
        </p:nvSpPr>
        <p:spPr>
          <a:xfrm>
            <a:off x="2456355" y="3871084"/>
            <a:ext cx="4256250" cy="3190617"/>
          </a:xfrm>
          <a:prstGeom prst="rect">
            <a:avLst/>
          </a:prstGeom>
          <a:noFill/>
        </p:spPr>
        <p:txBody>
          <a:bodyPr wrap="square" rtlCol="0">
            <a:spAutoFit/>
          </a:bodyPr>
          <a:lstStyle/>
          <a:p>
            <a:pPr marL="0" algn="l" rtl="0" eaLnBrk="1" fontAlgn="ctr" latinLnBrk="0" hangingPunct="1">
              <a:spcBef>
                <a:spcPts val="0"/>
              </a:spcBef>
              <a:spcAft>
                <a:spcPts val="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事業説明会</a:t>
            </a:r>
            <a:endParaRPr lang="ja-JP" altLang="ja-JP" sz="2000" b="0" i="0" u="none" strike="noStrike" dirty="0">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県段階の組織（申請窓口）の体制づくり</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pPr>
            <a:endParaRPr lang="ja-JP" altLang="ja-JP" sz="2000" b="0" i="0" u="none" strike="noStrike" dirty="0">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農業者グループからの申請（秋肥分）</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endParaRPr lang="ja-JP" altLang="ja-JP" sz="2000" b="0" i="0" u="none" strike="noStrike" dirty="0">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農業者グループへの支援金の交付（秋肥分）</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endParaRPr lang="ja-JP" altLang="ja-JP" sz="2000" b="0" i="0" u="none" strike="noStrike" dirty="0">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農業者グループからの申請（春肥分）</a:t>
            </a:r>
            <a:endParaRPr lang="ja-JP" altLang="ja-JP" sz="2000" b="0" i="0" u="none" strike="noStrike" dirty="0">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農業者グループへの支援金の交付（春肥分）</a:t>
            </a:r>
            <a:endParaRPr lang="ja-JP" altLang="ja-JP" sz="2000" b="0" i="0" u="none" strike="noStrike" dirty="0">
              <a:effectLst/>
              <a:latin typeface="BIZ UDPゴシック" panose="020B0400000000000000" pitchFamily="50" charset="-128"/>
              <a:ea typeface="BIZ UDPゴシック" panose="020B0400000000000000" pitchFamily="50" charset="-128"/>
            </a:endParaRPr>
          </a:p>
          <a:p>
            <a:pPr marL="0" algn="ctr" rtl="0" eaLnBrk="1" fontAlgn="ctr" latinLnBrk="0" hangingPunct="1">
              <a:spcBef>
                <a:spcPts val="0"/>
              </a:spcBef>
              <a:spcAft>
                <a:spcPts val="3000"/>
              </a:spcAft>
            </a:pPr>
            <a:endParaRPr lang="ja-JP" altLang="ja-JP" sz="1600" b="0" i="0" u="none" strike="noStrike" dirty="0">
              <a:effectLst/>
              <a:latin typeface="BIZ UDPゴシック" panose="020B0400000000000000" pitchFamily="50" charset="-128"/>
              <a:ea typeface="BIZ UDPゴシック" panose="020B0400000000000000" pitchFamily="50" charset="-128"/>
            </a:endParaRPr>
          </a:p>
        </p:txBody>
      </p:sp>
      <p:cxnSp>
        <p:nvCxnSpPr>
          <p:cNvPr id="23" name="直線コネクタ 22">
            <a:extLst>
              <a:ext uri="{FF2B5EF4-FFF2-40B4-BE49-F238E27FC236}">
                <a16:creationId xmlns:a16="http://schemas.microsoft.com/office/drawing/2014/main" id="{DD25AA6D-76F6-4446-BA89-6ED0D9F8D149}"/>
              </a:ext>
            </a:extLst>
          </p:cNvPr>
          <p:cNvCxnSpPr>
            <a:cxnSpLocks/>
          </p:cNvCxnSpPr>
          <p:nvPr/>
        </p:nvCxnSpPr>
        <p:spPr>
          <a:xfrm>
            <a:off x="2445461" y="9004961"/>
            <a:ext cx="2290927"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4098" name="Picture 2">
            <a:extLst>
              <a:ext uri="{FF2B5EF4-FFF2-40B4-BE49-F238E27FC236}">
                <a16:creationId xmlns:a16="http://schemas.microsoft.com/office/drawing/2014/main" id="{2687775E-7293-421A-9205-6A02FE3670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02396">
            <a:off x="5770164" y="53024"/>
            <a:ext cx="975146" cy="975146"/>
          </a:xfrm>
          <a:prstGeom prst="rect">
            <a:avLst/>
          </a:prstGeom>
          <a:noFill/>
          <a:extLst>
            <a:ext uri="{909E8E84-426E-40DD-AFC4-6F175D3DCCD1}">
              <a14:hiddenFill xmlns:a14="http://schemas.microsoft.com/office/drawing/2010/main">
                <a:solidFill>
                  <a:srgbClr val="FFFFFF"/>
                </a:solidFill>
              </a14:hiddenFill>
            </a:ext>
          </a:extLst>
        </p:spPr>
      </p:pic>
      <p:cxnSp>
        <p:nvCxnSpPr>
          <p:cNvPr id="24" name="直線コネクタ 23">
            <a:extLst>
              <a:ext uri="{FF2B5EF4-FFF2-40B4-BE49-F238E27FC236}">
                <a16:creationId xmlns:a16="http://schemas.microsoft.com/office/drawing/2014/main" id="{AA9E93C8-D61B-402F-AE79-9BE7E39D042C}"/>
              </a:ext>
            </a:extLst>
          </p:cNvPr>
          <p:cNvCxnSpPr>
            <a:cxnSpLocks/>
          </p:cNvCxnSpPr>
          <p:nvPr/>
        </p:nvCxnSpPr>
        <p:spPr>
          <a:xfrm>
            <a:off x="411720" y="1081775"/>
            <a:ext cx="2033741"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1E6E4DCF-4717-4D29-9A6E-B62FF38220E8}"/>
              </a:ext>
            </a:extLst>
          </p:cNvPr>
          <p:cNvSpPr txBox="1"/>
          <p:nvPr/>
        </p:nvSpPr>
        <p:spPr>
          <a:xfrm>
            <a:off x="329780" y="864760"/>
            <a:ext cx="6091707" cy="1477328"/>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農業者グループで申請してください。申請先や申請期限は、都道府県・市町村、またはお近くの農協、肥料販売店にお問い合わせください。</a:t>
            </a:r>
            <a:endParaRPr kumimoji="1" lang="en-US" altLang="ja-JP" sz="1600" dirty="0">
              <a:latin typeface="BIZ UDPゴシック" panose="020B0400000000000000" pitchFamily="50" charset="-128"/>
              <a:ea typeface="BIZ UDPゴシック" panose="020B0400000000000000" pitchFamily="50" charset="-128"/>
            </a:endParaRPr>
          </a:p>
          <a:p>
            <a:pPr marL="269875"/>
            <a:endParaRPr kumimoji="1" lang="en-US" altLang="ja-JP" sz="1400" dirty="0">
              <a:latin typeface="BIZ UDPゴシック" panose="020B0400000000000000" pitchFamily="50" charset="-128"/>
              <a:ea typeface="BIZ UDPゴシック" panose="020B0400000000000000" pitchFamily="50" charset="-128"/>
            </a:endParaRPr>
          </a:p>
          <a:p>
            <a:pPr marL="269875"/>
            <a:r>
              <a:rPr kumimoji="1" lang="ja-JP" altLang="en-US" sz="1400" dirty="0">
                <a:latin typeface="BIZ UDPゴシック" panose="020B0400000000000000" pitchFamily="50" charset="-128"/>
                <a:ea typeface="BIZ UDPゴシック" panose="020B0400000000000000" pitchFamily="50" charset="-128"/>
              </a:rPr>
              <a:t>５戸以上のグループで申請してください。農協や肥料販売店などでまとめてグループ申請していただくことを想定しています。</a:t>
            </a:r>
            <a:endParaRPr kumimoji="1" lang="ja-JP" altLang="en-US" sz="1600" dirty="0">
              <a:latin typeface="BIZ UDPゴシック" panose="020B0400000000000000" pitchFamily="50" charset="-128"/>
              <a:ea typeface="BIZ UDPゴシック" panose="020B0400000000000000" pitchFamily="50" charset="-128"/>
            </a:endParaRPr>
          </a:p>
        </p:txBody>
      </p:sp>
      <p:graphicFrame>
        <p:nvGraphicFramePr>
          <p:cNvPr id="92" name="表 5">
            <a:extLst>
              <a:ext uri="{FF2B5EF4-FFF2-40B4-BE49-F238E27FC236}">
                <a16:creationId xmlns:a16="http://schemas.microsoft.com/office/drawing/2014/main" id="{B674EC57-7879-43C3-8458-13C9F65ACE3C}"/>
              </a:ext>
            </a:extLst>
          </p:cNvPr>
          <p:cNvGraphicFramePr>
            <a:graphicFrameLocks noGrp="1"/>
          </p:cNvGraphicFramePr>
          <p:nvPr>
            <p:extLst>
              <p:ext uri="{D42A27DB-BD31-4B8C-83A1-F6EECF244321}">
                <p14:modId xmlns:p14="http://schemas.microsoft.com/office/powerpoint/2010/main" val="3996977981"/>
              </p:ext>
            </p:extLst>
          </p:nvPr>
        </p:nvGraphicFramePr>
        <p:xfrm>
          <a:off x="247918" y="8088361"/>
          <a:ext cx="6374093" cy="1622937"/>
        </p:xfrm>
        <a:graphic>
          <a:graphicData uri="http://schemas.openxmlformats.org/drawingml/2006/table">
            <a:tbl>
              <a:tblPr firstRow="1" bandRow="1">
                <a:tableStyleId>{5C22544A-7EE6-4342-B048-85BDC9FD1C3A}</a:tableStyleId>
              </a:tblPr>
              <a:tblGrid>
                <a:gridCol w="1999978">
                  <a:extLst>
                    <a:ext uri="{9D8B030D-6E8A-4147-A177-3AD203B41FA5}">
                      <a16:colId xmlns:a16="http://schemas.microsoft.com/office/drawing/2014/main" val="2350343233"/>
                    </a:ext>
                  </a:extLst>
                </a:gridCol>
                <a:gridCol w="4374115">
                  <a:extLst>
                    <a:ext uri="{9D8B030D-6E8A-4147-A177-3AD203B41FA5}">
                      <a16:colId xmlns:a16="http://schemas.microsoft.com/office/drawing/2014/main" val="562879141"/>
                    </a:ext>
                  </a:extLst>
                </a:gridCol>
              </a:tblGrid>
              <a:tr h="396485">
                <a:tc>
                  <a:txBody>
                    <a:bodyPr/>
                    <a:lstStyle/>
                    <a:p>
                      <a:pPr algn="ctr"/>
                      <a:r>
                        <a:rPr kumimoji="1" lang="ja-JP" altLang="en-US" sz="1400" b="0" dirty="0">
                          <a:solidFill>
                            <a:schemeClr val="bg1"/>
                          </a:solidFill>
                          <a:latin typeface="BIZ UDPゴシック" panose="020B0400000000000000" pitchFamily="50" charset="-128"/>
                          <a:ea typeface="BIZ UDPゴシック" panose="020B0400000000000000" pitchFamily="50" charset="-128"/>
                        </a:rPr>
                        <a:t>問　い</a:t>
                      </a:r>
                    </a:p>
                  </a:txBody>
                  <a:tcPr anchor="ctr">
                    <a:lnL w="28575" cap="flat" cmpd="sng" algn="ctr">
                      <a:solidFill>
                        <a:srgbClr val="3A851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rgbClr val="3A851F"/>
                    </a:solidFill>
                  </a:tcPr>
                </a:tc>
                <a:tc>
                  <a:txBody>
                    <a:bodyPr/>
                    <a:lstStyle/>
                    <a:p>
                      <a:pPr algn="ctr"/>
                      <a:r>
                        <a:rPr kumimoji="1" lang="ja-JP" altLang="en-US" sz="1400" b="0" dirty="0">
                          <a:solidFill>
                            <a:schemeClr val="bg1"/>
                          </a:solidFill>
                          <a:latin typeface="BIZ UDPゴシック" panose="020B0400000000000000" pitchFamily="50" charset="-128"/>
                          <a:ea typeface="BIZ UDPゴシック" panose="020B0400000000000000" pitchFamily="50" charset="-128"/>
                        </a:rPr>
                        <a:t>答　え</a:t>
                      </a:r>
                    </a:p>
                  </a:txBody>
                  <a:tcPr anchor="ctr">
                    <a:lnL w="28575" cap="flat" cmpd="sng" algn="ctr">
                      <a:solidFill>
                        <a:schemeClr val="bg1"/>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rgbClr val="3A851F"/>
                    </a:solidFill>
                  </a:tcPr>
                </a:tc>
                <a:extLst>
                  <a:ext uri="{0D108BD9-81ED-4DB2-BD59-A6C34878D82A}">
                    <a16:rowId xmlns:a16="http://schemas.microsoft.com/office/drawing/2014/main" val="858745340"/>
                  </a:ext>
                </a:extLst>
              </a:tr>
              <a:tr h="1226452">
                <a:tc>
                  <a:txBody>
                    <a:bodyPr/>
                    <a:lstStyle/>
                    <a:p>
                      <a:pPr marL="180975" indent="-180975"/>
                      <a:r>
                        <a:rPr kumimoji="1" lang="ja-JP" altLang="en-US" sz="1400" b="0" dirty="0">
                          <a:solidFill>
                            <a:srgbClr val="3A851F"/>
                          </a:solidFill>
                          <a:latin typeface="BIZ UDPゴシック" panose="020B0400000000000000" pitchFamily="50" charset="-128"/>
                          <a:ea typeface="BIZ UDPゴシック" panose="020B0400000000000000" pitchFamily="50" charset="-128"/>
                        </a:rPr>
                        <a:t>➊</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indent="0"/>
                      <a:r>
                        <a:rPr kumimoji="1" lang="ja-JP" altLang="en-US" sz="1400" b="0" dirty="0">
                          <a:solidFill>
                            <a:schemeClr val="tx1"/>
                          </a:solidFill>
                          <a:latin typeface="BIZ UDPゴシック" panose="020B0400000000000000" pitchFamily="50" charset="-128"/>
                          <a:ea typeface="BIZ UDPゴシック" panose="020B0400000000000000" pitchFamily="50" charset="-128"/>
                        </a:rPr>
                        <a:t>化学肥料が足りなくなるということを聞いたのですが。</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肥料メーカーや輸入事業者の皆様のご努力により</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当面必要な肥料原料は確保</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されています。</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180975" indent="-180975"/>
                      <a:endParaRPr kumimoji="1" lang="en-US" altLang="ja-JP" sz="60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今後も、調達状況を注視して、肥料の安定供給に取り組んでまいります。</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9867801"/>
                  </a:ext>
                </a:extLst>
              </a:tr>
            </a:tbl>
          </a:graphicData>
        </a:graphic>
      </p:graphicFrame>
      <p:pic>
        <p:nvPicPr>
          <p:cNvPr id="26" name="Picture 4">
            <a:extLst>
              <a:ext uri="{FF2B5EF4-FFF2-40B4-BE49-F238E27FC236}">
                <a16:creationId xmlns:a16="http://schemas.microsoft.com/office/drawing/2014/main" id="{DB813611-DC80-4C37-A3F9-E9AB452AB495}"/>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5487" y="7776033"/>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8">
            <a:extLst>
              <a:ext uri="{FF2B5EF4-FFF2-40B4-BE49-F238E27FC236}">
                <a16:creationId xmlns:a16="http://schemas.microsoft.com/office/drawing/2014/main" id="{B8C27524-0214-4CA6-B191-E6135CB2A56D}"/>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9871" y="7787561"/>
            <a:ext cx="7920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1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392DAC4-E9D6-410F-8BCC-7E24EBEC1C8C}"/>
              </a:ext>
            </a:extLst>
          </p:cNvPr>
          <p:cNvSpPr/>
          <p:nvPr/>
        </p:nvSpPr>
        <p:spPr>
          <a:xfrm>
            <a:off x="2154477" y="713984"/>
            <a:ext cx="4449429" cy="7708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C815692C-FB92-4B23-BE69-0A613138D4B7}"/>
              </a:ext>
            </a:extLst>
          </p:cNvPr>
          <p:cNvSpPr/>
          <p:nvPr/>
        </p:nvSpPr>
        <p:spPr>
          <a:xfrm flipV="1">
            <a:off x="241743" y="8721193"/>
            <a:ext cx="6362163" cy="956836"/>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cxnSp>
        <p:nvCxnSpPr>
          <p:cNvPr id="7" name="直線コネクタ 6">
            <a:extLst>
              <a:ext uri="{FF2B5EF4-FFF2-40B4-BE49-F238E27FC236}">
                <a16:creationId xmlns:a16="http://schemas.microsoft.com/office/drawing/2014/main" id="{F612EB97-FFA9-403F-91C7-BB3C859AF0F8}"/>
              </a:ext>
            </a:extLst>
          </p:cNvPr>
          <p:cNvCxnSpPr>
            <a:cxnSpLocks/>
          </p:cNvCxnSpPr>
          <p:nvPr/>
        </p:nvCxnSpPr>
        <p:spPr>
          <a:xfrm>
            <a:off x="4894453" y="1375817"/>
            <a:ext cx="1552931"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2BCEDEC-06EF-42E0-9ACF-BF7AC63F47DE}"/>
              </a:ext>
            </a:extLst>
          </p:cNvPr>
          <p:cNvCxnSpPr>
            <a:cxnSpLocks/>
          </p:cNvCxnSpPr>
          <p:nvPr/>
        </p:nvCxnSpPr>
        <p:spPr>
          <a:xfrm>
            <a:off x="2510977" y="3004592"/>
            <a:ext cx="2670623"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F1392B9E-6F66-4CCE-93E0-647B797D9C7A}"/>
              </a:ext>
            </a:extLst>
          </p:cNvPr>
          <p:cNvCxnSpPr>
            <a:cxnSpLocks/>
          </p:cNvCxnSpPr>
          <p:nvPr/>
        </p:nvCxnSpPr>
        <p:spPr>
          <a:xfrm>
            <a:off x="2935157" y="3593237"/>
            <a:ext cx="2053403"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344E2F35-7518-4D8A-99BE-9C1903F4633B}"/>
              </a:ext>
            </a:extLst>
          </p:cNvPr>
          <p:cNvCxnSpPr>
            <a:cxnSpLocks/>
          </p:cNvCxnSpPr>
          <p:nvPr/>
        </p:nvCxnSpPr>
        <p:spPr>
          <a:xfrm>
            <a:off x="4742424" y="4277132"/>
            <a:ext cx="1391676"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51E284F5-C07F-4E44-9CA0-BA79288F5F5E}"/>
              </a:ext>
            </a:extLst>
          </p:cNvPr>
          <p:cNvCxnSpPr>
            <a:cxnSpLocks/>
          </p:cNvCxnSpPr>
          <p:nvPr/>
        </p:nvCxnSpPr>
        <p:spPr>
          <a:xfrm>
            <a:off x="2754036" y="5082312"/>
            <a:ext cx="1583568"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510B24B8-6326-492F-863A-5651EF1FA85D}"/>
              </a:ext>
            </a:extLst>
          </p:cNvPr>
          <p:cNvCxnSpPr>
            <a:cxnSpLocks/>
          </p:cNvCxnSpPr>
          <p:nvPr/>
        </p:nvCxnSpPr>
        <p:spPr>
          <a:xfrm>
            <a:off x="3293232" y="5681117"/>
            <a:ext cx="2696088"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9ECDAAC-920C-4B0A-A554-8A1ED2E285D0}"/>
              </a:ext>
            </a:extLst>
          </p:cNvPr>
          <p:cNvCxnSpPr>
            <a:cxnSpLocks/>
          </p:cNvCxnSpPr>
          <p:nvPr/>
        </p:nvCxnSpPr>
        <p:spPr>
          <a:xfrm>
            <a:off x="3708400" y="6227852"/>
            <a:ext cx="1924050"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4BA0CA87-31B0-4B22-8AA3-B1DCD22A5210}"/>
              </a:ext>
            </a:extLst>
          </p:cNvPr>
          <p:cNvCxnSpPr>
            <a:cxnSpLocks/>
          </p:cNvCxnSpPr>
          <p:nvPr/>
        </p:nvCxnSpPr>
        <p:spPr>
          <a:xfrm>
            <a:off x="4957907" y="7302907"/>
            <a:ext cx="529936"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FEF666F7-6B17-46F7-A018-B10A55B659F5}"/>
              </a:ext>
            </a:extLst>
          </p:cNvPr>
          <p:cNvCxnSpPr>
            <a:cxnSpLocks/>
          </p:cNvCxnSpPr>
          <p:nvPr/>
        </p:nvCxnSpPr>
        <p:spPr>
          <a:xfrm>
            <a:off x="2512882" y="7316877"/>
            <a:ext cx="582930"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332FA54B-FDBF-4684-BAC2-050366249D13}"/>
              </a:ext>
            </a:extLst>
          </p:cNvPr>
          <p:cNvCxnSpPr>
            <a:cxnSpLocks/>
          </p:cNvCxnSpPr>
          <p:nvPr/>
        </p:nvCxnSpPr>
        <p:spPr>
          <a:xfrm>
            <a:off x="2461447" y="1591717"/>
            <a:ext cx="713553"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graphicFrame>
        <p:nvGraphicFramePr>
          <p:cNvPr id="34" name="表 5">
            <a:extLst>
              <a:ext uri="{FF2B5EF4-FFF2-40B4-BE49-F238E27FC236}">
                <a16:creationId xmlns:a16="http://schemas.microsoft.com/office/drawing/2014/main" id="{CF4979B0-8F08-49C4-B3D6-0957BEE67FBD}"/>
              </a:ext>
            </a:extLst>
          </p:cNvPr>
          <p:cNvGraphicFramePr>
            <a:graphicFrameLocks noGrp="1"/>
          </p:cNvGraphicFramePr>
          <p:nvPr>
            <p:extLst>
              <p:ext uri="{D42A27DB-BD31-4B8C-83A1-F6EECF244321}">
                <p14:modId xmlns:p14="http://schemas.microsoft.com/office/powerpoint/2010/main" val="2623608293"/>
              </p:ext>
            </p:extLst>
          </p:nvPr>
        </p:nvGraphicFramePr>
        <p:xfrm>
          <a:off x="254094" y="432546"/>
          <a:ext cx="6374093" cy="7989839"/>
        </p:xfrm>
        <a:graphic>
          <a:graphicData uri="http://schemas.openxmlformats.org/drawingml/2006/table">
            <a:tbl>
              <a:tblPr firstRow="1" bandRow="1">
                <a:tableStyleId>{5C22544A-7EE6-4342-B048-85BDC9FD1C3A}</a:tableStyleId>
              </a:tblPr>
              <a:tblGrid>
                <a:gridCol w="1999978">
                  <a:extLst>
                    <a:ext uri="{9D8B030D-6E8A-4147-A177-3AD203B41FA5}">
                      <a16:colId xmlns:a16="http://schemas.microsoft.com/office/drawing/2014/main" val="2350343233"/>
                    </a:ext>
                  </a:extLst>
                </a:gridCol>
                <a:gridCol w="4374115">
                  <a:extLst>
                    <a:ext uri="{9D8B030D-6E8A-4147-A177-3AD203B41FA5}">
                      <a16:colId xmlns:a16="http://schemas.microsoft.com/office/drawing/2014/main" val="562879141"/>
                    </a:ext>
                  </a:extLst>
                </a:gridCol>
              </a:tblGrid>
              <a:tr h="445018">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問　い</a:t>
                      </a:r>
                    </a:p>
                  </a:txBody>
                  <a:tcPr anchor="ctr">
                    <a:lnL w="28575" cap="flat" cmpd="sng" algn="ctr">
                      <a:solidFill>
                        <a:srgbClr val="3A851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rgbClr val="3A851F"/>
                    </a:solid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答　え</a:t>
                      </a:r>
                    </a:p>
                  </a:txBody>
                  <a:tcPr anchor="ctr">
                    <a:lnL w="28575" cap="flat" cmpd="sng" algn="ctr">
                      <a:solidFill>
                        <a:schemeClr val="bg1"/>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rgbClr val="3A851F"/>
                    </a:solidFill>
                  </a:tcPr>
                </a:tc>
                <a:extLst>
                  <a:ext uri="{0D108BD9-81ED-4DB2-BD59-A6C34878D82A}">
                    <a16:rowId xmlns:a16="http://schemas.microsoft.com/office/drawing/2014/main" val="858745340"/>
                  </a:ext>
                </a:extLst>
              </a:tr>
              <a:tr h="1680640">
                <a:tc>
                  <a:txBody>
                    <a:bodyPr/>
                    <a:lstStyle/>
                    <a:p>
                      <a:pPr marL="180975" indent="-216000"/>
                      <a:r>
                        <a:rPr kumimoji="1" lang="ja-JP" altLang="en-US" sz="1400" b="0" dirty="0">
                          <a:solidFill>
                            <a:srgbClr val="3A851F"/>
                          </a:solidFill>
                          <a:latin typeface="BIZ UDPゴシック" panose="020B0400000000000000" pitchFamily="50" charset="-128"/>
                          <a:ea typeface="BIZ UDPゴシック" panose="020B0400000000000000" pitchFamily="50" charset="-128"/>
                        </a:rPr>
                        <a:t>❷</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indent="0"/>
                      <a:r>
                        <a:rPr kumimoji="1" lang="ja-JP" altLang="en-US" sz="1400" b="0" dirty="0">
                          <a:solidFill>
                            <a:schemeClr val="tx1"/>
                          </a:solidFill>
                          <a:latin typeface="BIZ UDPゴシック" panose="020B0400000000000000" pitchFamily="50" charset="-128"/>
                          <a:ea typeface="BIZ UDPゴシック" panose="020B0400000000000000" pitchFamily="50" charset="-128"/>
                        </a:rPr>
                        <a:t>化学肥料の使用量を実際に２割減らすことが支援の要件ですか。</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化学肥料の２割低減に向けて、取組メニューのうち</a:t>
                      </a:r>
                      <a:br>
                        <a:rPr kumimoji="1" lang="en-US" altLang="ja-JP" sz="1400" b="0" dirty="0">
                          <a:solidFill>
                            <a:schemeClr val="tx1"/>
                          </a:solidFill>
                          <a:latin typeface="BIZ UDPゴシック" panose="020B0400000000000000" pitchFamily="50" charset="-128"/>
                          <a:ea typeface="BIZ UDPゴシック" panose="020B0400000000000000" pitchFamily="50" charset="-128"/>
                        </a:rPr>
                      </a:br>
                      <a:r>
                        <a:rPr kumimoji="1" lang="ja-JP" altLang="en-US" sz="1400" b="0" dirty="0">
                          <a:solidFill>
                            <a:schemeClr val="tx1"/>
                          </a:solidFill>
                          <a:latin typeface="BIZ UDPゴシック" panose="020B0400000000000000" pitchFamily="50" charset="-128"/>
                          <a:ea typeface="BIZ UDPゴシック" panose="020B0400000000000000" pitchFamily="50" charset="-128"/>
                        </a:rPr>
                        <a:t>２つ以上行っていただければ支援対象となります。</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180975" indent="-180975"/>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選択された取組について、適切にフォローしていきます。</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9867801"/>
                  </a:ext>
                </a:extLst>
              </a:tr>
              <a:tr h="1376578">
                <a:tc>
                  <a:txBody>
                    <a:bodyPr/>
                    <a:lstStyle/>
                    <a:p>
                      <a:pPr marL="180975" indent="-216000"/>
                      <a:r>
                        <a:rPr kumimoji="1" lang="ja-JP" altLang="en-US" sz="1400" b="0" dirty="0">
                          <a:solidFill>
                            <a:srgbClr val="3A851F"/>
                          </a:solidFill>
                          <a:latin typeface="BIZ UDPゴシック" panose="020B0400000000000000" pitchFamily="50" charset="-128"/>
                          <a:ea typeface="BIZ UDPゴシック" panose="020B0400000000000000" pitchFamily="50" charset="-128"/>
                        </a:rPr>
                        <a:t>❸</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　</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180975" indent="0"/>
                      <a:r>
                        <a:rPr kumimoji="1" lang="ja-JP" altLang="en-US" sz="1400" b="0" dirty="0">
                          <a:solidFill>
                            <a:schemeClr val="tx1"/>
                          </a:solidFill>
                          <a:latin typeface="BIZ UDPゴシック" panose="020B0400000000000000" pitchFamily="50" charset="-128"/>
                          <a:ea typeface="BIZ UDPゴシック" panose="020B0400000000000000" pitchFamily="50" charset="-128"/>
                        </a:rPr>
                        <a:t>既に化学肥料の低減に取り組んでいるため、更に低減することは難しい。</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既に取り組んでいるものもカウントします。</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180975" indent="-180975"/>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その際は、既に行っている取組の拡大や改善で良いので、新たな取り組みを１つ以上行ってください。</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9102578"/>
                  </a:ext>
                </a:extLst>
              </a:tr>
              <a:tr h="1376578">
                <a:tc>
                  <a:txBody>
                    <a:bodyPr/>
                    <a:lstStyle/>
                    <a:p>
                      <a:pPr marL="180975" indent="-216000"/>
                      <a:r>
                        <a:rPr kumimoji="1" lang="ja-JP" altLang="en-US" sz="1400" b="0" dirty="0">
                          <a:solidFill>
                            <a:srgbClr val="3A851F"/>
                          </a:solidFill>
                          <a:latin typeface="BIZ UDPゴシック" panose="020B0400000000000000" pitchFamily="50" charset="-128"/>
                          <a:ea typeface="BIZ UDPゴシック" panose="020B0400000000000000" pitchFamily="50" charset="-128"/>
                        </a:rPr>
                        <a:t>❹</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indent="0"/>
                      <a:r>
                        <a:rPr kumimoji="1" lang="ja-JP" altLang="en-US" sz="1400" b="0" dirty="0">
                          <a:solidFill>
                            <a:schemeClr val="tx1"/>
                          </a:solidFill>
                          <a:latin typeface="BIZ UDPゴシック" panose="020B0400000000000000" pitchFamily="50" charset="-128"/>
                          <a:ea typeface="BIZ UDPゴシック" panose="020B0400000000000000" pitchFamily="50" charset="-128"/>
                        </a:rPr>
                        <a:t>低減に向けた取組をしたいが、準備が必要なのですぐには行えない。</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本年に取り組めない場合は、来年に取り組んでいただければ結構です。</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180975" indent="-180975"/>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国内資源の利用など体制整備に時間を要する取組は、期間内に取り組んでいただければ結構です。</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2748367"/>
                  </a:ext>
                </a:extLst>
              </a:tr>
              <a:tr h="1376578">
                <a:tc>
                  <a:txBody>
                    <a:bodyPr/>
                    <a:lstStyle/>
                    <a:p>
                      <a:pPr marL="180975" indent="-216000"/>
                      <a:r>
                        <a:rPr kumimoji="1" lang="ja-JP" altLang="en-US" sz="1400" b="0" dirty="0">
                          <a:solidFill>
                            <a:srgbClr val="3A851F"/>
                          </a:solidFill>
                          <a:latin typeface="BIZ UDPゴシック" panose="020B0400000000000000" pitchFamily="50" charset="-128"/>
                          <a:ea typeface="BIZ UDPゴシック" panose="020B0400000000000000" pitchFamily="50" charset="-128"/>
                        </a:rPr>
                        <a:t>❺</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indent="0"/>
                      <a:r>
                        <a:rPr kumimoji="1" lang="ja-JP" altLang="en-US" sz="1400" b="0" dirty="0">
                          <a:solidFill>
                            <a:schemeClr val="tx1"/>
                          </a:solidFill>
                          <a:latin typeface="BIZ UDPゴシック" panose="020B0400000000000000" pitchFamily="50" charset="-128"/>
                          <a:ea typeface="BIZ UDPゴシック" panose="020B0400000000000000" pitchFamily="50" charset="-128"/>
                        </a:rPr>
                        <a:t>いつ頃までに申請すれば良いですか。</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180975" indent="0"/>
                      <a:r>
                        <a:rPr kumimoji="1" lang="ja-JP" altLang="en-US" sz="1400" b="0" dirty="0">
                          <a:solidFill>
                            <a:schemeClr val="tx1"/>
                          </a:solidFill>
                          <a:latin typeface="BIZ UDPゴシック" panose="020B0400000000000000" pitchFamily="50" charset="-128"/>
                          <a:ea typeface="BIZ UDPゴシック" panose="020B0400000000000000" pitchFamily="50" charset="-128"/>
                        </a:rPr>
                        <a:t>また、いつ頃支援を受けられますか。</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基本的に秋肥、春肥でそれぞれまとめて申請してください。</a:t>
                      </a:r>
                      <a:endParaRPr kumimoji="1" lang="en-US" altLang="ja-JP" sz="1400" b="0" dirty="0">
                        <a:solidFill>
                          <a:schemeClr val="tx1"/>
                        </a:solidFill>
                        <a:latin typeface="BIZ UDPゴシック" panose="020B0400000000000000" pitchFamily="50" charset="-128"/>
                        <a:ea typeface="BIZ UDPゴシック" panose="020B0400000000000000" pitchFamily="50" charset="-128"/>
                      </a:endParaRPr>
                    </a:p>
                    <a:p>
                      <a:pPr marL="180975" indent="-180975"/>
                      <a:endParaRPr kumimoji="1" lang="en-US" altLang="ja-JP" sz="70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秋肥について、早めに申請いただければ、できるだけ年内に支払えるようにします。</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1157560"/>
                  </a:ext>
                </a:extLst>
              </a:tr>
              <a:tr h="1734447">
                <a:tc>
                  <a:txBody>
                    <a:bodyPr/>
                    <a:lstStyle/>
                    <a:p>
                      <a:pPr marL="180975" indent="-216000"/>
                      <a:r>
                        <a:rPr kumimoji="1" lang="ja-JP" altLang="en-US" sz="1400" b="0" dirty="0">
                          <a:solidFill>
                            <a:srgbClr val="3A851F"/>
                          </a:solidFill>
                          <a:latin typeface="BIZ UDPゴシック" panose="020B0400000000000000" pitchFamily="50" charset="-128"/>
                          <a:ea typeface="BIZ UDPゴシック" panose="020B0400000000000000" pitchFamily="50" charset="-128"/>
                        </a:rPr>
                        <a:t>❻</a:t>
                      </a:r>
                      <a:endParaRPr kumimoji="1" lang="en-US" altLang="ja-JP" sz="1400" b="0" dirty="0">
                        <a:solidFill>
                          <a:srgbClr val="3A851F"/>
                        </a:solidFill>
                        <a:latin typeface="BIZ UDPゴシック" panose="020B0400000000000000" pitchFamily="50" charset="-128"/>
                        <a:ea typeface="BIZ UDPゴシック" panose="020B0400000000000000" pitchFamily="50" charset="-128"/>
                      </a:endParaRPr>
                    </a:p>
                    <a:p>
                      <a:pPr marL="180975" indent="0"/>
                      <a:r>
                        <a:rPr kumimoji="1" lang="ja-JP" altLang="en-US" sz="1400" b="0" dirty="0">
                          <a:solidFill>
                            <a:schemeClr val="tx1"/>
                          </a:solidFill>
                          <a:latin typeface="BIZ UDPゴシック" panose="020B0400000000000000" pitchFamily="50" charset="-128"/>
                          <a:ea typeface="BIZ UDPゴシック" panose="020B0400000000000000" pitchFamily="50" charset="-128"/>
                        </a:rPr>
                        <a:t>領収書の提出が間に合わない場合はどうすれば良いですか。</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領収書が間に合わない場合は、</a:t>
                      </a:r>
                      <a:r>
                        <a:rPr kumimoji="1" lang="ja-JP" altLang="en-US" sz="1400" dirty="0">
                          <a:latin typeface="BIZ UDPゴシック" panose="020B0400000000000000" pitchFamily="50" charset="-128"/>
                          <a:ea typeface="BIZ UDPゴシック" panose="020B0400000000000000" pitchFamily="50" charset="-128"/>
                        </a:rPr>
                        <a:t>請求書を提出いただければ、支援金をお支払いすることができます。</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endParaRPr kumimoji="1" lang="en-US" altLang="ja-JP" sz="900" dirty="0">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肥料を購入した農協や販売店に御相談ください。</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8326398"/>
                  </a:ext>
                </a:extLst>
              </a:tr>
            </a:tbl>
          </a:graphicData>
        </a:graphic>
      </p:graphicFrame>
      <p:pic>
        <p:nvPicPr>
          <p:cNvPr id="33" name="Picture 4">
            <a:extLst>
              <a:ext uri="{FF2B5EF4-FFF2-40B4-BE49-F238E27FC236}">
                <a16:creationId xmlns:a16="http://schemas.microsoft.com/office/drawing/2014/main" id="{3279CE07-503F-4D2F-9D7E-950EE0BC6A69}"/>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454" y="163539"/>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6">
            <a:extLst>
              <a:ext uri="{FF2B5EF4-FFF2-40B4-BE49-F238E27FC236}">
                <a16:creationId xmlns:a16="http://schemas.microsoft.com/office/drawing/2014/main" id="{9856DBEE-A2E2-45F3-9274-D4D036CB30E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977" y="163539"/>
            <a:ext cx="792000" cy="7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1209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3048</TotalTime>
  <Words>871</Words>
  <PresentationFormat>A4 210 x 297 mm</PresentationFormat>
  <Paragraphs>90</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BIZ UDPゴシック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2022-08-05T00:43:17Z</cp:lastPrinted>
  <dcterms:created xsi:type="dcterms:W3CDTF">2022-07-21T09:14:58Z</dcterms:created>
  <dcterms:modified xsi:type="dcterms:W3CDTF">2022-08-05T02:45:49Z</dcterms:modified>
</cp:coreProperties>
</file>