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sldIdLst>
    <p:sldId id="256" r:id="rId2"/>
    <p:sldId id="257" r:id="rId3"/>
    <p:sldId id="258" r:id="rId4"/>
    <p:sldId id="259" r:id="rId5"/>
    <p:sldId id="260" r:id="rId6"/>
    <p:sldId id="261" r:id="rId7"/>
    <p:sldId id="270" r:id="rId8"/>
    <p:sldId id="271" r:id="rId9"/>
    <p:sldId id="272" r:id="rId10"/>
    <p:sldId id="263" r:id="rId11"/>
    <p:sldId id="264" r:id="rId12"/>
    <p:sldId id="265" r:id="rId13"/>
    <p:sldId id="266" r:id="rId14"/>
    <p:sldId id="267" r:id="rId15"/>
  </p:sldIdLst>
  <p:sldSz cx="12192000" cy="6858000"/>
  <p:notesSz cx="6735763" cy="9866313"/>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792" y="6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600"/>
          </a:xfrm>
          <a:prstGeom prst="rect">
            <a:avLst/>
          </a:prstGeom>
        </p:spPr>
        <p:txBody>
          <a:bodyPr vert="horz" lIns="79690" tIns="39845" rIns="79690" bIns="39845" rtlCol="0"/>
          <a:lstStyle>
            <a:lvl1pPr algn="l">
              <a:defRPr sz="1000"/>
            </a:lvl1pPr>
          </a:lstStyle>
          <a:p>
            <a:endParaRPr kumimoji="1" lang="ja-JP" altLang="en-US"/>
          </a:p>
        </p:txBody>
      </p:sp>
      <p:sp>
        <p:nvSpPr>
          <p:cNvPr id="3" name="日付プレースホルダー 2"/>
          <p:cNvSpPr>
            <a:spLocks noGrp="1"/>
          </p:cNvSpPr>
          <p:nvPr>
            <p:ph type="dt" idx="1"/>
          </p:nvPr>
        </p:nvSpPr>
        <p:spPr>
          <a:xfrm>
            <a:off x="3815178" y="0"/>
            <a:ext cx="2918831" cy="495600"/>
          </a:xfrm>
          <a:prstGeom prst="rect">
            <a:avLst/>
          </a:prstGeom>
        </p:spPr>
        <p:txBody>
          <a:bodyPr vert="horz" lIns="79690" tIns="39845" rIns="79690" bIns="39845" rtlCol="0"/>
          <a:lstStyle>
            <a:lvl1pPr algn="r">
              <a:defRPr sz="1000"/>
            </a:lvl1pPr>
          </a:lstStyle>
          <a:p>
            <a:fld id="{6220F2DF-A1A1-412C-9610-32449D9EB573}" type="datetimeFigureOut">
              <a:rPr kumimoji="1" lang="ja-JP" altLang="en-US" smtClean="0"/>
              <a:t>2025/3/6</a:t>
            </a:fld>
            <a:endParaRPr kumimoji="1" lang="ja-JP" altLang="en-US"/>
          </a:p>
        </p:txBody>
      </p:sp>
      <p:sp>
        <p:nvSpPr>
          <p:cNvPr id="4" name="スライド イメージ プレースホルダー 3"/>
          <p:cNvSpPr>
            <a:spLocks noGrp="1" noRot="1" noChangeAspect="1"/>
          </p:cNvSpPr>
          <p:nvPr>
            <p:ph type="sldImg" idx="2"/>
          </p:nvPr>
        </p:nvSpPr>
        <p:spPr>
          <a:xfrm>
            <a:off x="407988" y="1233488"/>
            <a:ext cx="5919787" cy="3328987"/>
          </a:xfrm>
          <a:prstGeom prst="rect">
            <a:avLst/>
          </a:prstGeom>
          <a:noFill/>
          <a:ln w="12700">
            <a:solidFill>
              <a:prstClr val="black"/>
            </a:solidFill>
          </a:ln>
        </p:spPr>
        <p:txBody>
          <a:bodyPr vert="horz" lIns="79690" tIns="39845" rIns="79690" bIns="39845" rtlCol="0" anchor="ctr"/>
          <a:lstStyle/>
          <a:p>
            <a:endParaRPr lang="ja-JP" altLang="en-US"/>
          </a:p>
        </p:txBody>
      </p:sp>
      <p:sp>
        <p:nvSpPr>
          <p:cNvPr id="5" name="ノート プレースホルダー 4"/>
          <p:cNvSpPr>
            <a:spLocks noGrp="1"/>
          </p:cNvSpPr>
          <p:nvPr>
            <p:ph type="body" sz="quarter" idx="3"/>
          </p:nvPr>
        </p:nvSpPr>
        <p:spPr>
          <a:xfrm>
            <a:off x="673577" y="4748165"/>
            <a:ext cx="5388610" cy="3884860"/>
          </a:xfrm>
          <a:prstGeom prst="rect">
            <a:avLst/>
          </a:prstGeom>
        </p:spPr>
        <p:txBody>
          <a:bodyPr vert="horz" lIns="79690" tIns="39845" rIns="79690" bIns="398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0715"/>
            <a:ext cx="2918831" cy="495599"/>
          </a:xfrm>
          <a:prstGeom prst="rect">
            <a:avLst/>
          </a:prstGeom>
        </p:spPr>
        <p:txBody>
          <a:bodyPr vert="horz" lIns="79690" tIns="39845" rIns="79690" bIns="39845" rtlCol="0" anchor="b"/>
          <a:lstStyle>
            <a:lvl1pPr algn="l">
              <a:defRPr sz="1000"/>
            </a:lvl1pPr>
          </a:lstStyle>
          <a:p>
            <a:endParaRPr kumimoji="1" lang="ja-JP" altLang="en-US"/>
          </a:p>
        </p:txBody>
      </p:sp>
      <p:sp>
        <p:nvSpPr>
          <p:cNvPr id="7" name="スライド番号プレースホルダー 6"/>
          <p:cNvSpPr>
            <a:spLocks noGrp="1"/>
          </p:cNvSpPr>
          <p:nvPr>
            <p:ph type="sldNum" sz="quarter" idx="5"/>
          </p:nvPr>
        </p:nvSpPr>
        <p:spPr>
          <a:xfrm>
            <a:off x="3815178" y="9370715"/>
            <a:ext cx="2918831" cy="495599"/>
          </a:xfrm>
          <a:prstGeom prst="rect">
            <a:avLst/>
          </a:prstGeom>
        </p:spPr>
        <p:txBody>
          <a:bodyPr vert="horz" lIns="79690" tIns="39845" rIns="79690" bIns="39845" rtlCol="0" anchor="b"/>
          <a:lstStyle>
            <a:lvl1pPr algn="r">
              <a:defRPr sz="1000"/>
            </a:lvl1pPr>
          </a:lstStyle>
          <a:p>
            <a:fld id="{D4401AC4-627E-4541-8312-F8B168E5EA31}" type="slidenum">
              <a:rPr kumimoji="1" lang="ja-JP" altLang="en-US" smtClean="0"/>
              <a:t>‹#›</a:t>
            </a:fld>
            <a:endParaRPr kumimoji="1" lang="ja-JP" altLang="en-US"/>
          </a:p>
        </p:txBody>
      </p:sp>
    </p:spTree>
    <p:extLst>
      <p:ext uri="{BB962C8B-B14F-4D97-AF65-F5344CB8AC3E}">
        <p14:creationId xmlns:p14="http://schemas.microsoft.com/office/powerpoint/2010/main" val="419662488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4401AC4-627E-4541-8312-F8B168E5EA31}" type="slidenum">
              <a:rPr kumimoji="1" lang="ja-JP" altLang="en-US" smtClean="0"/>
              <a:t>12</a:t>
            </a:fld>
            <a:endParaRPr kumimoji="1" lang="ja-JP" altLang="en-US"/>
          </a:p>
        </p:txBody>
      </p:sp>
    </p:spTree>
    <p:extLst>
      <p:ext uri="{BB962C8B-B14F-4D97-AF65-F5344CB8AC3E}">
        <p14:creationId xmlns:p14="http://schemas.microsoft.com/office/powerpoint/2010/main" val="28535813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7" name="bg object 17"/>
          <p:cNvSpPr/>
          <p:nvPr/>
        </p:nvSpPr>
        <p:spPr>
          <a:xfrm>
            <a:off x="0" y="2711195"/>
            <a:ext cx="12192000" cy="1435735"/>
          </a:xfrm>
          <a:custGeom>
            <a:avLst/>
            <a:gdLst/>
            <a:ahLst/>
            <a:cxnLst/>
            <a:rect l="l" t="t" r="r" b="b"/>
            <a:pathLst>
              <a:path w="12192000" h="1435735">
                <a:moveTo>
                  <a:pt x="12192000" y="0"/>
                </a:moveTo>
                <a:lnTo>
                  <a:pt x="0" y="0"/>
                </a:lnTo>
                <a:lnTo>
                  <a:pt x="0" y="1435608"/>
                </a:lnTo>
                <a:lnTo>
                  <a:pt x="12192000" y="1435608"/>
                </a:lnTo>
                <a:lnTo>
                  <a:pt x="12192000" y="0"/>
                </a:lnTo>
                <a:close/>
              </a:path>
            </a:pathLst>
          </a:custGeom>
          <a:solidFill>
            <a:srgbClr val="FFDE75"/>
          </a:solidFill>
        </p:spPr>
        <p:txBody>
          <a:bodyPr wrap="square" lIns="0" tIns="0" rIns="0" bIns="0" rtlCol="0"/>
          <a:lstStyle/>
          <a:p>
            <a:endParaRPr/>
          </a:p>
        </p:txBody>
      </p:sp>
      <p:sp>
        <p:nvSpPr>
          <p:cNvPr id="2" name="Holder 2"/>
          <p:cNvSpPr>
            <a:spLocks noGrp="1"/>
          </p:cNvSpPr>
          <p:nvPr>
            <p:ph type="ctrTitle"/>
          </p:nvPr>
        </p:nvSpPr>
        <p:spPr>
          <a:xfrm>
            <a:off x="2431160" y="3048380"/>
            <a:ext cx="7328534" cy="756920"/>
          </a:xfrm>
          <a:prstGeom prst="rect">
            <a:avLst/>
          </a:prstGeom>
        </p:spPr>
        <p:txBody>
          <a:bodyPr wrap="square" lIns="0" tIns="0" rIns="0" bIns="0">
            <a:spAutoFit/>
          </a:bodyPr>
          <a:lstStyle>
            <a:lvl1pPr>
              <a:defRPr sz="3200" b="0" i="0">
                <a:solidFill>
                  <a:schemeClr val="tx1"/>
                </a:solidFill>
                <a:latin typeface="Yu Gothic"/>
                <a:cs typeface="Yu Gothic"/>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tx1"/>
                </a:solidFill>
                <a:latin typeface="Yu Gothic"/>
                <a:cs typeface="Yu Gothic"/>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tx1"/>
                </a:solidFill>
                <a:latin typeface="Yu Gothic"/>
                <a:cs typeface="Yu Gothic"/>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tx1"/>
                </a:solidFill>
                <a:latin typeface="Yu Gothic"/>
                <a:cs typeface="Yu Gothic"/>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371855" y="702563"/>
            <a:ext cx="11391900" cy="147955"/>
          </a:xfrm>
          <a:custGeom>
            <a:avLst/>
            <a:gdLst/>
            <a:ahLst/>
            <a:cxnLst/>
            <a:rect l="l" t="t" r="r" b="b"/>
            <a:pathLst>
              <a:path w="11391900" h="147955">
                <a:moveTo>
                  <a:pt x="0" y="0"/>
                </a:moveTo>
                <a:lnTo>
                  <a:pt x="0" y="147827"/>
                </a:lnTo>
                <a:lnTo>
                  <a:pt x="11391900" y="73913"/>
                </a:lnTo>
                <a:lnTo>
                  <a:pt x="0" y="0"/>
                </a:lnTo>
                <a:close/>
              </a:path>
            </a:pathLst>
          </a:custGeom>
          <a:solidFill>
            <a:srgbClr val="FFC000"/>
          </a:solidFill>
        </p:spPr>
        <p:txBody>
          <a:bodyPr wrap="square" lIns="0" tIns="0" rIns="0" bIns="0" rtlCol="0"/>
          <a:lstStyle/>
          <a:p>
            <a:endParaRPr/>
          </a:p>
        </p:txBody>
      </p:sp>
      <p:sp>
        <p:nvSpPr>
          <p:cNvPr id="17" name="bg object 17"/>
          <p:cNvSpPr/>
          <p:nvPr/>
        </p:nvSpPr>
        <p:spPr>
          <a:xfrm>
            <a:off x="371855" y="702563"/>
            <a:ext cx="11391900" cy="147955"/>
          </a:xfrm>
          <a:custGeom>
            <a:avLst/>
            <a:gdLst/>
            <a:ahLst/>
            <a:cxnLst/>
            <a:rect l="l" t="t" r="r" b="b"/>
            <a:pathLst>
              <a:path w="11391900" h="147955">
                <a:moveTo>
                  <a:pt x="0" y="0"/>
                </a:moveTo>
                <a:lnTo>
                  <a:pt x="11391900" y="73913"/>
                </a:lnTo>
                <a:lnTo>
                  <a:pt x="0" y="147827"/>
                </a:lnTo>
                <a:lnTo>
                  <a:pt x="0" y="0"/>
                </a:lnTo>
                <a:close/>
              </a:path>
            </a:pathLst>
          </a:custGeom>
          <a:ln w="12700">
            <a:solidFill>
              <a:srgbClr val="FFC000"/>
            </a:solidFill>
          </a:ln>
        </p:spPr>
        <p:txBody>
          <a:bodyPr wrap="square" lIns="0" tIns="0" rIns="0" bIns="0" rtlCol="0"/>
          <a:lstStyle/>
          <a:p>
            <a:endParaRPr/>
          </a:p>
        </p:txBody>
      </p:sp>
      <p:sp>
        <p:nvSpPr>
          <p:cNvPr id="18" name="bg object 18"/>
          <p:cNvSpPr/>
          <p:nvPr/>
        </p:nvSpPr>
        <p:spPr>
          <a:xfrm>
            <a:off x="28955" y="108204"/>
            <a:ext cx="723900" cy="742315"/>
          </a:xfrm>
          <a:custGeom>
            <a:avLst/>
            <a:gdLst/>
            <a:ahLst/>
            <a:cxnLst/>
            <a:rect l="l" t="t" r="r" b="b"/>
            <a:pathLst>
              <a:path w="723900" h="742315">
                <a:moveTo>
                  <a:pt x="361950" y="0"/>
                </a:moveTo>
                <a:lnTo>
                  <a:pt x="0" y="742188"/>
                </a:lnTo>
                <a:lnTo>
                  <a:pt x="723900" y="742188"/>
                </a:lnTo>
                <a:lnTo>
                  <a:pt x="361950" y="0"/>
                </a:lnTo>
                <a:close/>
              </a:path>
            </a:pathLst>
          </a:custGeom>
          <a:solidFill>
            <a:srgbClr val="FFC000"/>
          </a:solidFill>
        </p:spPr>
        <p:txBody>
          <a:bodyPr wrap="square" lIns="0" tIns="0" rIns="0" bIns="0" rtlCol="0"/>
          <a:lstStyle/>
          <a:p>
            <a:endParaRPr/>
          </a:p>
        </p:txBody>
      </p:sp>
      <p:sp>
        <p:nvSpPr>
          <p:cNvPr id="19" name="bg object 19"/>
          <p:cNvSpPr/>
          <p:nvPr/>
        </p:nvSpPr>
        <p:spPr>
          <a:xfrm>
            <a:off x="28955" y="108204"/>
            <a:ext cx="723900" cy="742315"/>
          </a:xfrm>
          <a:custGeom>
            <a:avLst/>
            <a:gdLst/>
            <a:ahLst/>
            <a:cxnLst/>
            <a:rect l="l" t="t" r="r" b="b"/>
            <a:pathLst>
              <a:path w="723900" h="742315">
                <a:moveTo>
                  <a:pt x="0" y="742188"/>
                </a:moveTo>
                <a:lnTo>
                  <a:pt x="361950" y="0"/>
                </a:lnTo>
                <a:lnTo>
                  <a:pt x="723900" y="742188"/>
                </a:lnTo>
                <a:lnTo>
                  <a:pt x="0" y="742188"/>
                </a:lnTo>
                <a:close/>
              </a:path>
            </a:pathLst>
          </a:custGeom>
          <a:ln w="12700">
            <a:solidFill>
              <a:srgbClr val="FFC000"/>
            </a:solidFill>
          </a:ln>
        </p:spPr>
        <p:txBody>
          <a:bodyPr wrap="square" lIns="0" tIns="0" rIns="0" bIns="0" rtlCol="0"/>
          <a:lstStyle/>
          <a:p>
            <a:endParaRPr/>
          </a:p>
        </p:txBody>
      </p:sp>
      <p:sp>
        <p:nvSpPr>
          <p:cNvPr id="2" name="Holder 2"/>
          <p:cNvSpPr>
            <a:spLocks noGrp="1"/>
          </p:cNvSpPr>
          <p:nvPr>
            <p:ph type="title"/>
          </p:nvPr>
        </p:nvSpPr>
        <p:spPr>
          <a:xfrm>
            <a:off x="755091" y="118363"/>
            <a:ext cx="8971280" cy="513715"/>
          </a:xfrm>
          <a:prstGeom prst="rect">
            <a:avLst/>
          </a:prstGeom>
        </p:spPr>
        <p:txBody>
          <a:bodyPr wrap="square" lIns="0" tIns="0" rIns="0" bIns="0">
            <a:spAutoFit/>
          </a:bodyPr>
          <a:lstStyle>
            <a:lvl1pPr>
              <a:defRPr sz="3200" b="0" i="0">
                <a:solidFill>
                  <a:schemeClr val="tx1"/>
                </a:solidFill>
                <a:latin typeface="Yu Gothic"/>
                <a:cs typeface="Yu Gothic"/>
              </a:defRPr>
            </a:lvl1pPr>
          </a:lstStyle>
          <a:p>
            <a:endParaRPr/>
          </a:p>
        </p:txBody>
      </p:sp>
      <p:sp>
        <p:nvSpPr>
          <p:cNvPr id="3" name="Holder 3"/>
          <p:cNvSpPr>
            <a:spLocks noGrp="1"/>
          </p:cNvSpPr>
          <p:nvPr>
            <p:ph type="body" idx="1"/>
          </p:nvPr>
        </p:nvSpPr>
        <p:spPr>
          <a:xfrm>
            <a:off x="297891" y="2786634"/>
            <a:ext cx="11226800" cy="386842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3/6/2025</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youtube.com/playlist?list=PLMG33RKISnWgpWG4SSXpn8JiZsCl_5MM5"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952500" y="3053256"/>
            <a:ext cx="10287000" cy="751488"/>
          </a:xfrm>
          <a:prstGeom prst="rect">
            <a:avLst/>
          </a:prstGeom>
        </p:spPr>
        <p:txBody>
          <a:bodyPr vert="horz" wrap="square" lIns="0" tIns="12700" rIns="0" bIns="0" rtlCol="0">
            <a:spAutoFit/>
          </a:bodyPr>
          <a:lstStyle/>
          <a:p>
            <a:pPr marL="12700" algn="ctr">
              <a:lnSpc>
                <a:spcPct val="100000"/>
              </a:lnSpc>
              <a:spcBef>
                <a:spcPts val="100"/>
              </a:spcBef>
            </a:pPr>
            <a:r>
              <a:rPr lang="ja-JP" altLang="en-US" sz="4800" b="1" spc="-15" dirty="0">
                <a:latin typeface="BIZ UDPGothic"/>
                <a:cs typeface="BIZ UDPGothic"/>
              </a:rPr>
              <a:t>電子申請・届出システムについて</a:t>
            </a:r>
            <a:endParaRPr sz="4800" dirty="0">
              <a:latin typeface="BIZ UDPGothic"/>
              <a:cs typeface="BIZ UDPGothic"/>
            </a:endParaRPr>
          </a:p>
        </p:txBody>
      </p:sp>
      <p:pic>
        <p:nvPicPr>
          <p:cNvPr id="3" name="図 2">
            <a:extLst>
              <a:ext uri="{FF2B5EF4-FFF2-40B4-BE49-F238E27FC236}">
                <a16:creationId xmlns:a16="http://schemas.microsoft.com/office/drawing/2014/main" id="{8C83D557-6DBB-484B-A201-4973FE0D4D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88164" y="424180"/>
            <a:ext cx="2854535" cy="1557020"/>
          </a:xfrm>
          <a:prstGeom prst="rect">
            <a:avLst/>
          </a:prstGeom>
          <a:ln>
            <a:noFill/>
          </a:ln>
          <a:effectLst>
            <a:softEdge rad="112500"/>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5"/>
          <p:cNvGraphicFramePr>
            <a:graphicFrameLocks noGrp="1"/>
          </p:cNvGraphicFramePr>
          <p:nvPr>
            <p:extLst>
              <p:ext uri="{D42A27DB-BD31-4B8C-83A1-F6EECF244321}">
                <p14:modId xmlns:p14="http://schemas.microsoft.com/office/powerpoint/2010/main" val="2236166883"/>
              </p:ext>
            </p:extLst>
          </p:nvPr>
        </p:nvGraphicFramePr>
        <p:xfrm>
          <a:off x="383540" y="2663936"/>
          <a:ext cx="11424920" cy="3838785"/>
        </p:xfrm>
        <a:graphic>
          <a:graphicData uri="http://schemas.openxmlformats.org/drawingml/2006/table">
            <a:tbl>
              <a:tblPr firstRow="1" bandRow="1">
                <a:tableStyleId>{2D5ABB26-0587-4C30-8999-92F81FD0307C}</a:tableStyleId>
              </a:tblPr>
              <a:tblGrid>
                <a:gridCol w="679027">
                  <a:extLst>
                    <a:ext uri="{9D8B030D-6E8A-4147-A177-3AD203B41FA5}">
                      <a16:colId xmlns:a16="http://schemas.microsoft.com/office/drawing/2014/main" val="20000"/>
                    </a:ext>
                  </a:extLst>
                </a:gridCol>
                <a:gridCol w="2908300">
                  <a:extLst>
                    <a:ext uri="{9D8B030D-6E8A-4147-A177-3AD203B41FA5}">
                      <a16:colId xmlns:a16="http://schemas.microsoft.com/office/drawing/2014/main" val="20001"/>
                    </a:ext>
                  </a:extLst>
                </a:gridCol>
                <a:gridCol w="7837593">
                  <a:extLst>
                    <a:ext uri="{9D8B030D-6E8A-4147-A177-3AD203B41FA5}">
                      <a16:colId xmlns:a16="http://schemas.microsoft.com/office/drawing/2014/main" val="20002"/>
                    </a:ext>
                  </a:extLst>
                </a:gridCol>
              </a:tblGrid>
              <a:tr h="457200">
                <a:tc>
                  <a:txBody>
                    <a:bodyPr/>
                    <a:lstStyle/>
                    <a:p>
                      <a:pPr>
                        <a:lnSpc>
                          <a:spcPct val="100000"/>
                        </a:lnSpc>
                      </a:pPr>
                      <a:endParaRPr sz="1600">
                        <a:latin typeface="Times New Roman"/>
                        <a:cs typeface="Times New Roman"/>
                      </a:endParaRPr>
                    </a:p>
                  </a:txBody>
                  <a:tcPr marL="0" marR="0" marT="0" marB="0">
                    <a:lnR w="12700">
                      <a:solidFill>
                        <a:srgbClr val="FFFFFF"/>
                      </a:solidFill>
                      <a:prstDash val="solid"/>
                    </a:lnR>
                    <a:solidFill>
                      <a:srgbClr val="00655A"/>
                    </a:solidFill>
                  </a:tcPr>
                </a:tc>
                <a:tc>
                  <a:txBody>
                    <a:bodyPr/>
                    <a:lstStyle/>
                    <a:p>
                      <a:pPr marL="288925">
                        <a:lnSpc>
                          <a:spcPct val="100000"/>
                        </a:lnSpc>
                        <a:spcBef>
                          <a:spcPts val="400"/>
                        </a:spcBef>
                      </a:pPr>
                      <a:r>
                        <a:rPr sz="1900" b="1" spc="170" dirty="0">
                          <a:solidFill>
                            <a:srgbClr val="FFFFFF"/>
                          </a:solidFill>
                          <a:latin typeface="Yu Gothic UI"/>
                          <a:cs typeface="Yu Gothic UI"/>
                        </a:rPr>
                        <a:t>申請届出ステータス</a:t>
                      </a:r>
                      <a:endParaRPr sz="1900">
                        <a:latin typeface="Yu Gothic UI"/>
                        <a:cs typeface="Yu Gothic UI"/>
                      </a:endParaRPr>
                    </a:p>
                  </a:txBody>
                  <a:tcPr marL="0" marR="0" marT="67733" marB="0">
                    <a:lnL w="12700">
                      <a:solidFill>
                        <a:srgbClr val="FFFFFF"/>
                      </a:solidFill>
                      <a:prstDash val="solid"/>
                    </a:lnL>
                    <a:lnR w="12700">
                      <a:solidFill>
                        <a:srgbClr val="FFFFFF"/>
                      </a:solidFill>
                      <a:prstDash val="solid"/>
                    </a:lnR>
                    <a:solidFill>
                      <a:srgbClr val="00655A"/>
                    </a:solidFill>
                  </a:tcPr>
                </a:tc>
                <a:tc>
                  <a:txBody>
                    <a:bodyPr/>
                    <a:lstStyle/>
                    <a:p>
                      <a:pPr algn="ctr">
                        <a:lnSpc>
                          <a:spcPct val="100000"/>
                        </a:lnSpc>
                        <a:spcBef>
                          <a:spcPts val="270"/>
                        </a:spcBef>
                        <a:tabLst>
                          <a:tab pos="405130" algn="l"/>
                        </a:tabLst>
                      </a:pPr>
                      <a:r>
                        <a:rPr sz="2100" b="1" spc="-50" dirty="0">
                          <a:solidFill>
                            <a:srgbClr val="FFFFFF"/>
                          </a:solidFill>
                          <a:latin typeface="Yu Gothic UI"/>
                          <a:cs typeface="Yu Gothic UI"/>
                        </a:rPr>
                        <a:t>説</a:t>
                      </a:r>
                      <a:r>
                        <a:rPr sz="2100" b="1" dirty="0">
                          <a:solidFill>
                            <a:srgbClr val="FFFFFF"/>
                          </a:solidFill>
                          <a:latin typeface="Yu Gothic UI"/>
                          <a:cs typeface="Yu Gothic UI"/>
                        </a:rPr>
                        <a:t>	</a:t>
                      </a:r>
                      <a:r>
                        <a:rPr sz="2100" b="1" spc="-50" dirty="0">
                          <a:solidFill>
                            <a:srgbClr val="FFFFFF"/>
                          </a:solidFill>
                          <a:latin typeface="Yu Gothic UI"/>
                          <a:cs typeface="Yu Gothic UI"/>
                        </a:rPr>
                        <a:t>明</a:t>
                      </a:r>
                      <a:endParaRPr sz="2100">
                        <a:latin typeface="Yu Gothic UI"/>
                        <a:cs typeface="Yu Gothic UI"/>
                      </a:endParaRPr>
                    </a:p>
                  </a:txBody>
                  <a:tcPr marL="0" marR="0" marB="0">
                    <a:lnL w="12700">
                      <a:solidFill>
                        <a:srgbClr val="FFFFFF"/>
                      </a:solidFill>
                      <a:prstDash val="solid"/>
                    </a:lnL>
                    <a:solidFill>
                      <a:srgbClr val="00655A"/>
                    </a:solidFill>
                  </a:tcPr>
                </a:tc>
                <a:extLst>
                  <a:ext uri="{0D108BD9-81ED-4DB2-BD59-A6C34878D82A}">
                    <a16:rowId xmlns:a16="http://schemas.microsoft.com/office/drawing/2014/main" val="10000"/>
                  </a:ext>
                </a:extLst>
              </a:tr>
              <a:tr h="530013">
                <a:tc>
                  <a:txBody>
                    <a:bodyPr/>
                    <a:lstStyle/>
                    <a:p>
                      <a:pPr algn="ctr">
                        <a:lnSpc>
                          <a:spcPct val="100000"/>
                        </a:lnSpc>
                        <a:spcBef>
                          <a:spcPts val="780"/>
                        </a:spcBef>
                      </a:pPr>
                      <a:r>
                        <a:rPr sz="1500" b="1" spc="-25" dirty="0">
                          <a:solidFill>
                            <a:srgbClr val="252525"/>
                          </a:solidFill>
                          <a:latin typeface="Yu Gothic UI"/>
                          <a:cs typeface="Yu Gothic UI"/>
                        </a:rPr>
                        <a:t>01</a:t>
                      </a:r>
                      <a:endParaRPr sz="1500">
                        <a:latin typeface="Yu Gothic UI"/>
                        <a:cs typeface="Yu Gothic UI"/>
                      </a:endParaRPr>
                    </a:p>
                  </a:txBody>
                  <a:tcPr marL="0" marR="0" marT="132080" marB="0">
                    <a:lnL w="12700">
                      <a:solidFill>
                        <a:srgbClr val="00655A"/>
                      </a:solidFill>
                      <a:prstDash val="solid"/>
                    </a:lnL>
                    <a:lnR w="12700">
                      <a:solidFill>
                        <a:srgbClr val="00655A"/>
                      </a:solidFill>
                      <a:prstDash val="solid"/>
                    </a:lnR>
                    <a:lnB w="12700">
                      <a:solidFill>
                        <a:srgbClr val="00655A"/>
                      </a:solidFill>
                      <a:prstDash val="solid"/>
                    </a:lnB>
                  </a:tcPr>
                </a:tc>
                <a:tc>
                  <a:txBody>
                    <a:bodyPr/>
                    <a:lstStyle/>
                    <a:p>
                      <a:pPr marL="89535">
                        <a:lnSpc>
                          <a:spcPct val="100000"/>
                        </a:lnSpc>
                        <a:spcBef>
                          <a:spcPts val="590"/>
                        </a:spcBef>
                      </a:pPr>
                      <a:r>
                        <a:rPr sz="1900" b="1" spc="-30" dirty="0">
                          <a:solidFill>
                            <a:srgbClr val="252525"/>
                          </a:solidFill>
                          <a:latin typeface="Yu Gothic UI"/>
                          <a:cs typeface="Yu Gothic UI"/>
                        </a:rPr>
                        <a:t>一時保存</a:t>
                      </a:r>
                      <a:endParaRPr sz="1900">
                        <a:latin typeface="Yu Gothic UI"/>
                        <a:cs typeface="Yu Gothic UI"/>
                      </a:endParaRPr>
                    </a:p>
                  </a:txBody>
                  <a:tcPr marL="0" marR="0" marT="99907" marB="0">
                    <a:lnL w="12700">
                      <a:solidFill>
                        <a:srgbClr val="00655A"/>
                      </a:solidFill>
                      <a:prstDash val="solid"/>
                    </a:lnL>
                    <a:lnR w="12700">
                      <a:solidFill>
                        <a:srgbClr val="00655A"/>
                      </a:solidFill>
                      <a:prstDash val="solid"/>
                    </a:lnR>
                    <a:lnB w="12700">
                      <a:solidFill>
                        <a:srgbClr val="00655A"/>
                      </a:solidFill>
                      <a:prstDash val="solid"/>
                    </a:lnB>
                  </a:tcPr>
                </a:tc>
                <a:tc>
                  <a:txBody>
                    <a:bodyPr/>
                    <a:lstStyle/>
                    <a:p>
                      <a:pPr marL="89535" marR="324485">
                        <a:lnSpc>
                          <a:spcPct val="100000"/>
                        </a:lnSpc>
                        <a:spcBef>
                          <a:spcPts val="260"/>
                        </a:spcBef>
                      </a:pPr>
                      <a:r>
                        <a:rPr sz="1300" b="1" spc="50" dirty="0">
                          <a:solidFill>
                            <a:srgbClr val="252525"/>
                          </a:solidFill>
                          <a:latin typeface="Yu Gothic UI"/>
                          <a:cs typeface="Yu Gothic UI"/>
                        </a:rPr>
                        <a:t>申請・届出情報の提出前で「一時保存」をした状態または「申請届出状況確認」画面で、「取下</a:t>
                      </a:r>
                      <a:r>
                        <a:rPr sz="1300" b="1" spc="185" dirty="0">
                          <a:solidFill>
                            <a:srgbClr val="252525"/>
                          </a:solidFill>
                          <a:latin typeface="Yu Gothic UI"/>
                          <a:cs typeface="Yu Gothic UI"/>
                        </a:rPr>
                        <a:t>げ」ボタンをクリックした状態。⇒</a:t>
                      </a:r>
                      <a:r>
                        <a:rPr sz="1300" b="1" spc="135" dirty="0">
                          <a:solidFill>
                            <a:srgbClr val="FF0041"/>
                          </a:solidFill>
                          <a:latin typeface="Yu Gothic UI"/>
                          <a:cs typeface="Yu Gothic UI"/>
                        </a:rPr>
                        <a:t>「再開」ボタンより、再入力が可能</a:t>
                      </a:r>
                      <a:r>
                        <a:rPr sz="1300" b="1" spc="280" dirty="0">
                          <a:solidFill>
                            <a:srgbClr val="252525"/>
                          </a:solidFill>
                          <a:latin typeface="Yu Gothic UI"/>
                          <a:cs typeface="Yu Gothic UI"/>
                        </a:rPr>
                        <a:t>。</a:t>
                      </a:r>
                      <a:endParaRPr sz="1300">
                        <a:latin typeface="Yu Gothic UI"/>
                        <a:cs typeface="Yu Gothic UI"/>
                      </a:endParaRPr>
                    </a:p>
                  </a:txBody>
                  <a:tcPr marL="0" marR="0" marT="44027" marB="0">
                    <a:lnL w="12700">
                      <a:solidFill>
                        <a:srgbClr val="00655A"/>
                      </a:solidFill>
                      <a:prstDash val="solid"/>
                    </a:lnL>
                    <a:lnR w="12700">
                      <a:solidFill>
                        <a:srgbClr val="00655A"/>
                      </a:solidFill>
                      <a:prstDash val="solid"/>
                    </a:lnR>
                    <a:lnB w="12700">
                      <a:solidFill>
                        <a:srgbClr val="00655A"/>
                      </a:solidFill>
                      <a:prstDash val="solid"/>
                    </a:lnB>
                  </a:tcPr>
                </a:tc>
                <a:extLst>
                  <a:ext uri="{0D108BD9-81ED-4DB2-BD59-A6C34878D82A}">
                    <a16:rowId xmlns:a16="http://schemas.microsoft.com/office/drawing/2014/main" val="10001"/>
                  </a:ext>
                </a:extLst>
              </a:tr>
              <a:tr h="528320">
                <a:tc>
                  <a:txBody>
                    <a:bodyPr/>
                    <a:lstStyle/>
                    <a:p>
                      <a:pPr algn="ctr">
                        <a:lnSpc>
                          <a:spcPct val="100000"/>
                        </a:lnSpc>
                        <a:spcBef>
                          <a:spcPts val="780"/>
                        </a:spcBef>
                      </a:pPr>
                      <a:r>
                        <a:rPr sz="1500" b="1" spc="-25" dirty="0">
                          <a:solidFill>
                            <a:srgbClr val="252525"/>
                          </a:solidFill>
                          <a:latin typeface="Yu Gothic UI"/>
                          <a:cs typeface="Yu Gothic UI"/>
                        </a:rPr>
                        <a:t>02</a:t>
                      </a:r>
                      <a:endParaRPr sz="1500">
                        <a:latin typeface="Yu Gothic UI"/>
                        <a:cs typeface="Yu Gothic UI"/>
                      </a:endParaRPr>
                    </a:p>
                  </a:txBody>
                  <a:tcPr marL="0" marR="0" marT="132080"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tc>
                  <a:txBody>
                    <a:bodyPr/>
                    <a:lstStyle/>
                    <a:p>
                      <a:pPr marL="89535">
                        <a:lnSpc>
                          <a:spcPct val="100000"/>
                        </a:lnSpc>
                        <a:spcBef>
                          <a:spcPts val="590"/>
                        </a:spcBef>
                      </a:pPr>
                      <a:r>
                        <a:rPr sz="1900" b="1" spc="-20" dirty="0">
                          <a:solidFill>
                            <a:srgbClr val="252525"/>
                          </a:solidFill>
                          <a:latin typeface="Yu Gothic UI"/>
                          <a:cs typeface="Yu Gothic UI"/>
                        </a:rPr>
                        <a:t>申請（</a:t>
                      </a:r>
                      <a:r>
                        <a:rPr sz="1900" b="1" spc="-15" dirty="0">
                          <a:solidFill>
                            <a:srgbClr val="252525"/>
                          </a:solidFill>
                          <a:latin typeface="Yu Gothic UI"/>
                          <a:cs typeface="Yu Gothic UI"/>
                        </a:rPr>
                        <a:t>届出</a:t>
                      </a:r>
                      <a:r>
                        <a:rPr sz="1900" b="1" spc="-10" dirty="0">
                          <a:solidFill>
                            <a:srgbClr val="252525"/>
                          </a:solidFill>
                          <a:latin typeface="Yu Gothic UI"/>
                          <a:cs typeface="Yu Gothic UI"/>
                        </a:rPr>
                        <a:t>）</a:t>
                      </a:r>
                      <a:r>
                        <a:rPr sz="1900" b="1" spc="70" dirty="0">
                          <a:solidFill>
                            <a:srgbClr val="252525"/>
                          </a:solidFill>
                          <a:latin typeface="Yu Gothic UI"/>
                          <a:cs typeface="Yu Gothic UI"/>
                        </a:rPr>
                        <a:t>済、未受付</a:t>
                      </a:r>
                      <a:endParaRPr sz="1900">
                        <a:latin typeface="Yu Gothic UI"/>
                        <a:cs typeface="Yu Gothic UI"/>
                      </a:endParaRPr>
                    </a:p>
                  </a:txBody>
                  <a:tcPr marL="0" marR="0" marT="99907"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tc>
                  <a:txBody>
                    <a:bodyPr/>
                    <a:lstStyle/>
                    <a:p>
                      <a:pPr marL="89535">
                        <a:lnSpc>
                          <a:spcPct val="100000"/>
                        </a:lnSpc>
                        <a:spcBef>
                          <a:spcPts val="259"/>
                        </a:spcBef>
                      </a:pPr>
                      <a:r>
                        <a:rPr sz="1300" b="1" spc="75" dirty="0">
                          <a:solidFill>
                            <a:srgbClr val="252525"/>
                          </a:solidFill>
                          <a:latin typeface="Yu Gothic UI"/>
                          <a:cs typeface="Yu Gothic UI"/>
                        </a:rPr>
                        <a:t>申請・届出情報を提出した状態。⇒</a:t>
                      </a:r>
                      <a:r>
                        <a:rPr sz="1300" b="1" spc="165" dirty="0">
                          <a:solidFill>
                            <a:srgbClr val="FF0041"/>
                          </a:solidFill>
                          <a:latin typeface="Yu Gothic UI"/>
                          <a:cs typeface="Yu Gothic UI"/>
                        </a:rPr>
                        <a:t>「取下げ」をすることが可能</a:t>
                      </a:r>
                      <a:endParaRPr sz="1300">
                        <a:latin typeface="Yu Gothic UI"/>
                        <a:cs typeface="Yu Gothic UI"/>
                      </a:endParaRPr>
                    </a:p>
                    <a:p>
                      <a:pPr marL="89535">
                        <a:lnSpc>
                          <a:spcPct val="100000"/>
                        </a:lnSpc>
                      </a:pPr>
                      <a:r>
                        <a:rPr sz="1300" b="1" spc="55" dirty="0">
                          <a:solidFill>
                            <a:srgbClr val="252525"/>
                          </a:solidFill>
                          <a:latin typeface="Yu Gothic UI"/>
                          <a:cs typeface="Yu Gothic UI"/>
                        </a:rPr>
                        <a:t>※取下げを行った場合、その旨をお知らせするメールが事業所及び指定権者に届きます。</a:t>
                      </a:r>
                      <a:endParaRPr sz="1300">
                        <a:latin typeface="Yu Gothic UI"/>
                        <a:cs typeface="Yu Gothic UI"/>
                      </a:endParaRPr>
                    </a:p>
                  </a:txBody>
                  <a:tcPr marL="0" marR="0" marT="44025"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extLst>
                  <a:ext uri="{0D108BD9-81ED-4DB2-BD59-A6C34878D82A}">
                    <a16:rowId xmlns:a16="http://schemas.microsoft.com/office/drawing/2014/main" val="10002"/>
                  </a:ext>
                </a:extLst>
              </a:tr>
              <a:tr h="530013">
                <a:tc>
                  <a:txBody>
                    <a:bodyPr/>
                    <a:lstStyle/>
                    <a:p>
                      <a:pPr algn="ctr">
                        <a:lnSpc>
                          <a:spcPct val="100000"/>
                        </a:lnSpc>
                        <a:spcBef>
                          <a:spcPts val="790"/>
                        </a:spcBef>
                      </a:pPr>
                      <a:r>
                        <a:rPr sz="1500" b="1" spc="-25" dirty="0">
                          <a:solidFill>
                            <a:srgbClr val="252525"/>
                          </a:solidFill>
                          <a:latin typeface="Yu Gothic UI"/>
                          <a:cs typeface="Yu Gothic UI"/>
                        </a:rPr>
                        <a:t>03</a:t>
                      </a:r>
                      <a:endParaRPr sz="1500">
                        <a:latin typeface="Yu Gothic UI"/>
                        <a:cs typeface="Yu Gothic UI"/>
                      </a:endParaRPr>
                    </a:p>
                  </a:txBody>
                  <a:tcPr marL="0" marR="0" marT="133773"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tc>
                  <a:txBody>
                    <a:bodyPr/>
                    <a:lstStyle/>
                    <a:p>
                      <a:pPr marL="89535">
                        <a:lnSpc>
                          <a:spcPct val="100000"/>
                        </a:lnSpc>
                        <a:spcBef>
                          <a:spcPts val="600"/>
                        </a:spcBef>
                      </a:pPr>
                      <a:r>
                        <a:rPr sz="1900" b="1" spc="-35" dirty="0">
                          <a:solidFill>
                            <a:srgbClr val="252525"/>
                          </a:solidFill>
                          <a:latin typeface="Yu Gothic UI"/>
                          <a:cs typeface="Yu Gothic UI"/>
                        </a:rPr>
                        <a:t>受付中</a:t>
                      </a:r>
                      <a:endParaRPr sz="1900">
                        <a:latin typeface="Yu Gothic UI"/>
                        <a:cs typeface="Yu Gothic UI"/>
                      </a:endParaRPr>
                    </a:p>
                  </a:txBody>
                  <a:tcPr marL="0" marR="0" marT="101600"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tc>
                  <a:txBody>
                    <a:bodyPr/>
                    <a:lstStyle/>
                    <a:p>
                      <a:pPr marL="89535" marR="196215">
                        <a:lnSpc>
                          <a:spcPct val="100000"/>
                        </a:lnSpc>
                        <a:spcBef>
                          <a:spcPts val="270"/>
                        </a:spcBef>
                      </a:pPr>
                      <a:r>
                        <a:rPr sz="1300" b="1" dirty="0">
                          <a:solidFill>
                            <a:srgbClr val="252525"/>
                          </a:solidFill>
                          <a:latin typeface="Yu Gothic UI"/>
                          <a:cs typeface="Yu Gothic UI"/>
                        </a:rPr>
                        <a:t>指定権者が申請・届出情報を受付開始した状態。申請・届出情報の所有権が指定権者になり、介護事業所は</a:t>
                      </a:r>
                      <a:r>
                        <a:rPr sz="1300" b="1" spc="90" dirty="0">
                          <a:solidFill>
                            <a:srgbClr val="FF0041"/>
                          </a:solidFill>
                          <a:latin typeface="Yu Gothic UI"/>
                          <a:cs typeface="Yu Gothic UI"/>
                        </a:rPr>
                        <a:t>申請・届出情報の「取下げ」が不可能</a:t>
                      </a:r>
                      <a:r>
                        <a:rPr sz="1300" b="1" spc="210" dirty="0">
                          <a:solidFill>
                            <a:srgbClr val="252525"/>
                          </a:solidFill>
                          <a:latin typeface="Yu Gothic UI"/>
                          <a:cs typeface="Yu Gothic UI"/>
                        </a:rPr>
                        <a:t>となります。</a:t>
                      </a:r>
                      <a:endParaRPr sz="1300">
                        <a:latin typeface="Yu Gothic UI"/>
                        <a:cs typeface="Yu Gothic UI"/>
                      </a:endParaRPr>
                    </a:p>
                  </a:txBody>
                  <a:tcPr marL="0" marR="0"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extLst>
                  <a:ext uri="{0D108BD9-81ED-4DB2-BD59-A6C34878D82A}">
                    <a16:rowId xmlns:a16="http://schemas.microsoft.com/office/drawing/2014/main" val="10003"/>
                  </a:ext>
                </a:extLst>
              </a:tr>
              <a:tr h="530013">
                <a:tc>
                  <a:txBody>
                    <a:bodyPr/>
                    <a:lstStyle/>
                    <a:p>
                      <a:pPr algn="ctr">
                        <a:lnSpc>
                          <a:spcPct val="100000"/>
                        </a:lnSpc>
                        <a:spcBef>
                          <a:spcPts val="780"/>
                        </a:spcBef>
                      </a:pPr>
                      <a:r>
                        <a:rPr sz="1500" b="1" spc="-25" dirty="0">
                          <a:solidFill>
                            <a:srgbClr val="252525"/>
                          </a:solidFill>
                          <a:latin typeface="Yu Gothic UI"/>
                          <a:cs typeface="Yu Gothic UI"/>
                        </a:rPr>
                        <a:t>04</a:t>
                      </a:r>
                      <a:endParaRPr sz="1500">
                        <a:latin typeface="Yu Gothic UI"/>
                        <a:cs typeface="Yu Gothic UI"/>
                      </a:endParaRPr>
                    </a:p>
                  </a:txBody>
                  <a:tcPr marL="0" marR="0" marT="132080"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tc>
                  <a:txBody>
                    <a:bodyPr/>
                    <a:lstStyle/>
                    <a:p>
                      <a:pPr marL="89535">
                        <a:lnSpc>
                          <a:spcPct val="100000"/>
                        </a:lnSpc>
                        <a:spcBef>
                          <a:spcPts val="605"/>
                        </a:spcBef>
                      </a:pPr>
                      <a:r>
                        <a:rPr sz="1900" b="1" spc="-35" dirty="0">
                          <a:solidFill>
                            <a:srgbClr val="252525"/>
                          </a:solidFill>
                          <a:latin typeface="Yu Gothic UI"/>
                          <a:cs typeface="Yu Gothic UI"/>
                        </a:rPr>
                        <a:t>受付済</a:t>
                      </a:r>
                      <a:endParaRPr sz="1900">
                        <a:latin typeface="Yu Gothic UI"/>
                        <a:cs typeface="Yu Gothic UI"/>
                      </a:endParaRPr>
                    </a:p>
                  </a:txBody>
                  <a:tcPr marL="0" marR="0" marT="102447"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tc>
                  <a:txBody>
                    <a:bodyPr/>
                    <a:lstStyle/>
                    <a:p>
                      <a:pPr marL="89535" marR="196215">
                        <a:lnSpc>
                          <a:spcPct val="100000"/>
                        </a:lnSpc>
                        <a:spcBef>
                          <a:spcPts val="270"/>
                        </a:spcBef>
                      </a:pPr>
                      <a:r>
                        <a:rPr sz="1300" b="1" spc="60" dirty="0">
                          <a:solidFill>
                            <a:srgbClr val="252525"/>
                          </a:solidFill>
                          <a:latin typeface="Yu Gothic UI"/>
                          <a:cs typeface="Yu Gothic UI"/>
                        </a:rPr>
                        <a:t>指定権者が申請・届出情報を「受付済」にした状態。提出された申請・届出情報について問題がな</a:t>
                      </a:r>
                      <a:r>
                        <a:rPr sz="1300" b="1" spc="145" dirty="0">
                          <a:solidFill>
                            <a:srgbClr val="252525"/>
                          </a:solidFill>
                          <a:latin typeface="Yu Gothic UI"/>
                          <a:cs typeface="Yu Gothic UI"/>
                        </a:rPr>
                        <a:t>いと判断され、</a:t>
                      </a:r>
                      <a:r>
                        <a:rPr sz="1300" b="1" spc="30" dirty="0">
                          <a:solidFill>
                            <a:srgbClr val="FF0041"/>
                          </a:solidFill>
                          <a:latin typeface="Yu Gothic UI"/>
                          <a:cs typeface="Yu Gothic UI"/>
                        </a:rPr>
                        <a:t>一連の処理が終えた状態</a:t>
                      </a:r>
                      <a:r>
                        <a:rPr sz="1300" b="1" spc="195" dirty="0">
                          <a:solidFill>
                            <a:srgbClr val="252525"/>
                          </a:solidFill>
                          <a:latin typeface="Yu Gothic UI"/>
                          <a:cs typeface="Yu Gothic UI"/>
                        </a:rPr>
                        <a:t>です。</a:t>
                      </a:r>
                      <a:endParaRPr sz="1300">
                        <a:latin typeface="Yu Gothic UI"/>
                        <a:cs typeface="Yu Gothic UI"/>
                      </a:endParaRPr>
                    </a:p>
                  </a:txBody>
                  <a:tcPr marL="0" marR="0"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extLst>
                  <a:ext uri="{0D108BD9-81ED-4DB2-BD59-A6C34878D82A}">
                    <a16:rowId xmlns:a16="http://schemas.microsoft.com/office/drawing/2014/main" val="10004"/>
                  </a:ext>
                </a:extLst>
              </a:tr>
              <a:tr h="733213">
                <a:tc>
                  <a:txBody>
                    <a:bodyPr/>
                    <a:lstStyle/>
                    <a:p>
                      <a:pPr>
                        <a:lnSpc>
                          <a:spcPct val="100000"/>
                        </a:lnSpc>
                        <a:spcBef>
                          <a:spcPts val="55"/>
                        </a:spcBef>
                      </a:pPr>
                      <a:endParaRPr sz="1500">
                        <a:latin typeface="Times New Roman"/>
                        <a:cs typeface="Times New Roman"/>
                      </a:endParaRPr>
                    </a:p>
                    <a:p>
                      <a:pPr algn="ctr">
                        <a:lnSpc>
                          <a:spcPct val="100000"/>
                        </a:lnSpc>
                        <a:spcBef>
                          <a:spcPts val="5"/>
                        </a:spcBef>
                      </a:pPr>
                      <a:r>
                        <a:rPr sz="1500" b="1" spc="-25" dirty="0">
                          <a:solidFill>
                            <a:srgbClr val="252525"/>
                          </a:solidFill>
                          <a:latin typeface="Yu Gothic UI"/>
                          <a:cs typeface="Yu Gothic UI"/>
                        </a:rPr>
                        <a:t>05</a:t>
                      </a:r>
                      <a:endParaRPr sz="1500">
                        <a:latin typeface="Yu Gothic UI"/>
                        <a:cs typeface="Yu Gothic UI"/>
                      </a:endParaRPr>
                    </a:p>
                  </a:txBody>
                  <a:tcPr marL="0" marR="0" marT="9313"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tc>
                  <a:txBody>
                    <a:bodyPr/>
                    <a:lstStyle/>
                    <a:p>
                      <a:pPr marL="89535">
                        <a:lnSpc>
                          <a:spcPct val="100000"/>
                        </a:lnSpc>
                        <a:spcBef>
                          <a:spcPts val="1190"/>
                        </a:spcBef>
                      </a:pPr>
                      <a:r>
                        <a:rPr sz="1900" b="1" spc="100" dirty="0">
                          <a:solidFill>
                            <a:srgbClr val="FF0041"/>
                          </a:solidFill>
                          <a:latin typeface="Yu Gothic UI"/>
                          <a:cs typeface="Yu Gothic UI"/>
                        </a:rPr>
                        <a:t>差戻し</a:t>
                      </a:r>
                      <a:endParaRPr sz="1900">
                        <a:latin typeface="Yu Gothic UI"/>
                        <a:cs typeface="Yu Gothic UI"/>
                      </a:endParaRPr>
                    </a:p>
                  </a:txBody>
                  <a:tcPr marL="0" marR="0" marT="201507"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tc>
                  <a:txBody>
                    <a:bodyPr/>
                    <a:lstStyle/>
                    <a:p>
                      <a:pPr marL="89535" marR="196215">
                        <a:lnSpc>
                          <a:spcPts val="1190"/>
                        </a:lnSpc>
                        <a:spcBef>
                          <a:spcPts val="320"/>
                        </a:spcBef>
                      </a:pPr>
                      <a:r>
                        <a:rPr sz="1300" b="1" spc="95" dirty="0">
                          <a:solidFill>
                            <a:srgbClr val="3F3F3F"/>
                          </a:solidFill>
                          <a:latin typeface="Yu Gothic UI"/>
                          <a:cs typeface="Yu Gothic UI"/>
                        </a:rPr>
                        <a:t>指定権者が申請・届出情報を「差戻し」にした状態。</a:t>
                      </a:r>
                      <a:r>
                        <a:rPr sz="1300" b="1" spc="40" dirty="0">
                          <a:solidFill>
                            <a:srgbClr val="FF0041"/>
                          </a:solidFill>
                          <a:latin typeface="Yu Gothic UI"/>
                          <a:cs typeface="Yu Gothic UI"/>
                        </a:rPr>
                        <a:t>提出された申請・届出情報の内容に不備等が</a:t>
                      </a:r>
                      <a:r>
                        <a:rPr sz="1300" b="1" spc="60" dirty="0">
                          <a:solidFill>
                            <a:srgbClr val="FF0041"/>
                          </a:solidFill>
                          <a:latin typeface="Yu Gothic UI"/>
                          <a:cs typeface="Yu Gothic UI"/>
                        </a:rPr>
                        <a:t>あり、介護事業所へ再提出を促した状態</a:t>
                      </a:r>
                      <a:r>
                        <a:rPr sz="1300" b="1" spc="50" dirty="0">
                          <a:solidFill>
                            <a:srgbClr val="3F3F3F"/>
                          </a:solidFill>
                          <a:latin typeface="Yu Gothic UI"/>
                          <a:cs typeface="Yu Gothic UI"/>
                        </a:rPr>
                        <a:t>で、介護事業所が</a:t>
                      </a:r>
                      <a:r>
                        <a:rPr sz="1300" b="1" spc="155" dirty="0">
                          <a:solidFill>
                            <a:srgbClr val="FF0041"/>
                          </a:solidFill>
                          <a:latin typeface="Yu Gothic UI"/>
                          <a:cs typeface="Yu Gothic UI"/>
                        </a:rPr>
                        <a:t>「再申請」を行うことが可能</a:t>
                      </a:r>
                      <a:r>
                        <a:rPr sz="1300" b="1" spc="195" dirty="0">
                          <a:solidFill>
                            <a:srgbClr val="3F3F3F"/>
                          </a:solidFill>
                          <a:latin typeface="Yu Gothic UI"/>
                          <a:cs typeface="Yu Gothic UI"/>
                        </a:rPr>
                        <a:t>です。</a:t>
                      </a:r>
                      <a:endParaRPr sz="1300">
                        <a:latin typeface="Yu Gothic UI"/>
                        <a:cs typeface="Yu Gothic UI"/>
                      </a:endParaRPr>
                    </a:p>
                    <a:p>
                      <a:pPr marL="89535">
                        <a:lnSpc>
                          <a:spcPts val="1160"/>
                        </a:lnSpc>
                      </a:pPr>
                      <a:r>
                        <a:rPr sz="1300" b="1" spc="65" dirty="0">
                          <a:solidFill>
                            <a:srgbClr val="3F3F3F"/>
                          </a:solidFill>
                          <a:latin typeface="Yu Gothic UI"/>
                          <a:cs typeface="Yu Gothic UI"/>
                        </a:rPr>
                        <a:t>※再申請を行った場合、履歴が表示されます。</a:t>
                      </a:r>
                      <a:endParaRPr sz="1300">
                        <a:latin typeface="Yu Gothic UI"/>
                        <a:cs typeface="Yu Gothic UI"/>
                      </a:endParaRPr>
                    </a:p>
                  </a:txBody>
                  <a:tcPr marL="0" marR="0" marT="54187"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extLst>
                  <a:ext uri="{0D108BD9-81ED-4DB2-BD59-A6C34878D82A}">
                    <a16:rowId xmlns:a16="http://schemas.microsoft.com/office/drawing/2014/main" val="10005"/>
                  </a:ext>
                </a:extLst>
              </a:tr>
              <a:tr h="530013">
                <a:tc>
                  <a:txBody>
                    <a:bodyPr/>
                    <a:lstStyle/>
                    <a:p>
                      <a:pPr algn="ctr">
                        <a:lnSpc>
                          <a:spcPct val="100000"/>
                        </a:lnSpc>
                        <a:spcBef>
                          <a:spcPts val="780"/>
                        </a:spcBef>
                      </a:pPr>
                      <a:r>
                        <a:rPr sz="1500" b="1" spc="-25" dirty="0">
                          <a:solidFill>
                            <a:srgbClr val="252525"/>
                          </a:solidFill>
                          <a:latin typeface="Yu Gothic UI"/>
                          <a:cs typeface="Yu Gothic UI"/>
                        </a:rPr>
                        <a:t>06</a:t>
                      </a:r>
                      <a:endParaRPr sz="1500">
                        <a:latin typeface="Yu Gothic UI"/>
                        <a:cs typeface="Yu Gothic UI"/>
                      </a:endParaRPr>
                    </a:p>
                  </a:txBody>
                  <a:tcPr marL="0" marR="0" marT="132080"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tc>
                  <a:txBody>
                    <a:bodyPr/>
                    <a:lstStyle/>
                    <a:p>
                      <a:pPr marL="89535">
                        <a:lnSpc>
                          <a:spcPct val="100000"/>
                        </a:lnSpc>
                        <a:spcBef>
                          <a:spcPts val="590"/>
                        </a:spcBef>
                      </a:pPr>
                      <a:r>
                        <a:rPr sz="1900" b="1" spc="-35" dirty="0">
                          <a:solidFill>
                            <a:srgbClr val="FF0041"/>
                          </a:solidFill>
                          <a:latin typeface="Yu Gothic UI"/>
                          <a:cs typeface="Yu Gothic UI"/>
                        </a:rPr>
                        <a:t>却下</a:t>
                      </a:r>
                      <a:endParaRPr sz="1900">
                        <a:latin typeface="Yu Gothic UI"/>
                        <a:cs typeface="Yu Gothic UI"/>
                      </a:endParaRPr>
                    </a:p>
                  </a:txBody>
                  <a:tcPr marL="0" marR="0" marT="99907"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tc>
                  <a:txBody>
                    <a:bodyPr/>
                    <a:lstStyle/>
                    <a:p>
                      <a:pPr marL="89535" marR="196215">
                        <a:lnSpc>
                          <a:spcPts val="1200"/>
                        </a:lnSpc>
                        <a:spcBef>
                          <a:spcPts val="300"/>
                        </a:spcBef>
                        <a:tabLst>
                          <a:tab pos="5423535" algn="l"/>
                        </a:tabLst>
                      </a:pPr>
                      <a:r>
                        <a:rPr sz="1300" b="1" spc="-10" dirty="0">
                          <a:solidFill>
                            <a:srgbClr val="252525"/>
                          </a:solidFill>
                          <a:latin typeface="Yu Gothic UI"/>
                          <a:cs typeface="Yu Gothic UI"/>
                        </a:rPr>
                        <a:t>指定権</a:t>
                      </a:r>
                      <a:r>
                        <a:rPr sz="1300" b="1" dirty="0">
                          <a:solidFill>
                            <a:srgbClr val="252525"/>
                          </a:solidFill>
                          <a:latin typeface="Yu Gothic UI"/>
                          <a:cs typeface="Yu Gothic UI"/>
                        </a:rPr>
                        <a:t>者</a:t>
                      </a:r>
                      <a:r>
                        <a:rPr sz="1300" b="1" spc="155" dirty="0">
                          <a:solidFill>
                            <a:srgbClr val="252525"/>
                          </a:solidFill>
                          <a:latin typeface="Yu Gothic UI"/>
                          <a:cs typeface="Yu Gothic UI"/>
                        </a:rPr>
                        <a:t>が</a:t>
                      </a:r>
                      <a:r>
                        <a:rPr sz="1300" b="1" spc="180" dirty="0">
                          <a:solidFill>
                            <a:srgbClr val="252525"/>
                          </a:solidFill>
                          <a:latin typeface="Yu Gothic UI"/>
                          <a:cs typeface="Yu Gothic UI"/>
                        </a:rPr>
                        <a:t>申請</a:t>
                      </a:r>
                      <a:r>
                        <a:rPr sz="1300" b="1" spc="100" dirty="0">
                          <a:solidFill>
                            <a:srgbClr val="252525"/>
                          </a:solidFill>
                          <a:latin typeface="Yu Gothic UI"/>
                          <a:cs typeface="Yu Gothic UI"/>
                        </a:rPr>
                        <a:t>・</a:t>
                      </a:r>
                      <a:r>
                        <a:rPr sz="1300" b="1" spc="-10" dirty="0">
                          <a:solidFill>
                            <a:srgbClr val="252525"/>
                          </a:solidFill>
                          <a:latin typeface="Yu Gothic UI"/>
                          <a:cs typeface="Yu Gothic UI"/>
                        </a:rPr>
                        <a:t>届出</a:t>
                      </a:r>
                      <a:r>
                        <a:rPr sz="1300" b="1" dirty="0">
                          <a:solidFill>
                            <a:srgbClr val="252525"/>
                          </a:solidFill>
                          <a:latin typeface="Yu Gothic UI"/>
                          <a:cs typeface="Yu Gothic UI"/>
                        </a:rPr>
                        <a:t>情</a:t>
                      </a:r>
                      <a:r>
                        <a:rPr sz="1300" b="1" spc="210" dirty="0">
                          <a:solidFill>
                            <a:srgbClr val="252525"/>
                          </a:solidFill>
                          <a:latin typeface="Yu Gothic UI"/>
                          <a:cs typeface="Yu Gothic UI"/>
                        </a:rPr>
                        <a:t>報</a:t>
                      </a:r>
                      <a:r>
                        <a:rPr sz="1300" b="1" spc="160" dirty="0">
                          <a:solidFill>
                            <a:srgbClr val="252525"/>
                          </a:solidFill>
                          <a:latin typeface="Yu Gothic UI"/>
                          <a:cs typeface="Yu Gothic UI"/>
                        </a:rPr>
                        <a:t>を</a:t>
                      </a:r>
                      <a:r>
                        <a:rPr sz="1300" b="1" spc="105" dirty="0">
                          <a:solidFill>
                            <a:srgbClr val="252525"/>
                          </a:solidFill>
                          <a:latin typeface="Yu Gothic UI"/>
                          <a:cs typeface="Yu Gothic UI"/>
                        </a:rPr>
                        <a:t>「</a:t>
                      </a:r>
                      <a:r>
                        <a:rPr sz="1300" b="1" spc="220" dirty="0">
                          <a:solidFill>
                            <a:srgbClr val="252525"/>
                          </a:solidFill>
                          <a:latin typeface="Yu Gothic UI"/>
                          <a:cs typeface="Yu Gothic UI"/>
                        </a:rPr>
                        <a:t>却</a:t>
                      </a:r>
                      <a:r>
                        <a:rPr sz="1300" b="1" spc="350" dirty="0">
                          <a:solidFill>
                            <a:srgbClr val="252525"/>
                          </a:solidFill>
                          <a:latin typeface="Yu Gothic UI"/>
                          <a:cs typeface="Yu Gothic UI"/>
                        </a:rPr>
                        <a:t>下</a:t>
                      </a:r>
                      <a:r>
                        <a:rPr sz="1300" b="1" spc="175" dirty="0">
                          <a:solidFill>
                            <a:srgbClr val="252525"/>
                          </a:solidFill>
                          <a:latin typeface="Yu Gothic UI"/>
                          <a:cs typeface="Yu Gothic UI"/>
                        </a:rPr>
                        <a:t>」</a:t>
                      </a:r>
                      <a:r>
                        <a:rPr sz="1300" b="1" spc="254" dirty="0">
                          <a:solidFill>
                            <a:srgbClr val="252525"/>
                          </a:solidFill>
                          <a:latin typeface="Yu Gothic UI"/>
                          <a:cs typeface="Yu Gothic UI"/>
                        </a:rPr>
                        <a:t>し</a:t>
                      </a:r>
                      <a:r>
                        <a:rPr sz="1300" b="1" spc="120" dirty="0">
                          <a:solidFill>
                            <a:srgbClr val="252525"/>
                          </a:solidFill>
                          <a:latin typeface="Yu Gothic UI"/>
                          <a:cs typeface="Yu Gothic UI"/>
                        </a:rPr>
                        <a:t>た</a:t>
                      </a:r>
                      <a:r>
                        <a:rPr sz="1300" b="1" spc="150" dirty="0">
                          <a:solidFill>
                            <a:srgbClr val="252525"/>
                          </a:solidFill>
                          <a:latin typeface="Yu Gothic UI"/>
                          <a:cs typeface="Yu Gothic UI"/>
                        </a:rPr>
                        <a:t>状態</a:t>
                      </a:r>
                      <a:r>
                        <a:rPr sz="1300" b="1" spc="114" dirty="0">
                          <a:solidFill>
                            <a:srgbClr val="252525"/>
                          </a:solidFill>
                          <a:latin typeface="Yu Gothic UI"/>
                          <a:cs typeface="Yu Gothic UI"/>
                        </a:rPr>
                        <a:t>。</a:t>
                      </a:r>
                      <a:r>
                        <a:rPr sz="1300" b="1" spc="90" dirty="0">
                          <a:solidFill>
                            <a:srgbClr val="252525"/>
                          </a:solidFill>
                          <a:latin typeface="Yu Gothic UI"/>
                          <a:cs typeface="Yu Gothic UI"/>
                        </a:rPr>
                        <a:t>提出</a:t>
                      </a:r>
                      <a:r>
                        <a:rPr sz="1300" b="1" spc="60" dirty="0">
                          <a:solidFill>
                            <a:srgbClr val="252525"/>
                          </a:solidFill>
                          <a:latin typeface="Yu Gothic UI"/>
                          <a:cs typeface="Yu Gothic UI"/>
                        </a:rPr>
                        <a:t>さ</a:t>
                      </a:r>
                      <a:r>
                        <a:rPr sz="1300" b="1" spc="90" dirty="0">
                          <a:solidFill>
                            <a:srgbClr val="252525"/>
                          </a:solidFill>
                          <a:latin typeface="Yu Gothic UI"/>
                          <a:cs typeface="Yu Gothic UI"/>
                        </a:rPr>
                        <a:t>れ</a:t>
                      </a:r>
                      <a:r>
                        <a:rPr sz="1300" b="1" spc="160" dirty="0">
                          <a:solidFill>
                            <a:srgbClr val="252525"/>
                          </a:solidFill>
                          <a:latin typeface="Yu Gothic UI"/>
                          <a:cs typeface="Yu Gothic UI"/>
                        </a:rPr>
                        <a:t>た</a:t>
                      </a:r>
                      <a:r>
                        <a:rPr sz="1300" b="1" spc="200" dirty="0">
                          <a:solidFill>
                            <a:srgbClr val="252525"/>
                          </a:solidFill>
                          <a:latin typeface="Yu Gothic UI"/>
                          <a:cs typeface="Yu Gothic UI"/>
                        </a:rPr>
                        <a:t>申請</a:t>
                      </a:r>
                      <a:r>
                        <a:rPr sz="1300" b="1" spc="110" dirty="0">
                          <a:solidFill>
                            <a:srgbClr val="252525"/>
                          </a:solidFill>
                          <a:latin typeface="Yu Gothic UI"/>
                          <a:cs typeface="Yu Gothic UI"/>
                        </a:rPr>
                        <a:t>・</a:t>
                      </a:r>
                      <a:r>
                        <a:rPr sz="1300" b="1" spc="-10" dirty="0">
                          <a:solidFill>
                            <a:srgbClr val="252525"/>
                          </a:solidFill>
                          <a:latin typeface="Yu Gothic UI"/>
                          <a:cs typeface="Yu Gothic UI"/>
                        </a:rPr>
                        <a:t>届出</a:t>
                      </a:r>
                      <a:r>
                        <a:rPr sz="1300" b="1" dirty="0">
                          <a:solidFill>
                            <a:srgbClr val="252525"/>
                          </a:solidFill>
                          <a:latin typeface="Yu Gothic UI"/>
                          <a:cs typeface="Yu Gothic UI"/>
                        </a:rPr>
                        <a:t>情</a:t>
                      </a:r>
                      <a:r>
                        <a:rPr sz="1300" b="1" spc="150" dirty="0">
                          <a:solidFill>
                            <a:srgbClr val="252525"/>
                          </a:solidFill>
                          <a:latin typeface="Yu Gothic UI"/>
                          <a:cs typeface="Yu Gothic UI"/>
                        </a:rPr>
                        <a:t>報</a:t>
                      </a:r>
                      <a:r>
                        <a:rPr sz="1300" b="1" spc="120" dirty="0">
                          <a:solidFill>
                            <a:srgbClr val="252525"/>
                          </a:solidFill>
                          <a:latin typeface="Yu Gothic UI"/>
                          <a:cs typeface="Yu Gothic UI"/>
                        </a:rPr>
                        <a:t>につ</a:t>
                      </a:r>
                      <a:r>
                        <a:rPr sz="1300" b="1" spc="135" dirty="0">
                          <a:solidFill>
                            <a:srgbClr val="252525"/>
                          </a:solidFill>
                          <a:latin typeface="Yu Gothic UI"/>
                          <a:cs typeface="Yu Gothic UI"/>
                        </a:rPr>
                        <a:t>い</a:t>
                      </a:r>
                      <a:r>
                        <a:rPr sz="1300" b="1" spc="220" dirty="0">
                          <a:solidFill>
                            <a:srgbClr val="252525"/>
                          </a:solidFill>
                          <a:latin typeface="Yu Gothic UI"/>
                          <a:cs typeface="Yu Gothic UI"/>
                        </a:rPr>
                        <a:t>て</a:t>
                      </a:r>
                      <a:r>
                        <a:rPr sz="1300" b="1" spc="50" dirty="0">
                          <a:solidFill>
                            <a:srgbClr val="FF0041"/>
                          </a:solidFill>
                          <a:latin typeface="Yu Gothic UI"/>
                          <a:cs typeface="Yu Gothic UI"/>
                        </a:rPr>
                        <a:t>提出</a:t>
                      </a:r>
                      <a:r>
                        <a:rPr sz="1300" b="1" dirty="0">
                          <a:solidFill>
                            <a:srgbClr val="FF0041"/>
                          </a:solidFill>
                          <a:latin typeface="Yu Gothic UI"/>
                          <a:cs typeface="Yu Gothic UI"/>
                        </a:rPr>
                        <a:t>を</a:t>
                      </a:r>
                      <a:r>
                        <a:rPr sz="1300" b="1" spc="60" dirty="0">
                          <a:solidFill>
                            <a:srgbClr val="FF0041"/>
                          </a:solidFill>
                          <a:latin typeface="Yu Gothic UI"/>
                          <a:cs typeface="Yu Gothic UI"/>
                        </a:rPr>
                        <a:t>受</a:t>
                      </a:r>
                      <a:r>
                        <a:rPr sz="1300" b="1" spc="80" dirty="0">
                          <a:solidFill>
                            <a:srgbClr val="FF0041"/>
                          </a:solidFill>
                          <a:latin typeface="Yu Gothic UI"/>
                          <a:cs typeface="Yu Gothic UI"/>
                        </a:rPr>
                        <a:t>け</a:t>
                      </a:r>
                      <a:r>
                        <a:rPr sz="1300" b="1" spc="50" dirty="0">
                          <a:solidFill>
                            <a:srgbClr val="FF0041"/>
                          </a:solidFill>
                          <a:latin typeface="Yu Gothic UI"/>
                          <a:cs typeface="Yu Gothic UI"/>
                        </a:rPr>
                        <a:t>付</a:t>
                      </a:r>
                      <a:r>
                        <a:rPr sz="1300" b="1" spc="200" dirty="0">
                          <a:solidFill>
                            <a:srgbClr val="FF0041"/>
                          </a:solidFill>
                          <a:latin typeface="Yu Gothic UI"/>
                          <a:cs typeface="Yu Gothic UI"/>
                        </a:rPr>
                        <a:t>け</a:t>
                      </a:r>
                      <a:r>
                        <a:rPr sz="1300" b="1" spc="215" dirty="0">
                          <a:solidFill>
                            <a:srgbClr val="FF0041"/>
                          </a:solidFill>
                          <a:latin typeface="Yu Gothic UI"/>
                          <a:cs typeface="Yu Gothic UI"/>
                        </a:rPr>
                        <a:t>な</a:t>
                      </a:r>
                      <a:r>
                        <a:rPr sz="1300" b="1" spc="204" dirty="0">
                          <a:solidFill>
                            <a:srgbClr val="FF0041"/>
                          </a:solidFill>
                          <a:latin typeface="Yu Gothic UI"/>
                          <a:cs typeface="Yu Gothic UI"/>
                        </a:rPr>
                        <a:t>か</a:t>
                      </a:r>
                      <a:r>
                        <a:rPr sz="1300" b="1" spc="175" dirty="0">
                          <a:solidFill>
                            <a:srgbClr val="FF0041"/>
                          </a:solidFill>
                          <a:latin typeface="Yu Gothic UI"/>
                          <a:cs typeface="Yu Gothic UI"/>
                        </a:rPr>
                        <a:t>っ</a:t>
                      </a:r>
                      <a:r>
                        <a:rPr sz="1300" b="1" spc="200" dirty="0">
                          <a:solidFill>
                            <a:srgbClr val="FF0041"/>
                          </a:solidFill>
                          <a:latin typeface="Yu Gothic UI"/>
                          <a:cs typeface="Yu Gothic UI"/>
                        </a:rPr>
                        <a:t>た</a:t>
                      </a:r>
                      <a:r>
                        <a:rPr sz="1300" b="1" spc="-10" dirty="0">
                          <a:solidFill>
                            <a:srgbClr val="FF0041"/>
                          </a:solidFill>
                          <a:latin typeface="Yu Gothic UI"/>
                          <a:cs typeface="Yu Gothic UI"/>
                        </a:rPr>
                        <a:t>状態</a:t>
                      </a:r>
                      <a:r>
                        <a:rPr sz="1300" b="1" spc="114" dirty="0">
                          <a:solidFill>
                            <a:srgbClr val="252525"/>
                          </a:solidFill>
                          <a:latin typeface="Yu Gothic UI"/>
                          <a:cs typeface="Yu Gothic UI"/>
                        </a:rPr>
                        <a:t>で</a:t>
                      </a:r>
                      <a:r>
                        <a:rPr sz="1300" b="1" spc="90" dirty="0">
                          <a:solidFill>
                            <a:srgbClr val="252525"/>
                          </a:solidFill>
                          <a:latin typeface="Yu Gothic UI"/>
                          <a:cs typeface="Yu Gothic UI"/>
                        </a:rPr>
                        <a:t>、</a:t>
                      </a:r>
                      <a:r>
                        <a:rPr sz="1300" b="1" spc="140" dirty="0">
                          <a:solidFill>
                            <a:srgbClr val="252525"/>
                          </a:solidFill>
                          <a:latin typeface="Yu Gothic UI"/>
                          <a:cs typeface="Yu Gothic UI"/>
                        </a:rPr>
                        <a:t>介</a:t>
                      </a:r>
                      <a:r>
                        <a:rPr sz="1300" b="1" spc="150" dirty="0">
                          <a:solidFill>
                            <a:srgbClr val="252525"/>
                          </a:solidFill>
                          <a:latin typeface="Yu Gothic UI"/>
                          <a:cs typeface="Yu Gothic UI"/>
                        </a:rPr>
                        <a:t>護</a:t>
                      </a:r>
                      <a:r>
                        <a:rPr sz="1300" b="1" dirty="0">
                          <a:solidFill>
                            <a:srgbClr val="252525"/>
                          </a:solidFill>
                          <a:latin typeface="Yu Gothic UI"/>
                          <a:cs typeface="Yu Gothic UI"/>
                        </a:rPr>
                        <a:t>事業所は</a:t>
                      </a:r>
                      <a:r>
                        <a:rPr sz="1300" b="1" spc="65" dirty="0">
                          <a:solidFill>
                            <a:srgbClr val="FF0041"/>
                          </a:solidFill>
                          <a:latin typeface="Yu Gothic UI"/>
                          <a:cs typeface="Yu Gothic UI"/>
                        </a:rPr>
                        <a:t>「</a:t>
                      </a:r>
                      <a:r>
                        <a:rPr sz="1300" b="1" spc="130" dirty="0">
                          <a:solidFill>
                            <a:srgbClr val="FF0041"/>
                          </a:solidFill>
                          <a:latin typeface="Yu Gothic UI"/>
                          <a:cs typeface="Yu Gothic UI"/>
                        </a:rPr>
                        <a:t>再申</a:t>
                      </a:r>
                      <a:r>
                        <a:rPr sz="1300" b="1" spc="140" dirty="0">
                          <a:solidFill>
                            <a:srgbClr val="FF0041"/>
                          </a:solidFill>
                          <a:latin typeface="Yu Gothic UI"/>
                          <a:cs typeface="Yu Gothic UI"/>
                        </a:rPr>
                        <a:t>請</a:t>
                      </a:r>
                      <a:r>
                        <a:rPr sz="1300" b="1" spc="90" dirty="0">
                          <a:solidFill>
                            <a:srgbClr val="FF0041"/>
                          </a:solidFill>
                          <a:latin typeface="Yu Gothic UI"/>
                          <a:cs typeface="Yu Gothic UI"/>
                        </a:rPr>
                        <a:t>」</a:t>
                      </a:r>
                      <a:r>
                        <a:rPr sz="1300" b="1" spc="155" dirty="0">
                          <a:solidFill>
                            <a:srgbClr val="FF0041"/>
                          </a:solidFill>
                          <a:latin typeface="Yu Gothic UI"/>
                          <a:cs typeface="Yu Gothic UI"/>
                        </a:rPr>
                        <a:t>が</a:t>
                      </a:r>
                      <a:r>
                        <a:rPr sz="1300" b="1" spc="180" dirty="0">
                          <a:solidFill>
                            <a:srgbClr val="FF0041"/>
                          </a:solidFill>
                          <a:latin typeface="Yu Gothic UI"/>
                          <a:cs typeface="Yu Gothic UI"/>
                        </a:rPr>
                        <a:t>不</a:t>
                      </a:r>
                      <a:r>
                        <a:rPr sz="1300" b="1" spc="190" dirty="0">
                          <a:solidFill>
                            <a:srgbClr val="FF0041"/>
                          </a:solidFill>
                          <a:latin typeface="Yu Gothic UI"/>
                          <a:cs typeface="Yu Gothic UI"/>
                        </a:rPr>
                        <a:t>可</a:t>
                      </a:r>
                      <a:r>
                        <a:rPr sz="1300" b="1" spc="-10" dirty="0">
                          <a:solidFill>
                            <a:srgbClr val="FF0041"/>
                          </a:solidFill>
                          <a:latin typeface="Yu Gothic UI"/>
                          <a:cs typeface="Yu Gothic UI"/>
                        </a:rPr>
                        <a:t>能</a:t>
                      </a:r>
                      <a:r>
                        <a:rPr sz="1300" b="1" spc="229" dirty="0">
                          <a:solidFill>
                            <a:srgbClr val="252525"/>
                          </a:solidFill>
                          <a:latin typeface="Yu Gothic UI"/>
                          <a:cs typeface="Yu Gothic UI"/>
                        </a:rPr>
                        <a:t>です</a:t>
                      </a:r>
                      <a:r>
                        <a:rPr sz="1300" b="1" spc="135" dirty="0">
                          <a:solidFill>
                            <a:srgbClr val="252525"/>
                          </a:solidFill>
                          <a:latin typeface="Yu Gothic UI"/>
                          <a:cs typeface="Yu Gothic UI"/>
                        </a:rPr>
                        <a:t>。</a:t>
                      </a:r>
                      <a:r>
                        <a:rPr sz="1300" b="1" dirty="0">
                          <a:solidFill>
                            <a:srgbClr val="252525"/>
                          </a:solidFill>
                          <a:latin typeface="Yu Gothic UI"/>
                          <a:cs typeface="Yu Gothic UI"/>
                        </a:rPr>
                        <a:t>	</a:t>
                      </a:r>
                      <a:endParaRPr sz="2300" baseline="-41062" dirty="0">
                        <a:latin typeface="Yu Gothic"/>
                        <a:cs typeface="Yu Gothic"/>
                      </a:endParaRPr>
                    </a:p>
                  </a:txBody>
                  <a:tcPr marL="0" marR="0" marT="50800"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extLst>
                  <a:ext uri="{0D108BD9-81ED-4DB2-BD59-A6C34878D82A}">
                    <a16:rowId xmlns:a16="http://schemas.microsoft.com/office/drawing/2014/main" val="10006"/>
                  </a:ext>
                </a:extLst>
              </a:tr>
            </a:tbl>
          </a:graphicData>
        </a:graphic>
      </p:graphicFrame>
      <p:sp>
        <p:nvSpPr>
          <p:cNvPr id="6" name="object 6"/>
          <p:cNvSpPr txBox="1"/>
          <p:nvPr/>
        </p:nvSpPr>
        <p:spPr>
          <a:xfrm>
            <a:off x="253326" y="847370"/>
            <a:ext cx="11396980" cy="1602276"/>
          </a:xfrm>
          <a:prstGeom prst="rect">
            <a:avLst/>
          </a:prstGeom>
        </p:spPr>
        <p:txBody>
          <a:bodyPr vert="horz" wrap="square" lIns="0" tIns="166793" rIns="0" bIns="0" rtlCol="0">
            <a:spAutoFit/>
          </a:bodyPr>
          <a:lstStyle/>
          <a:p>
            <a:pPr marL="16933">
              <a:spcBef>
                <a:spcPts val="1313"/>
              </a:spcBef>
              <a:tabLst>
                <a:tab pos="998195" algn="l"/>
              </a:tabLst>
            </a:pPr>
            <a:r>
              <a:rPr sz="3133" spc="53" dirty="0">
                <a:solidFill>
                  <a:srgbClr val="3F3F3F"/>
                </a:solidFill>
                <a:latin typeface="MS PGothic"/>
                <a:cs typeface="MS PGothic"/>
              </a:rPr>
              <a:t>（２）</a:t>
            </a:r>
            <a:r>
              <a:rPr sz="3133" dirty="0">
                <a:solidFill>
                  <a:srgbClr val="3F3F3F"/>
                </a:solidFill>
                <a:latin typeface="MS PGothic"/>
                <a:cs typeface="MS PGothic"/>
              </a:rPr>
              <a:t>	</a:t>
            </a:r>
            <a:r>
              <a:rPr sz="3133" spc="-20" dirty="0">
                <a:solidFill>
                  <a:srgbClr val="3F3F3F"/>
                </a:solidFill>
                <a:latin typeface="MS PGothic"/>
                <a:cs typeface="MS PGothic"/>
              </a:rPr>
              <a:t>申請届出状況確認について</a:t>
            </a:r>
            <a:r>
              <a:rPr sz="3133" spc="-67" dirty="0">
                <a:solidFill>
                  <a:srgbClr val="FF0041"/>
                </a:solidFill>
                <a:latin typeface="MS PGothic"/>
                <a:cs typeface="MS PGothic"/>
              </a:rPr>
              <a:t>【申請届出ステータス】</a:t>
            </a:r>
            <a:endParaRPr sz="3133" dirty="0">
              <a:latin typeface="MS PGothic"/>
              <a:cs typeface="MS PGothic"/>
            </a:endParaRPr>
          </a:p>
          <a:p>
            <a:pPr marL="114297" marR="6773">
              <a:spcBef>
                <a:spcPts val="660"/>
              </a:spcBef>
            </a:pPr>
            <a:r>
              <a:rPr sz="1867" spc="-73" dirty="0">
                <a:solidFill>
                  <a:srgbClr val="3F3F3F"/>
                </a:solidFill>
                <a:latin typeface="MS PGothic"/>
                <a:cs typeface="MS PGothic"/>
              </a:rPr>
              <a:t>申請届出メニュー画面にて、</a:t>
            </a:r>
            <a:r>
              <a:rPr sz="1867" spc="-27" dirty="0">
                <a:solidFill>
                  <a:srgbClr val="FF0041"/>
                </a:solidFill>
                <a:latin typeface="MS PGothic"/>
                <a:cs typeface="MS PGothic"/>
              </a:rPr>
              <a:t>『申請届出状況確認』</a:t>
            </a:r>
            <a:r>
              <a:rPr sz="1867" spc="-80" dirty="0">
                <a:solidFill>
                  <a:srgbClr val="3F3F3F"/>
                </a:solidFill>
                <a:latin typeface="MS PGothic"/>
                <a:cs typeface="MS PGothic"/>
              </a:rPr>
              <a:t>をクリックしてください。画面に遷移すると、「検索する」ボタンの直</a:t>
            </a:r>
            <a:r>
              <a:rPr sz="1867" spc="-100" dirty="0">
                <a:solidFill>
                  <a:srgbClr val="3F3F3F"/>
                </a:solidFill>
                <a:latin typeface="MS PGothic"/>
                <a:cs typeface="MS PGothic"/>
              </a:rPr>
              <a:t>下に申請・届出情報が表示されます。申請・届出情報を再編集する場合、「一時保存」からの再開や「差戻し」からの</a:t>
            </a:r>
            <a:r>
              <a:rPr sz="1867" spc="-80" dirty="0">
                <a:solidFill>
                  <a:srgbClr val="3F3F3F"/>
                </a:solidFill>
                <a:latin typeface="MS PGothic"/>
                <a:cs typeface="MS PGothic"/>
              </a:rPr>
              <a:t>再申請を行うことができます。</a:t>
            </a:r>
            <a:r>
              <a:rPr sz="1867" spc="-67" dirty="0">
                <a:solidFill>
                  <a:srgbClr val="FF0041"/>
                </a:solidFill>
                <a:latin typeface="MS PGothic"/>
                <a:cs typeface="MS PGothic"/>
              </a:rPr>
              <a:t>「申請届出ステータス」</a:t>
            </a:r>
            <a:r>
              <a:rPr sz="1867" spc="-93" dirty="0">
                <a:solidFill>
                  <a:srgbClr val="3F3F3F"/>
                </a:solidFill>
                <a:latin typeface="MS PGothic"/>
                <a:cs typeface="MS PGothic"/>
              </a:rPr>
              <a:t>により申請届出一覧に表示されるボタンの形式が異なります。</a:t>
            </a:r>
            <a:endParaRPr sz="1867" dirty="0">
              <a:latin typeface="MS PGothic"/>
              <a:cs typeface="MS PGothic"/>
            </a:endParaRPr>
          </a:p>
        </p:txBody>
      </p:sp>
      <p:sp>
        <p:nvSpPr>
          <p:cNvPr id="9" name="タイトル 23">
            <a:extLst>
              <a:ext uri="{FF2B5EF4-FFF2-40B4-BE49-F238E27FC236}">
                <a16:creationId xmlns:a16="http://schemas.microsoft.com/office/drawing/2014/main" id="{51529FA5-9510-46FF-8F34-4709D860D2EF}"/>
              </a:ext>
            </a:extLst>
          </p:cNvPr>
          <p:cNvSpPr>
            <a:spLocks noGrp="1"/>
          </p:cNvSpPr>
          <p:nvPr>
            <p:ph type="title"/>
          </p:nvPr>
        </p:nvSpPr>
        <p:spPr>
          <a:xfrm>
            <a:off x="755091" y="118363"/>
            <a:ext cx="8971280" cy="492443"/>
          </a:xfrm>
        </p:spPr>
        <p:txBody>
          <a:bodyPr/>
          <a:lstStyle/>
          <a:p>
            <a:r>
              <a:rPr lang="ja-JP" altLang="en-US" sz="3200" spc="-100" dirty="0">
                <a:solidFill>
                  <a:srgbClr val="3F3F3F"/>
                </a:solidFill>
                <a:latin typeface="MS PGothic"/>
                <a:cs typeface="MS PGothic"/>
              </a:rPr>
              <a:t>④各種申請の留意事項について</a:t>
            </a:r>
            <a:endParaRPr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444327" y="1598961"/>
            <a:ext cx="10979573" cy="1577420"/>
          </a:xfrm>
          <a:prstGeom prst="rect">
            <a:avLst/>
          </a:prstGeom>
        </p:spPr>
        <p:txBody>
          <a:bodyPr vert="horz" wrap="square" lIns="0" tIns="45720" rIns="0" bIns="0" rtlCol="0">
            <a:spAutoFit/>
          </a:bodyPr>
          <a:lstStyle/>
          <a:p>
            <a:pPr marL="16933">
              <a:spcBef>
                <a:spcPts val="360"/>
              </a:spcBef>
            </a:pPr>
            <a:r>
              <a:rPr sz="1867" spc="-67" dirty="0">
                <a:solidFill>
                  <a:srgbClr val="3F3F3F"/>
                </a:solidFill>
                <a:latin typeface="MS PGothic"/>
                <a:cs typeface="MS PGothic"/>
              </a:rPr>
              <a:t>この説明動画は、厚生労働省</a:t>
            </a:r>
            <a:r>
              <a:rPr sz="1867" dirty="0">
                <a:solidFill>
                  <a:srgbClr val="3F3F3F"/>
                </a:solidFill>
                <a:latin typeface="MS PGothic"/>
                <a:cs typeface="MS PGothic"/>
              </a:rPr>
              <a:t>YouTube</a:t>
            </a:r>
            <a:r>
              <a:rPr sz="1867" spc="-107" dirty="0">
                <a:solidFill>
                  <a:srgbClr val="3F3F3F"/>
                </a:solidFill>
                <a:latin typeface="MS PGothic"/>
                <a:cs typeface="MS PGothic"/>
              </a:rPr>
              <a:t>チャンネルで公開されている説明動画です。</a:t>
            </a:r>
            <a:endParaRPr sz="1867" dirty="0">
              <a:latin typeface="MS PGothic"/>
              <a:cs typeface="MS PGothic"/>
            </a:endParaRPr>
          </a:p>
          <a:p>
            <a:pPr marL="16933" marR="209968">
              <a:lnSpc>
                <a:spcPts val="2227"/>
              </a:lnSpc>
              <a:spcBef>
                <a:spcPts val="305"/>
              </a:spcBef>
            </a:pPr>
            <a:r>
              <a:rPr sz="1867" spc="-80" dirty="0">
                <a:solidFill>
                  <a:srgbClr val="3F3F3F"/>
                </a:solidFill>
                <a:latin typeface="MS PGothic"/>
                <a:cs typeface="MS PGothic"/>
              </a:rPr>
              <a:t>「操作ガイド</a:t>
            </a:r>
            <a:r>
              <a:rPr sz="1867" spc="-13" dirty="0">
                <a:solidFill>
                  <a:srgbClr val="3F3F3F"/>
                </a:solidFill>
                <a:latin typeface="MS PGothic"/>
                <a:cs typeface="MS PGothic"/>
              </a:rPr>
              <a:t>（</a:t>
            </a:r>
            <a:r>
              <a:rPr sz="1867" spc="-47" dirty="0">
                <a:solidFill>
                  <a:srgbClr val="3F3F3F"/>
                </a:solidFill>
                <a:latin typeface="MS PGothic"/>
                <a:cs typeface="MS PGothic"/>
              </a:rPr>
              <a:t>事業所向け</a:t>
            </a:r>
            <a:r>
              <a:rPr sz="1867" dirty="0">
                <a:solidFill>
                  <a:srgbClr val="3F3F3F"/>
                </a:solidFill>
                <a:latin typeface="MS PGothic"/>
                <a:cs typeface="MS PGothic"/>
              </a:rPr>
              <a:t>）</a:t>
            </a:r>
            <a:r>
              <a:rPr sz="1867" spc="-113" dirty="0">
                <a:solidFill>
                  <a:srgbClr val="3F3F3F"/>
                </a:solidFill>
                <a:latin typeface="MS PGothic"/>
                <a:cs typeface="MS PGothic"/>
              </a:rPr>
              <a:t>」をもとに実際にシステムを利用しながら操作手順を動画で見ることができます。機能</a:t>
            </a:r>
            <a:r>
              <a:rPr sz="1867" spc="-140" dirty="0">
                <a:solidFill>
                  <a:srgbClr val="3F3F3F"/>
                </a:solidFill>
                <a:latin typeface="MS PGothic"/>
                <a:cs typeface="MS PGothic"/>
              </a:rPr>
              <a:t>別に説明する「各編」と、それらをまとめた「まとめ編」で構成されていますので、必要に応じてご活用ください。</a:t>
            </a:r>
            <a:endParaRPr sz="1867" dirty="0">
              <a:latin typeface="MS PGothic"/>
              <a:cs typeface="MS PGothic"/>
            </a:endParaRPr>
          </a:p>
          <a:p>
            <a:pPr marL="16933" marR="6773">
              <a:lnSpc>
                <a:spcPts val="2547"/>
              </a:lnSpc>
              <a:spcBef>
                <a:spcPts val="40"/>
              </a:spcBef>
            </a:pPr>
            <a:r>
              <a:rPr sz="2133" spc="-100" dirty="0" err="1">
                <a:solidFill>
                  <a:srgbClr val="FF0041"/>
                </a:solidFill>
                <a:latin typeface="MS PGothic"/>
                <a:cs typeface="MS PGothic"/>
              </a:rPr>
              <a:t>以下のリンク</a:t>
            </a:r>
            <a:r>
              <a:rPr sz="2133" spc="-73" dirty="0" err="1">
                <a:solidFill>
                  <a:srgbClr val="FF0041"/>
                </a:solidFill>
                <a:latin typeface="MS PGothic"/>
                <a:cs typeface="MS PGothic"/>
              </a:rPr>
              <a:t>から厚生労働省</a:t>
            </a:r>
            <a:r>
              <a:rPr sz="2133" dirty="0" err="1">
                <a:solidFill>
                  <a:srgbClr val="FF0041"/>
                </a:solidFill>
                <a:latin typeface="MS PGothic"/>
                <a:cs typeface="MS PGothic"/>
              </a:rPr>
              <a:t>Youtube</a:t>
            </a:r>
            <a:r>
              <a:rPr sz="2133" spc="-80" dirty="0" err="1">
                <a:solidFill>
                  <a:srgbClr val="FF0041"/>
                </a:solidFill>
                <a:latin typeface="MS PGothic"/>
                <a:cs typeface="MS PGothic"/>
              </a:rPr>
              <a:t>チャンネルにアクセスして、視聴してください</a:t>
            </a:r>
            <a:r>
              <a:rPr sz="2133" spc="-80" dirty="0">
                <a:solidFill>
                  <a:srgbClr val="FF0041"/>
                </a:solidFill>
                <a:latin typeface="MS PGothic"/>
                <a:cs typeface="MS PGothic"/>
              </a:rPr>
              <a:t>。</a:t>
            </a:r>
            <a:r>
              <a:rPr sz="2133" spc="-67" dirty="0">
                <a:solidFill>
                  <a:srgbClr val="FF0041"/>
                </a:solidFill>
                <a:latin typeface="MS PGothic"/>
                <a:cs typeface="MS PGothic"/>
              </a:rPr>
              <a:t> </a:t>
            </a:r>
            <a:r>
              <a:rPr sz="2133" u="sng" spc="-13" dirty="0">
                <a:solidFill>
                  <a:srgbClr val="0562C1"/>
                </a:solidFill>
                <a:uFill>
                  <a:solidFill>
                    <a:srgbClr val="0562C1"/>
                  </a:solidFill>
                </a:uFill>
                <a:latin typeface="MS PGothic"/>
                <a:cs typeface="MS PGothic"/>
              </a:rPr>
              <a:t>https://</a:t>
            </a:r>
            <a:r>
              <a:rPr sz="2133" u="sng" spc="-13" dirty="0">
                <a:solidFill>
                  <a:srgbClr val="0562C1"/>
                </a:solidFill>
                <a:uFill>
                  <a:solidFill>
                    <a:srgbClr val="0562C1"/>
                  </a:solidFill>
                </a:uFill>
                <a:latin typeface="MS PGothic"/>
                <a:cs typeface="MS PGothic"/>
                <a:hlinkClick r:id="rId2"/>
              </a:rPr>
              <a:t>www.youtube.com/playlist?list=PLMG33RKISnWgpWG4SSXpn8JiZsCl_5MM5</a:t>
            </a:r>
            <a:endParaRPr sz="2133" dirty="0">
              <a:latin typeface="MS PGothic"/>
              <a:cs typeface="MS PGothic"/>
            </a:endParaRPr>
          </a:p>
        </p:txBody>
      </p:sp>
      <p:graphicFrame>
        <p:nvGraphicFramePr>
          <p:cNvPr id="7" name="object 7"/>
          <p:cNvGraphicFramePr>
            <a:graphicFrameLocks noGrp="1"/>
          </p:cNvGraphicFramePr>
          <p:nvPr/>
        </p:nvGraphicFramePr>
        <p:xfrm>
          <a:off x="426722" y="3297988"/>
          <a:ext cx="10555394" cy="3189391"/>
        </p:xfrm>
        <a:graphic>
          <a:graphicData uri="http://schemas.openxmlformats.org/drawingml/2006/table">
            <a:tbl>
              <a:tblPr firstRow="1" bandRow="1">
                <a:tableStyleId>{2D5ABB26-0587-4C30-8999-92F81FD0307C}</a:tableStyleId>
              </a:tblPr>
              <a:tblGrid>
                <a:gridCol w="625687">
                  <a:extLst>
                    <a:ext uri="{9D8B030D-6E8A-4147-A177-3AD203B41FA5}">
                      <a16:colId xmlns:a16="http://schemas.microsoft.com/office/drawing/2014/main" val="20000"/>
                    </a:ext>
                  </a:extLst>
                </a:gridCol>
                <a:gridCol w="3476413">
                  <a:extLst>
                    <a:ext uri="{9D8B030D-6E8A-4147-A177-3AD203B41FA5}">
                      <a16:colId xmlns:a16="http://schemas.microsoft.com/office/drawing/2014/main" val="20001"/>
                    </a:ext>
                  </a:extLst>
                </a:gridCol>
                <a:gridCol w="5228167">
                  <a:extLst>
                    <a:ext uri="{9D8B030D-6E8A-4147-A177-3AD203B41FA5}">
                      <a16:colId xmlns:a16="http://schemas.microsoft.com/office/drawing/2014/main" val="20002"/>
                    </a:ext>
                  </a:extLst>
                </a:gridCol>
                <a:gridCol w="1225127">
                  <a:extLst>
                    <a:ext uri="{9D8B030D-6E8A-4147-A177-3AD203B41FA5}">
                      <a16:colId xmlns:a16="http://schemas.microsoft.com/office/drawing/2014/main" val="20003"/>
                    </a:ext>
                  </a:extLst>
                </a:gridCol>
              </a:tblGrid>
              <a:tr h="457200">
                <a:tc>
                  <a:txBody>
                    <a:bodyPr/>
                    <a:lstStyle/>
                    <a:p>
                      <a:pPr>
                        <a:lnSpc>
                          <a:spcPct val="100000"/>
                        </a:lnSpc>
                      </a:pPr>
                      <a:endParaRPr sz="1700">
                        <a:latin typeface="Times New Roman"/>
                        <a:cs typeface="Times New Roman"/>
                      </a:endParaRPr>
                    </a:p>
                  </a:txBody>
                  <a:tcPr marL="0" marR="0" marT="0" marB="0">
                    <a:lnR w="12700">
                      <a:solidFill>
                        <a:srgbClr val="FFFFFF"/>
                      </a:solidFill>
                      <a:prstDash val="solid"/>
                    </a:lnR>
                    <a:solidFill>
                      <a:srgbClr val="00655A"/>
                    </a:solidFill>
                  </a:tcPr>
                </a:tc>
                <a:tc>
                  <a:txBody>
                    <a:bodyPr/>
                    <a:lstStyle/>
                    <a:p>
                      <a:pPr marL="845819">
                        <a:lnSpc>
                          <a:spcPct val="100000"/>
                        </a:lnSpc>
                        <a:spcBef>
                          <a:spcPts val="590"/>
                        </a:spcBef>
                      </a:pPr>
                      <a:r>
                        <a:rPr sz="1500" b="1" spc="190" dirty="0">
                          <a:solidFill>
                            <a:srgbClr val="FFFFFF"/>
                          </a:solidFill>
                          <a:latin typeface="Yu Gothic UI"/>
                          <a:cs typeface="Yu Gothic UI"/>
                        </a:rPr>
                        <a:t>動画タイトル</a:t>
                      </a:r>
                      <a:endParaRPr sz="1500">
                        <a:latin typeface="Yu Gothic UI"/>
                        <a:cs typeface="Yu Gothic UI"/>
                      </a:endParaRPr>
                    </a:p>
                  </a:txBody>
                  <a:tcPr marL="0" marR="0" marT="99907" marB="0">
                    <a:lnL w="12700">
                      <a:solidFill>
                        <a:srgbClr val="FFFFFF"/>
                      </a:solidFill>
                      <a:prstDash val="solid"/>
                    </a:lnL>
                    <a:lnR w="12700">
                      <a:solidFill>
                        <a:srgbClr val="FFFFFF"/>
                      </a:solidFill>
                      <a:prstDash val="solid"/>
                    </a:lnR>
                    <a:solidFill>
                      <a:srgbClr val="00655A"/>
                    </a:solidFill>
                  </a:tcPr>
                </a:tc>
                <a:tc>
                  <a:txBody>
                    <a:bodyPr/>
                    <a:lstStyle/>
                    <a:p>
                      <a:pPr algn="ctr">
                        <a:lnSpc>
                          <a:spcPct val="100000"/>
                        </a:lnSpc>
                        <a:spcBef>
                          <a:spcPts val="590"/>
                        </a:spcBef>
                      </a:pPr>
                      <a:r>
                        <a:rPr sz="1500" b="1" spc="-25" dirty="0">
                          <a:solidFill>
                            <a:srgbClr val="FFFFFF"/>
                          </a:solidFill>
                          <a:latin typeface="Yu Gothic UI"/>
                          <a:cs typeface="Yu Gothic UI"/>
                        </a:rPr>
                        <a:t>説明</a:t>
                      </a:r>
                      <a:endParaRPr sz="1500">
                        <a:latin typeface="Yu Gothic UI"/>
                        <a:cs typeface="Yu Gothic UI"/>
                      </a:endParaRPr>
                    </a:p>
                  </a:txBody>
                  <a:tcPr marL="0" marR="0" marT="99907" marB="0">
                    <a:lnL w="12700">
                      <a:solidFill>
                        <a:srgbClr val="FFFFFF"/>
                      </a:solidFill>
                      <a:prstDash val="solid"/>
                    </a:lnL>
                    <a:lnR w="12700">
                      <a:solidFill>
                        <a:srgbClr val="FFFFFF"/>
                      </a:solidFill>
                      <a:prstDash val="solid"/>
                    </a:lnR>
                    <a:solidFill>
                      <a:srgbClr val="00655A"/>
                    </a:solidFill>
                  </a:tcPr>
                </a:tc>
                <a:tc>
                  <a:txBody>
                    <a:bodyPr/>
                    <a:lstStyle/>
                    <a:p>
                      <a:pPr algn="ctr">
                        <a:lnSpc>
                          <a:spcPct val="100000"/>
                        </a:lnSpc>
                        <a:spcBef>
                          <a:spcPts val="590"/>
                        </a:spcBef>
                      </a:pPr>
                      <a:r>
                        <a:rPr sz="1500" b="1" spc="-15" dirty="0">
                          <a:solidFill>
                            <a:srgbClr val="FFFFFF"/>
                          </a:solidFill>
                          <a:latin typeface="Yu Gothic UI"/>
                          <a:cs typeface="Yu Gothic UI"/>
                        </a:rPr>
                        <a:t>視聴時間</a:t>
                      </a:r>
                      <a:endParaRPr sz="1500">
                        <a:latin typeface="Yu Gothic UI"/>
                        <a:cs typeface="Yu Gothic UI"/>
                      </a:endParaRPr>
                    </a:p>
                  </a:txBody>
                  <a:tcPr marL="0" marR="0" marT="99907" marB="0">
                    <a:lnL w="12700">
                      <a:solidFill>
                        <a:srgbClr val="FFFFFF"/>
                      </a:solidFill>
                      <a:prstDash val="solid"/>
                    </a:lnL>
                    <a:solidFill>
                      <a:srgbClr val="00655A"/>
                    </a:solidFill>
                  </a:tcPr>
                </a:tc>
                <a:extLst>
                  <a:ext uri="{0D108BD9-81ED-4DB2-BD59-A6C34878D82A}">
                    <a16:rowId xmlns:a16="http://schemas.microsoft.com/office/drawing/2014/main" val="10000"/>
                  </a:ext>
                </a:extLst>
              </a:tr>
              <a:tr h="530013">
                <a:tc>
                  <a:txBody>
                    <a:bodyPr/>
                    <a:lstStyle/>
                    <a:p>
                      <a:pPr algn="ctr">
                        <a:lnSpc>
                          <a:spcPct val="100000"/>
                        </a:lnSpc>
                        <a:spcBef>
                          <a:spcPts val="780"/>
                        </a:spcBef>
                      </a:pPr>
                      <a:r>
                        <a:rPr sz="1500" b="1" spc="-25" dirty="0">
                          <a:solidFill>
                            <a:srgbClr val="252525"/>
                          </a:solidFill>
                          <a:latin typeface="Yu Gothic UI"/>
                          <a:cs typeface="Yu Gothic UI"/>
                        </a:rPr>
                        <a:t>01</a:t>
                      </a:r>
                      <a:endParaRPr sz="1500">
                        <a:latin typeface="Yu Gothic UI"/>
                        <a:cs typeface="Yu Gothic UI"/>
                      </a:endParaRPr>
                    </a:p>
                  </a:txBody>
                  <a:tcPr marL="0" marR="0" marT="132080" marB="0">
                    <a:lnL w="12700">
                      <a:solidFill>
                        <a:srgbClr val="00655A"/>
                      </a:solidFill>
                      <a:prstDash val="solid"/>
                    </a:lnL>
                    <a:lnR w="12700">
                      <a:solidFill>
                        <a:srgbClr val="00655A"/>
                      </a:solidFill>
                      <a:prstDash val="solid"/>
                    </a:lnR>
                    <a:lnB w="12700">
                      <a:solidFill>
                        <a:srgbClr val="00655A"/>
                      </a:solidFill>
                      <a:prstDash val="solid"/>
                    </a:lnB>
                  </a:tcPr>
                </a:tc>
                <a:tc>
                  <a:txBody>
                    <a:bodyPr/>
                    <a:lstStyle/>
                    <a:p>
                      <a:pPr marL="90805">
                        <a:lnSpc>
                          <a:spcPct val="100000"/>
                        </a:lnSpc>
                        <a:spcBef>
                          <a:spcPts val="780"/>
                        </a:spcBef>
                      </a:pPr>
                      <a:r>
                        <a:rPr sz="1500" b="1" spc="-10" dirty="0">
                          <a:solidFill>
                            <a:srgbClr val="252525"/>
                          </a:solidFill>
                          <a:latin typeface="Yu Gothic UI"/>
                          <a:cs typeface="Yu Gothic UI"/>
                        </a:rPr>
                        <a:t>利用準備編</a:t>
                      </a:r>
                      <a:endParaRPr sz="1500">
                        <a:latin typeface="Yu Gothic UI"/>
                        <a:cs typeface="Yu Gothic UI"/>
                      </a:endParaRPr>
                    </a:p>
                  </a:txBody>
                  <a:tcPr marL="0" marR="0" marT="132080" marB="0">
                    <a:lnL w="12700">
                      <a:solidFill>
                        <a:srgbClr val="00655A"/>
                      </a:solidFill>
                      <a:prstDash val="solid"/>
                    </a:lnL>
                    <a:lnR w="12700">
                      <a:solidFill>
                        <a:srgbClr val="00655A"/>
                      </a:solidFill>
                      <a:prstDash val="solid"/>
                    </a:lnR>
                    <a:lnB w="12700">
                      <a:solidFill>
                        <a:srgbClr val="00655A"/>
                      </a:solidFill>
                      <a:prstDash val="solid"/>
                    </a:lnB>
                  </a:tcPr>
                </a:tc>
                <a:tc>
                  <a:txBody>
                    <a:bodyPr/>
                    <a:lstStyle/>
                    <a:p>
                      <a:pPr marL="89535" marR="144780">
                        <a:lnSpc>
                          <a:spcPct val="100000"/>
                        </a:lnSpc>
                        <a:spcBef>
                          <a:spcPts val="270"/>
                        </a:spcBef>
                      </a:pPr>
                      <a:r>
                        <a:rPr sz="1300" b="1" spc="60" dirty="0">
                          <a:solidFill>
                            <a:srgbClr val="252525"/>
                          </a:solidFill>
                          <a:latin typeface="Yu Gothic UI"/>
                          <a:cs typeface="Yu Gothic UI"/>
                        </a:rPr>
                        <a:t>電子申請・届出システムの機能、システム利用に必要な設定や準備、システム上の共通操作の説明</a:t>
                      </a:r>
                      <a:endParaRPr sz="1300">
                        <a:latin typeface="Yu Gothic UI"/>
                        <a:cs typeface="Yu Gothic UI"/>
                      </a:endParaRPr>
                    </a:p>
                  </a:txBody>
                  <a:tcPr marL="0" marR="0" marB="0">
                    <a:lnL w="12700">
                      <a:solidFill>
                        <a:srgbClr val="00655A"/>
                      </a:solidFill>
                      <a:prstDash val="solid"/>
                    </a:lnL>
                    <a:lnR w="12700">
                      <a:solidFill>
                        <a:srgbClr val="00655A"/>
                      </a:solidFill>
                      <a:prstDash val="solid"/>
                    </a:lnR>
                    <a:lnB w="12700">
                      <a:solidFill>
                        <a:srgbClr val="00655A"/>
                      </a:solidFill>
                      <a:prstDash val="solid"/>
                    </a:lnB>
                  </a:tcPr>
                </a:tc>
                <a:tc>
                  <a:txBody>
                    <a:bodyPr/>
                    <a:lstStyle/>
                    <a:p>
                      <a:pPr algn="ctr">
                        <a:lnSpc>
                          <a:spcPct val="100000"/>
                        </a:lnSpc>
                        <a:spcBef>
                          <a:spcPts val="869"/>
                        </a:spcBef>
                      </a:pPr>
                      <a:r>
                        <a:rPr sz="1300" b="1" spc="-20" dirty="0">
                          <a:solidFill>
                            <a:srgbClr val="252525"/>
                          </a:solidFill>
                          <a:latin typeface="Yu Gothic UI"/>
                          <a:cs typeface="Yu Gothic UI"/>
                        </a:rPr>
                        <a:t>7：41</a:t>
                      </a:r>
                      <a:endParaRPr sz="1300">
                        <a:latin typeface="Yu Gothic UI"/>
                        <a:cs typeface="Yu Gothic UI"/>
                      </a:endParaRPr>
                    </a:p>
                  </a:txBody>
                  <a:tcPr marL="0" marR="0" marT="147319" marB="0">
                    <a:lnL w="12700">
                      <a:solidFill>
                        <a:srgbClr val="00655A"/>
                      </a:solidFill>
                      <a:prstDash val="solid"/>
                    </a:lnL>
                    <a:lnR w="12700">
                      <a:solidFill>
                        <a:srgbClr val="00655A"/>
                      </a:solidFill>
                      <a:prstDash val="solid"/>
                    </a:lnR>
                    <a:lnB w="12700">
                      <a:solidFill>
                        <a:srgbClr val="00655A"/>
                      </a:solidFill>
                      <a:prstDash val="solid"/>
                    </a:lnB>
                  </a:tcPr>
                </a:tc>
                <a:extLst>
                  <a:ext uri="{0D108BD9-81ED-4DB2-BD59-A6C34878D82A}">
                    <a16:rowId xmlns:a16="http://schemas.microsoft.com/office/drawing/2014/main" val="10001"/>
                  </a:ext>
                </a:extLst>
              </a:tr>
              <a:tr h="367453">
                <a:tc>
                  <a:txBody>
                    <a:bodyPr/>
                    <a:lstStyle/>
                    <a:p>
                      <a:pPr algn="ctr">
                        <a:lnSpc>
                          <a:spcPct val="100000"/>
                        </a:lnSpc>
                        <a:spcBef>
                          <a:spcPts val="300"/>
                        </a:spcBef>
                      </a:pPr>
                      <a:r>
                        <a:rPr sz="1500" b="1" spc="-25" dirty="0">
                          <a:solidFill>
                            <a:srgbClr val="252525"/>
                          </a:solidFill>
                          <a:latin typeface="Yu Gothic UI"/>
                          <a:cs typeface="Yu Gothic UI"/>
                        </a:rPr>
                        <a:t>02</a:t>
                      </a:r>
                      <a:endParaRPr sz="1500">
                        <a:latin typeface="Yu Gothic UI"/>
                        <a:cs typeface="Yu Gothic UI"/>
                      </a:endParaRPr>
                    </a:p>
                  </a:txBody>
                  <a:tcPr marL="0" marR="0" marT="50800"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tc>
                  <a:txBody>
                    <a:bodyPr/>
                    <a:lstStyle/>
                    <a:p>
                      <a:pPr marL="90805">
                        <a:lnSpc>
                          <a:spcPct val="100000"/>
                        </a:lnSpc>
                        <a:spcBef>
                          <a:spcPts val="315"/>
                        </a:spcBef>
                      </a:pPr>
                      <a:r>
                        <a:rPr sz="1500" b="1" spc="105" dirty="0">
                          <a:solidFill>
                            <a:srgbClr val="252525"/>
                          </a:solidFill>
                          <a:latin typeface="Yu Gothic UI"/>
                          <a:cs typeface="Yu Gothic UI"/>
                        </a:rPr>
                        <a:t>申請届出メニュー</a:t>
                      </a:r>
                      <a:r>
                        <a:rPr sz="1500" b="1" spc="215" dirty="0">
                          <a:solidFill>
                            <a:srgbClr val="252525"/>
                          </a:solidFill>
                          <a:latin typeface="Yu Gothic UI"/>
                          <a:cs typeface="Yu Gothic UI"/>
                        </a:rPr>
                        <a:t>（</a:t>
                      </a:r>
                      <a:r>
                        <a:rPr sz="1500" b="1" spc="-20" dirty="0">
                          <a:solidFill>
                            <a:srgbClr val="252525"/>
                          </a:solidFill>
                          <a:latin typeface="Yu Gothic UI"/>
                          <a:cs typeface="Yu Gothic UI"/>
                        </a:rPr>
                        <a:t>共通機能</a:t>
                      </a:r>
                      <a:r>
                        <a:rPr sz="1500" b="1" spc="-10" dirty="0">
                          <a:solidFill>
                            <a:srgbClr val="252525"/>
                          </a:solidFill>
                          <a:latin typeface="Yu Gothic UI"/>
                          <a:cs typeface="Yu Gothic UI"/>
                        </a:rPr>
                        <a:t>）</a:t>
                      </a:r>
                      <a:r>
                        <a:rPr sz="1500" b="1" spc="-50" dirty="0">
                          <a:solidFill>
                            <a:srgbClr val="252525"/>
                          </a:solidFill>
                          <a:latin typeface="Yu Gothic UI"/>
                          <a:cs typeface="Yu Gothic UI"/>
                        </a:rPr>
                        <a:t>編</a:t>
                      </a:r>
                      <a:endParaRPr sz="1500">
                        <a:latin typeface="Yu Gothic UI"/>
                        <a:cs typeface="Yu Gothic UI"/>
                      </a:endParaRPr>
                    </a:p>
                  </a:txBody>
                  <a:tcPr marL="0" marR="0" marT="53340"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tc>
                  <a:txBody>
                    <a:bodyPr/>
                    <a:lstStyle/>
                    <a:p>
                      <a:pPr marL="89535">
                        <a:lnSpc>
                          <a:spcPct val="100000"/>
                        </a:lnSpc>
                        <a:spcBef>
                          <a:spcPts val="390"/>
                        </a:spcBef>
                      </a:pPr>
                      <a:r>
                        <a:rPr sz="1300" b="1" spc="55" dirty="0">
                          <a:solidFill>
                            <a:srgbClr val="252525"/>
                          </a:solidFill>
                          <a:latin typeface="Yu Gothic UI"/>
                          <a:cs typeface="Yu Gothic UI"/>
                        </a:rPr>
                        <a:t>トップ画面にある各種共通機能の説明</a:t>
                      </a:r>
                      <a:endParaRPr sz="1300">
                        <a:latin typeface="Yu Gothic UI"/>
                        <a:cs typeface="Yu Gothic UI"/>
                      </a:endParaRPr>
                    </a:p>
                  </a:txBody>
                  <a:tcPr marL="0" marR="0" marT="66040"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tc>
                  <a:txBody>
                    <a:bodyPr/>
                    <a:lstStyle/>
                    <a:p>
                      <a:pPr algn="ctr">
                        <a:lnSpc>
                          <a:spcPct val="100000"/>
                        </a:lnSpc>
                        <a:spcBef>
                          <a:spcPts val="390"/>
                        </a:spcBef>
                      </a:pPr>
                      <a:r>
                        <a:rPr sz="1300" b="1" spc="-20" dirty="0">
                          <a:solidFill>
                            <a:srgbClr val="252525"/>
                          </a:solidFill>
                          <a:latin typeface="Yu Gothic UI"/>
                          <a:cs typeface="Yu Gothic UI"/>
                        </a:rPr>
                        <a:t>6：05</a:t>
                      </a:r>
                      <a:endParaRPr sz="1300">
                        <a:latin typeface="Yu Gothic UI"/>
                        <a:cs typeface="Yu Gothic UI"/>
                      </a:endParaRPr>
                    </a:p>
                  </a:txBody>
                  <a:tcPr marL="0" marR="0" marT="66040"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extLst>
                  <a:ext uri="{0D108BD9-81ED-4DB2-BD59-A6C34878D82A}">
                    <a16:rowId xmlns:a16="http://schemas.microsoft.com/office/drawing/2014/main" val="10002"/>
                  </a:ext>
                </a:extLst>
              </a:tr>
              <a:tr h="367453">
                <a:tc>
                  <a:txBody>
                    <a:bodyPr/>
                    <a:lstStyle/>
                    <a:p>
                      <a:pPr algn="ctr">
                        <a:lnSpc>
                          <a:spcPct val="100000"/>
                        </a:lnSpc>
                        <a:spcBef>
                          <a:spcPts val="300"/>
                        </a:spcBef>
                      </a:pPr>
                      <a:r>
                        <a:rPr sz="1500" b="1" spc="-25" dirty="0">
                          <a:solidFill>
                            <a:srgbClr val="252525"/>
                          </a:solidFill>
                          <a:latin typeface="Yu Gothic UI"/>
                          <a:cs typeface="Yu Gothic UI"/>
                        </a:rPr>
                        <a:t>03</a:t>
                      </a:r>
                      <a:endParaRPr sz="1500">
                        <a:latin typeface="Yu Gothic UI"/>
                        <a:cs typeface="Yu Gothic UI"/>
                      </a:endParaRPr>
                    </a:p>
                  </a:txBody>
                  <a:tcPr marL="0" marR="0" marT="50800"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tc>
                  <a:txBody>
                    <a:bodyPr/>
                    <a:lstStyle/>
                    <a:p>
                      <a:pPr marL="90805">
                        <a:lnSpc>
                          <a:spcPct val="100000"/>
                        </a:lnSpc>
                        <a:spcBef>
                          <a:spcPts val="300"/>
                        </a:spcBef>
                      </a:pPr>
                      <a:r>
                        <a:rPr sz="1500" b="1" spc="-10" dirty="0">
                          <a:solidFill>
                            <a:srgbClr val="252525"/>
                          </a:solidFill>
                          <a:latin typeface="Yu Gothic UI"/>
                          <a:cs typeface="Yu Gothic UI"/>
                        </a:rPr>
                        <a:t>新規指定申請編</a:t>
                      </a:r>
                      <a:endParaRPr sz="1500">
                        <a:latin typeface="Yu Gothic UI"/>
                        <a:cs typeface="Yu Gothic UI"/>
                      </a:endParaRPr>
                    </a:p>
                  </a:txBody>
                  <a:tcPr marL="0" marR="0" marT="50800"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tc>
                  <a:txBody>
                    <a:bodyPr/>
                    <a:lstStyle/>
                    <a:p>
                      <a:pPr marL="89535">
                        <a:lnSpc>
                          <a:spcPct val="100000"/>
                        </a:lnSpc>
                        <a:spcBef>
                          <a:spcPts val="390"/>
                        </a:spcBef>
                      </a:pPr>
                      <a:r>
                        <a:rPr sz="1300" b="1" spc="-10" dirty="0">
                          <a:solidFill>
                            <a:srgbClr val="252525"/>
                          </a:solidFill>
                          <a:latin typeface="Yu Gothic UI"/>
                          <a:cs typeface="Yu Gothic UI"/>
                        </a:rPr>
                        <a:t>新規指定申請提出時の操作手順の説明</a:t>
                      </a:r>
                      <a:endParaRPr sz="1300">
                        <a:latin typeface="Yu Gothic UI"/>
                        <a:cs typeface="Yu Gothic UI"/>
                      </a:endParaRPr>
                    </a:p>
                  </a:txBody>
                  <a:tcPr marL="0" marR="0" marT="66040"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tc>
                  <a:txBody>
                    <a:bodyPr/>
                    <a:lstStyle/>
                    <a:p>
                      <a:pPr algn="ctr">
                        <a:lnSpc>
                          <a:spcPct val="100000"/>
                        </a:lnSpc>
                        <a:spcBef>
                          <a:spcPts val="390"/>
                        </a:spcBef>
                      </a:pPr>
                      <a:r>
                        <a:rPr sz="1300" b="1" spc="60" dirty="0">
                          <a:solidFill>
                            <a:srgbClr val="252525"/>
                          </a:solidFill>
                          <a:latin typeface="Yu Gothic UI"/>
                          <a:cs typeface="Yu Gothic UI"/>
                        </a:rPr>
                        <a:t>11：11</a:t>
                      </a:r>
                      <a:endParaRPr sz="1300">
                        <a:latin typeface="Yu Gothic UI"/>
                        <a:cs typeface="Yu Gothic UI"/>
                      </a:endParaRPr>
                    </a:p>
                  </a:txBody>
                  <a:tcPr marL="0" marR="0" marT="66040"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extLst>
                  <a:ext uri="{0D108BD9-81ED-4DB2-BD59-A6C34878D82A}">
                    <a16:rowId xmlns:a16="http://schemas.microsoft.com/office/drawing/2014/main" val="10003"/>
                  </a:ext>
                </a:extLst>
              </a:tr>
              <a:tr h="364913">
                <a:tc>
                  <a:txBody>
                    <a:bodyPr/>
                    <a:lstStyle/>
                    <a:p>
                      <a:pPr algn="ctr">
                        <a:lnSpc>
                          <a:spcPct val="100000"/>
                        </a:lnSpc>
                        <a:spcBef>
                          <a:spcPts val="300"/>
                        </a:spcBef>
                      </a:pPr>
                      <a:r>
                        <a:rPr sz="1500" b="1" spc="-25" dirty="0">
                          <a:solidFill>
                            <a:srgbClr val="252525"/>
                          </a:solidFill>
                          <a:latin typeface="Yu Gothic UI"/>
                          <a:cs typeface="Yu Gothic UI"/>
                        </a:rPr>
                        <a:t>04</a:t>
                      </a:r>
                      <a:endParaRPr sz="1500">
                        <a:latin typeface="Yu Gothic UI"/>
                        <a:cs typeface="Yu Gothic UI"/>
                      </a:endParaRPr>
                    </a:p>
                  </a:txBody>
                  <a:tcPr marL="0" marR="0" marT="50800"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tc>
                  <a:txBody>
                    <a:bodyPr/>
                    <a:lstStyle/>
                    <a:p>
                      <a:pPr marL="90805">
                        <a:lnSpc>
                          <a:spcPct val="100000"/>
                        </a:lnSpc>
                        <a:spcBef>
                          <a:spcPts val="300"/>
                        </a:spcBef>
                      </a:pPr>
                      <a:r>
                        <a:rPr sz="1500" b="1" spc="-10" dirty="0">
                          <a:solidFill>
                            <a:srgbClr val="252525"/>
                          </a:solidFill>
                          <a:latin typeface="Yu Gothic UI"/>
                          <a:cs typeface="Yu Gothic UI"/>
                        </a:rPr>
                        <a:t>変更届出編</a:t>
                      </a:r>
                      <a:endParaRPr sz="1500">
                        <a:latin typeface="Yu Gothic UI"/>
                        <a:cs typeface="Yu Gothic UI"/>
                      </a:endParaRPr>
                    </a:p>
                  </a:txBody>
                  <a:tcPr marL="0" marR="0" marT="50800"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tc>
                  <a:txBody>
                    <a:bodyPr/>
                    <a:lstStyle/>
                    <a:p>
                      <a:pPr marL="89535">
                        <a:lnSpc>
                          <a:spcPct val="100000"/>
                        </a:lnSpc>
                        <a:spcBef>
                          <a:spcPts val="390"/>
                        </a:spcBef>
                      </a:pPr>
                      <a:r>
                        <a:rPr sz="1300" b="1" spc="-15" dirty="0">
                          <a:solidFill>
                            <a:srgbClr val="252525"/>
                          </a:solidFill>
                          <a:latin typeface="Yu Gothic UI"/>
                          <a:cs typeface="Yu Gothic UI"/>
                        </a:rPr>
                        <a:t>変更届出提出時の操作手順の説明</a:t>
                      </a:r>
                      <a:endParaRPr sz="1300">
                        <a:latin typeface="Yu Gothic UI"/>
                        <a:cs typeface="Yu Gothic UI"/>
                      </a:endParaRPr>
                    </a:p>
                  </a:txBody>
                  <a:tcPr marL="0" marR="0" marT="66040"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tc>
                  <a:txBody>
                    <a:bodyPr/>
                    <a:lstStyle/>
                    <a:p>
                      <a:pPr algn="ctr">
                        <a:lnSpc>
                          <a:spcPct val="100000"/>
                        </a:lnSpc>
                        <a:spcBef>
                          <a:spcPts val="390"/>
                        </a:spcBef>
                      </a:pPr>
                      <a:r>
                        <a:rPr sz="1300" b="1" spc="-10" dirty="0">
                          <a:solidFill>
                            <a:srgbClr val="252525"/>
                          </a:solidFill>
                          <a:latin typeface="Yu Gothic UI"/>
                          <a:cs typeface="Yu Gothic UI"/>
                        </a:rPr>
                        <a:t>11：18</a:t>
                      </a:r>
                      <a:endParaRPr sz="1300">
                        <a:latin typeface="Yu Gothic UI"/>
                        <a:cs typeface="Yu Gothic UI"/>
                      </a:endParaRPr>
                    </a:p>
                  </a:txBody>
                  <a:tcPr marL="0" marR="0" marT="66040"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extLst>
                  <a:ext uri="{0D108BD9-81ED-4DB2-BD59-A6C34878D82A}">
                    <a16:rowId xmlns:a16="http://schemas.microsoft.com/office/drawing/2014/main" val="10004"/>
                  </a:ext>
                </a:extLst>
              </a:tr>
              <a:tr h="367453">
                <a:tc>
                  <a:txBody>
                    <a:bodyPr/>
                    <a:lstStyle/>
                    <a:p>
                      <a:pPr algn="ctr">
                        <a:lnSpc>
                          <a:spcPct val="100000"/>
                        </a:lnSpc>
                        <a:spcBef>
                          <a:spcPts val="315"/>
                        </a:spcBef>
                      </a:pPr>
                      <a:r>
                        <a:rPr sz="1500" b="1" spc="-25" dirty="0">
                          <a:solidFill>
                            <a:srgbClr val="252525"/>
                          </a:solidFill>
                          <a:latin typeface="Yu Gothic UI"/>
                          <a:cs typeface="Yu Gothic UI"/>
                        </a:rPr>
                        <a:t>05</a:t>
                      </a:r>
                      <a:endParaRPr sz="1500">
                        <a:latin typeface="Yu Gothic UI"/>
                        <a:cs typeface="Yu Gothic UI"/>
                      </a:endParaRPr>
                    </a:p>
                  </a:txBody>
                  <a:tcPr marL="0" marR="0" marT="53340"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tc>
                  <a:txBody>
                    <a:bodyPr/>
                    <a:lstStyle/>
                    <a:p>
                      <a:pPr marL="90805">
                        <a:lnSpc>
                          <a:spcPct val="100000"/>
                        </a:lnSpc>
                        <a:spcBef>
                          <a:spcPts val="315"/>
                        </a:spcBef>
                      </a:pPr>
                      <a:r>
                        <a:rPr sz="1500" b="1" spc="-10" dirty="0">
                          <a:solidFill>
                            <a:srgbClr val="252525"/>
                          </a:solidFill>
                          <a:latin typeface="Yu Gothic UI"/>
                          <a:cs typeface="Yu Gothic UI"/>
                        </a:rPr>
                        <a:t>加算届出編</a:t>
                      </a:r>
                      <a:endParaRPr sz="1500">
                        <a:latin typeface="Yu Gothic UI"/>
                        <a:cs typeface="Yu Gothic UI"/>
                      </a:endParaRPr>
                    </a:p>
                  </a:txBody>
                  <a:tcPr marL="0" marR="0" marT="53340"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tc>
                  <a:txBody>
                    <a:bodyPr/>
                    <a:lstStyle/>
                    <a:p>
                      <a:pPr marL="89535">
                        <a:lnSpc>
                          <a:spcPct val="100000"/>
                        </a:lnSpc>
                        <a:spcBef>
                          <a:spcPts val="390"/>
                        </a:spcBef>
                      </a:pPr>
                      <a:r>
                        <a:rPr sz="1300" b="1" spc="-15" dirty="0">
                          <a:solidFill>
                            <a:srgbClr val="252525"/>
                          </a:solidFill>
                          <a:latin typeface="Yu Gothic UI"/>
                          <a:cs typeface="Yu Gothic UI"/>
                        </a:rPr>
                        <a:t>加算届出提出時の操作手順の説明</a:t>
                      </a:r>
                      <a:endParaRPr sz="1300">
                        <a:latin typeface="Yu Gothic UI"/>
                        <a:cs typeface="Yu Gothic UI"/>
                      </a:endParaRPr>
                    </a:p>
                  </a:txBody>
                  <a:tcPr marL="0" marR="0" marT="66040"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tc>
                  <a:txBody>
                    <a:bodyPr/>
                    <a:lstStyle/>
                    <a:p>
                      <a:pPr algn="ctr">
                        <a:lnSpc>
                          <a:spcPct val="100000"/>
                        </a:lnSpc>
                        <a:spcBef>
                          <a:spcPts val="390"/>
                        </a:spcBef>
                      </a:pPr>
                      <a:r>
                        <a:rPr sz="1300" b="1" spc="-20" dirty="0">
                          <a:solidFill>
                            <a:srgbClr val="3F3F3F"/>
                          </a:solidFill>
                          <a:latin typeface="Yu Gothic UI"/>
                          <a:cs typeface="Yu Gothic UI"/>
                        </a:rPr>
                        <a:t>4：36</a:t>
                      </a:r>
                      <a:endParaRPr sz="1300">
                        <a:latin typeface="Yu Gothic UI"/>
                        <a:cs typeface="Yu Gothic UI"/>
                      </a:endParaRPr>
                    </a:p>
                  </a:txBody>
                  <a:tcPr marL="0" marR="0" marT="66040"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extLst>
                  <a:ext uri="{0D108BD9-81ED-4DB2-BD59-A6C34878D82A}">
                    <a16:rowId xmlns:a16="http://schemas.microsoft.com/office/drawing/2014/main" val="10005"/>
                  </a:ext>
                </a:extLst>
              </a:tr>
              <a:tr h="367453">
                <a:tc>
                  <a:txBody>
                    <a:bodyPr/>
                    <a:lstStyle/>
                    <a:p>
                      <a:pPr algn="ctr">
                        <a:lnSpc>
                          <a:spcPct val="100000"/>
                        </a:lnSpc>
                        <a:spcBef>
                          <a:spcPts val="300"/>
                        </a:spcBef>
                      </a:pPr>
                      <a:r>
                        <a:rPr sz="1500" b="1" spc="-25" dirty="0">
                          <a:solidFill>
                            <a:srgbClr val="252525"/>
                          </a:solidFill>
                          <a:latin typeface="Yu Gothic UI"/>
                          <a:cs typeface="Yu Gothic UI"/>
                        </a:rPr>
                        <a:t>06</a:t>
                      </a:r>
                      <a:endParaRPr sz="1500">
                        <a:latin typeface="Yu Gothic UI"/>
                        <a:cs typeface="Yu Gothic UI"/>
                      </a:endParaRPr>
                    </a:p>
                  </a:txBody>
                  <a:tcPr marL="0" marR="0" marT="50800"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tc>
                  <a:txBody>
                    <a:bodyPr/>
                    <a:lstStyle/>
                    <a:p>
                      <a:pPr marL="90805">
                        <a:lnSpc>
                          <a:spcPct val="100000"/>
                        </a:lnSpc>
                        <a:spcBef>
                          <a:spcPts val="300"/>
                        </a:spcBef>
                      </a:pPr>
                      <a:r>
                        <a:rPr sz="1500" b="1" spc="-10" dirty="0">
                          <a:solidFill>
                            <a:srgbClr val="252525"/>
                          </a:solidFill>
                          <a:latin typeface="Yu Gothic UI"/>
                          <a:cs typeface="Yu Gothic UI"/>
                        </a:rPr>
                        <a:t>申請届出状況確認編</a:t>
                      </a:r>
                      <a:endParaRPr sz="1500">
                        <a:latin typeface="Yu Gothic UI"/>
                        <a:cs typeface="Yu Gothic UI"/>
                      </a:endParaRPr>
                    </a:p>
                  </a:txBody>
                  <a:tcPr marL="0" marR="0" marT="50800"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tc>
                  <a:txBody>
                    <a:bodyPr/>
                    <a:lstStyle/>
                    <a:p>
                      <a:pPr marL="89535">
                        <a:lnSpc>
                          <a:spcPct val="100000"/>
                        </a:lnSpc>
                        <a:spcBef>
                          <a:spcPts val="390"/>
                        </a:spcBef>
                      </a:pPr>
                      <a:r>
                        <a:rPr sz="1300" b="1" spc="-5" dirty="0">
                          <a:solidFill>
                            <a:srgbClr val="252525"/>
                          </a:solidFill>
                          <a:latin typeface="Yu Gothic UI"/>
                          <a:cs typeface="Yu Gothic UI"/>
                        </a:rPr>
                        <a:t>申請届出状況の確認の説明</a:t>
                      </a:r>
                      <a:endParaRPr sz="1300">
                        <a:latin typeface="Yu Gothic UI"/>
                        <a:cs typeface="Yu Gothic UI"/>
                      </a:endParaRPr>
                    </a:p>
                  </a:txBody>
                  <a:tcPr marL="0" marR="0" marT="66040"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tc>
                  <a:txBody>
                    <a:bodyPr/>
                    <a:lstStyle/>
                    <a:p>
                      <a:pPr algn="ctr">
                        <a:lnSpc>
                          <a:spcPct val="100000"/>
                        </a:lnSpc>
                        <a:spcBef>
                          <a:spcPts val="390"/>
                        </a:spcBef>
                      </a:pPr>
                      <a:r>
                        <a:rPr sz="1300" b="1" spc="-10" dirty="0">
                          <a:solidFill>
                            <a:srgbClr val="252525"/>
                          </a:solidFill>
                          <a:latin typeface="Yu Gothic UI"/>
                          <a:cs typeface="Yu Gothic UI"/>
                        </a:rPr>
                        <a:t>14：36</a:t>
                      </a:r>
                      <a:endParaRPr sz="1300">
                        <a:latin typeface="Yu Gothic UI"/>
                        <a:cs typeface="Yu Gothic UI"/>
                      </a:endParaRPr>
                    </a:p>
                  </a:txBody>
                  <a:tcPr marL="0" marR="0" marT="66040"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extLst>
                  <a:ext uri="{0D108BD9-81ED-4DB2-BD59-A6C34878D82A}">
                    <a16:rowId xmlns:a16="http://schemas.microsoft.com/office/drawing/2014/main" val="10006"/>
                  </a:ext>
                </a:extLst>
              </a:tr>
              <a:tr h="367453">
                <a:tc>
                  <a:txBody>
                    <a:bodyPr/>
                    <a:lstStyle/>
                    <a:p>
                      <a:pPr algn="ctr">
                        <a:lnSpc>
                          <a:spcPct val="100000"/>
                        </a:lnSpc>
                        <a:spcBef>
                          <a:spcPts val="300"/>
                        </a:spcBef>
                      </a:pPr>
                      <a:r>
                        <a:rPr sz="1500" b="1" spc="-25" dirty="0">
                          <a:solidFill>
                            <a:srgbClr val="252525"/>
                          </a:solidFill>
                          <a:latin typeface="Yu Gothic UI"/>
                          <a:cs typeface="Yu Gothic UI"/>
                        </a:rPr>
                        <a:t>07</a:t>
                      </a:r>
                      <a:endParaRPr sz="1500">
                        <a:latin typeface="Yu Gothic UI"/>
                        <a:cs typeface="Yu Gothic UI"/>
                      </a:endParaRPr>
                    </a:p>
                  </a:txBody>
                  <a:tcPr marL="0" marR="0" marT="50800"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tc>
                  <a:txBody>
                    <a:bodyPr/>
                    <a:lstStyle/>
                    <a:p>
                      <a:pPr marL="90805">
                        <a:lnSpc>
                          <a:spcPct val="100000"/>
                        </a:lnSpc>
                        <a:spcBef>
                          <a:spcPts val="300"/>
                        </a:spcBef>
                      </a:pPr>
                      <a:r>
                        <a:rPr sz="1500" b="1" spc="204" dirty="0">
                          <a:solidFill>
                            <a:srgbClr val="252525"/>
                          </a:solidFill>
                          <a:latin typeface="Yu Gothic UI"/>
                          <a:cs typeface="Yu Gothic UI"/>
                        </a:rPr>
                        <a:t>まとめ編</a:t>
                      </a:r>
                      <a:endParaRPr sz="1500">
                        <a:latin typeface="Yu Gothic UI"/>
                        <a:cs typeface="Yu Gothic UI"/>
                      </a:endParaRPr>
                    </a:p>
                  </a:txBody>
                  <a:tcPr marL="0" marR="0" marT="50800"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tc>
                  <a:txBody>
                    <a:bodyPr/>
                    <a:lstStyle/>
                    <a:p>
                      <a:pPr marL="89535">
                        <a:lnSpc>
                          <a:spcPct val="100000"/>
                        </a:lnSpc>
                        <a:spcBef>
                          <a:spcPts val="390"/>
                        </a:spcBef>
                      </a:pPr>
                      <a:r>
                        <a:rPr sz="1300" b="1" spc="-10" dirty="0">
                          <a:solidFill>
                            <a:srgbClr val="252525"/>
                          </a:solidFill>
                          <a:latin typeface="Yu Gothic UI"/>
                          <a:cs typeface="Yu Gothic UI"/>
                        </a:rPr>
                        <a:t>利用準備編～</a:t>
                      </a:r>
                      <a:r>
                        <a:rPr sz="1300" b="1" spc="80" dirty="0">
                          <a:solidFill>
                            <a:srgbClr val="252525"/>
                          </a:solidFill>
                          <a:latin typeface="Yu Gothic UI"/>
                          <a:cs typeface="Yu Gothic UI"/>
                        </a:rPr>
                        <a:t>申請届状況確認編をまとめて視聴できます。</a:t>
                      </a:r>
                      <a:endParaRPr sz="1300">
                        <a:latin typeface="Yu Gothic UI"/>
                        <a:cs typeface="Yu Gothic UI"/>
                      </a:endParaRPr>
                    </a:p>
                  </a:txBody>
                  <a:tcPr marL="0" marR="0" marT="66040"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tc>
                  <a:txBody>
                    <a:bodyPr/>
                    <a:lstStyle/>
                    <a:p>
                      <a:pPr algn="ctr">
                        <a:lnSpc>
                          <a:spcPct val="100000"/>
                        </a:lnSpc>
                        <a:spcBef>
                          <a:spcPts val="390"/>
                        </a:spcBef>
                      </a:pPr>
                      <a:r>
                        <a:rPr sz="1300" b="1" spc="-10" dirty="0">
                          <a:solidFill>
                            <a:srgbClr val="252525"/>
                          </a:solidFill>
                          <a:latin typeface="Yu Gothic UI"/>
                          <a:cs typeface="Yu Gothic UI"/>
                        </a:rPr>
                        <a:t>55：26</a:t>
                      </a:r>
                      <a:endParaRPr sz="1300">
                        <a:latin typeface="Yu Gothic UI"/>
                        <a:cs typeface="Yu Gothic UI"/>
                      </a:endParaRPr>
                    </a:p>
                  </a:txBody>
                  <a:tcPr marL="0" marR="0" marT="66040"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extLst>
                  <a:ext uri="{0D108BD9-81ED-4DB2-BD59-A6C34878D82A}">
                    <a16:rowId xmlns:a16="http://schemas.microsoft.com/office/drawing/2014/main" val="10007"/>
                  </a:ext>
                </a:extLst>
              </a:tr>
            </a:tbl>
          </a:graphicData>
        </a:graphic>
      </p:graphicFrame>
      <p:sp>
        <p:nvSpPr>
          <p:cNvPr id="11" name="タイトル 23">
            <a:extLst>
              <a:ext uri="{FF2B5EF4-FFF2-40B4-BE49-F238E27FC236}">
                <a16:creationId xmlns:a16="http://schemas.microsoft.com/office/drawing/2014/main" id="{62D7256A-CC90-43D7-81A1-2D3F068322C4}"/>
              </a:ext>
            </a:extLst>
          </p:cNvPr>
          <p:cNvSpPr>
            <a:spLocks noGrp="1"/>
          </p:cNvSpPr>
          <p:nvPr>
            <p:ph type="title"/>
          </p:nvPr>
        </p:nvSpPr>
        <p:spPr>
          <a:xfrm>
            <a:off x="755091" y="118363"/>
            <a:ext cx="8971280" cy="492443"/>
          </a:xfrm>
        </p:spPr>
        <p:txBody>
          <a:bodyPr/>
          <a:lstStyle/>
          <a:p>
            <a:r>
              <a:rPr lang="ja-JP" altLang="en-US" sz="3200" spc="-100" dirty="0">
                <a:solidFill>
                  <a:srgbClr val="3F3F3F"/>
                </a:solidFill>
                <a:latin typeface="MS PGothic"/>
                <a:cs typeface="MS PGothic"/>
              </a:rPr>
              <a:t>④各種申請の留意事項について</a:t>
            </a:r>
            <a:endParaRPr lang="ja-JP" altLang="en-US" dirty="0"/>
          </a:p>
        </p:txBody>
      </p:sp>
      <p:sp>
        <p:nvSpPr>
          <p:cNvPr id="13" name="テキスト ボックス 12">
            <a:extLst>
              <a:ext uri="{FF2B5EF4-FFF2-40B4-BE49-F238E27FC236}">
                <a16:creationId xmlns:a16="http://schemas.microsoft.com/office/drawing/2014/main" id="{AF5264B8-C9B7-49BD-8243-147AA4986DAE}"/>
              </a:ext>
            </a:extLst>
          </p:cNvPr>
          <p:cNvSpPr txBox="1"/>
          <p:nvPr/>
        </p:nvSpPr>
        <p:spPr>
          <a:xfrm>
            <a:off x="0" y="1014186"/>
            <a:ext cx="7692661" cy="584775"/>
          </a:xfrm>
          <a:prstGeom prst="rect">
            <a:avLst/>
          </a:prstGeom>
          <a:noFill/>
        </p:spPr>
        <p:txBody>
          <a:bodyPr wrap="square">
            <a:spAutoFit/>
          </a:bodyPr>
          <a:lstStyle/>
          <a:p>
            <a:pPr marL="12700">
              <a:lnSpc>
                <a:spcPct val="100000"/>
              </a:lnSpc>
              <a:spcBef>
                <a:spcPts val="575"/>
              </a:spcBef>
              <a:tabLst>
                <a:tab pos="748665" algn="l"/>
              </a:tabLst>
            </a:pPr>
            <a:r>
              <a:rPr lang="ja-JP" altLang="en-US" sz="3200" spc="40" dirty="0">
                <a:solidFill>
                  <a:srgbClr val="3F3F3F"/>
                </a:solidFill>
                <a:latin typeface="+mj-ea"/>
                <a:ea typeface="+mj-ea"/>
                <a:cs typeface="MS PGothic"/>
              </a:rPr>
              <a:t>（３）</a:t>
            </a:r>
            <a:r>
              <a:rPr lang="ja-JP" altLang="en-US" sz="3200" spc="-75" dirty="0">
                <a:solidFill>
                  <a:srgbClr val="3F3F3F"/>
                </a:solidFill>
                <a:latin typeface="+mj-ea"/>
                <a:ea typeface="+mj-ea"/>
                <a:cs typeface="MS PGothic"/>
              </a:rPr>
              <a:t>操作ガイド</a:t>
            </a:r>
            <a:r>
              <a:rPr lang="ja-JP" altLang="en-US" sz="3200" dirty="0">
                <a:solidFill>
                  <a:srgbClr val="3F3F3F"/>
                </a:solidFill>
                <a:latin typeface="+mj-ea"/>
                <a:ea typeface="+mj-ea"/>
                <a:cs typeface="MS PGothic"/>
              </a:rPr>
              <a:t>（</a:t>
            </a:r>
            <a:r>
              <a:rPr lang="ja-JP" altLang="en-US" sz="3200" spc="-25" dirty="0">
                <a:solidFill>
                  <a:srgbClr val="3F3F3F"/>
                </a:solidFill>
                <a:latin typeface="+mj-ea"/>
                <a:ea typeface="+mj-ea"/>
                <a:cs typeface="MS PGothic"/>
              </a:rPr>
              <a:t>事業所向け</a:t>
            </a:r>
            <a:r>
              <a:rPr lang="ja-JP" altLang="en-US" sz="3200" dirty="0">
                <a:solidFill>
                  <a:srgbClr val="3F3F3F"/>
                </a:solidFill>
                <a:latin typeface="+mj-ea"/>
                <a:ea typeface="+mj-ea"/>
                <a:cs typeface="MS PGothic"/>
              </a:rPr>
              <a:t>）</a:t>
            </a:r>
            <a:r>
              <a:rPr lang="ja-JP" altLang="en-US" sz="3200" spc="-15" dirty="0">
                <a:solidFill>
                  <a:srgbClr val="3F3F3F"/>
                </a:solidFill>
                <a:latin typeface="+mj-ea"/>
                <a:ea typeface="+mj-ea"/>
                <a:cs typeface="MS PGothic"/>
              </a:rPr>
              <a:t>説明動画</a:t>
            </a:r>
            <a:endParaRPr lang="ja-JP" altLang="en-US" sz="3200" dirty="0">
              <a:latin typeface="+mj-ea"/>
              <a:ea typeface="+mj-ea"/>
              <a:cs typeface="MS PGothic"/>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732876" y="1312045"/>
            <a:ext cx="10798387" cy="3360365"/>
          </a:xfrm>
          <a:prstGeom prst="rect">
            <a:avLst/>
          </a:prstGeom>
        </p:spPr>
        <p:txBody>
          <a:bodyPr vert="horz" wrap="square" lIns="0" tIns="13547" rIns="0" bIns="0" rtlCol="0">
            <a:spAutoFit/>
          </a:bodyPr>
          <a:lstStyle/>
          <a:p>
            <a:pPr marL="16933" marR="212508" algn="just">
              <a:lnSpc>
                <a:spcPct val="102000"/>
              </a:lnSpc>
              <a:spcBef>
                <a:spcPts val="107"/>
              </a:spcBef>
            </a:pPr>
            <a:r>
              <a:rPr sz="3133" spc="-7" dirty="0">
                <a:latin typeface="Yu Gothic"/>
                <a:cs typeface="Yu Gothic"/>
              </a:rPr>
              <a:t>・申請届出に際してのそれぞれの手続ごとの受付期間や、一部の書類を除く書類添付の要否等については、本システ</a:t>
            </a:r>
            <a:r>
              <a:rPr sz="3133" dirty="0">
                <a:latin typeface="Yu Gothic"/>
                <a:cs typeface="Yu Gothic"/>
              </a:rPr>
              <a:t>ムを活用する場合も、これまでの方法（持参又は郵送）</a:t>
            </a:r>
            <a:r>
              <a:rPr sz="3133" spc="-67" dirty="0">
                <a:latin typeface="Yu Gothic"/>
                <a:cs typeface="Yu Gothic"/>
              </a:rPr>
              <a:t>で</a:t>
            </a:r>
            <a:r>
              <a:rPr sz="3133" spc="-7" dirty="0">
                <a:latin typeface="Yu Gothic"/>
                <a:cs typeface="Yu Gothic"/>
              </a:rPr>
              <a:t>提出する場合と同様です。</a:t>
            </a:r>
            <a:endParaRPr sz="3133" dirty="0">
              <a:latin typeface="Yu Gothic"/>
              <a:cs typeface="Yu Gothic"/>
            </a:endParaRPr>
          </a:p>
          <a:p>
            <a:pPr marL="16933">
              <a:spcBef>
                <a:spcPts val="847"/>
              </a:spcBef>
            </a:pPr>
            <a:r>
              <a:rPr sz="3133" spc="-7" dirty="0" err="1">
                <a:latin typeface="Yu Gothic"/>
                <a:cs typeface="Yu Gothic"/>
              </a:rPr>
              <a:t>詳細は</a:t>
            </a:r>
            <a:r>
              <a:rPr sz="3133" spc="-7" dirty="0">
                <a:latin typeface="Yu Gothic"/>
                <a:cs typeface="Yu Gothic"/>
              </a:rPr>
              <a:t>、</a:t>
            </a:r>
            <a:r>
              <a:rPr lang="ja-JP" altLang="en-US" sz="3133" spc="-7" dirty="0">
                <a:latin typeface="Yu Gothic"/>
                <a:cs typeface="Yu Gothic"/>
              </a:rPr>
              <a:t>町</a:t>
            </a:r>
            <a:r>
              <a:rPr sz="3133" spc="-7" dirty="0" err="1">
                <a:latin typeface="Yu Gothic"/>
                <a:cs typeface="Yu Gothic"/>
              </a:rPr>
              <a:t>ホームページを確認してください</a:t>
            </a:r>
            <a:r>
              <a:rPr sz="3133" spc="-7" dirty="0">
                <a:latin typeface="Yu Gothic"/>
                <a:cs typeface="Yu Gothic"/>
              </a:rPr>
              <a:t>。</a:t>
            </a:r>
            <a:endParaRPr sz="3133" dirty="0">
              <a:latin typeface="Yu Gothic"/>
              <a:cs typeface="Yu Gothic"/>
            </a:endParaRPr>
          </a:p>
          <a:p>
            <a:pPr marL="220128">
              <a:spcBef>
                <a:spcPts val="3380"/>
              </a:spcBef>
            </a:pPr>
            <a:endParaRPr sz="2333" dirty="0">
              <a:latin typeface="Yu Gothic"/>
              <a:cs typeface="Yu Gothic"/>
            </a:endParaRPr>
          </a:p>
        </p:txBody>
      </p:sp>
      <p:sp>
        <p:nvSpPr>
          <p:cNvPr id="7" name="タイトル 6">
            <a:extLst>
              <a:ext uri="{FF2B5EF4-FFF2-40B4-BE49-F238E27FC236}">
                <a16:creationId xmlns:a16="http://schemas.microsoft.com/office/drawing/2014/main" id="{82931D38-2D7E-4322-8AAE-A093FC33B35B}"/>
              </a:ext>
            </a:extLst>
          </p:cNvPr>
          <p:cNvSpPr>
            <a:spLocks noGrp="1"/>
          </p:cNvSpPr>
          <p:nvPr>
            <p:ph type="title"/>
          </p:nvPr>
        </p:nvSpPr>
        <p:spPr>
          <a:xfrm>
            <a:off x="755091" y="118363"/>
            <a:ext cx="2292909" cy="492443"/>
          </a:xfrm>
        </p:spPr>
        <p:txBody>
          <a:bodyPr/>
          <a:lstStyle/>
          <a:p>
            <a:r>
              <a:rPr lang="ja-JP" altLang="en-US" dirty="0"/>
              <a:t>⑤その他</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title"/>
          </p:nvPr>
        </p:nvSpPr>
        <p:spPr>
          <a:xfrm>
            <a:off x="718647" y="1322206"/>
            <a:ext cx="5107939" cy="628314"/>
          </a:xfrm>
          <a:prstGeom prst="rect">
            <a:avLst/>
          </a:prstGeom>
        </p:spPr>
        <p:txBody>
          <a:bodyPr vert="horz" wrap="square" lIns="0" tIns="22860" rIns="0" bIns="0" rtlCol="0">
            <a:spAutoFit/>
          </a:bodyPr>
          <a:lstStyle/>
          <a:p>
            <a:pPr marL="16933">
              <a:spcBef>
                <a:spcPts val="180"/>
              </a:spcBef>
            </a:pPr>
            <a:r>
              <a:rPr sz="3933" b="1" spc="-7" dirty="0"/>
              <a:t>・加算の届出について</a:t>
            </a:r>
            <a:endParaRPr sz="3933"/>
          </a:p>
        </p:txBody>
      </p:sp>
      <p:sp>
        <p:nvSpPr>
          <p:cNvPr id="6" name="object 6"/>
          <p:cNvSpPr/>
          <p:nvPr/>
        </p:nvSpPr>
        <p:spPr>
          <a:xfrm>
            <a:off x="7640320" y="2865167"/>
            <a:ext cx="575733" cy="372533"/>
          </a:xfrm>
          <a:custGeom>
            <a:avLst/>
            <a:gdLst/>
            <a:ahLst/>
            <a:cxnLst/>
            <a:rect l="l" t="t" r="r" b="b"/>
            <a:pathLst>
              <a:path w="431800" h="279400">
                <a:moveTo>
                  <a:pt x="431294" y="0"/>
                </a:moveTo>
                <a:lnTo>
                  <a:pt x="0" y="0"/>
                </a:lnTo>
                <a:lnTo>
                  <a:pt x="0" y="278894"/>
                </a:lnTo>
                <a:lnTo>
                  <a:pt x="431294" y="278894"/>
                </a:lnTo>
                <a:lnTo>
                  <a:pt x="431294" y="0"/>
                </a:lnTo>
                <a:close/>
              </a:path>
            </a:pathLst>
          </a:custGeom>
          <a:solidFill>
            <a:srgbClr val="FFFF00"/>
          </a:solidFill>
        </p:spPr>
        <p:txBody>
          <a:bodyPr wrap="square" lIns="0" tIns="0" rIns="0" bIns="0" rtlCol="0"/>
          <a:lstStyle/>
          <a:p>
            <a:endParaRPr/>
          </a:p>
        </p:txBody>
      </p:sp>
      <p:sp>
        <p:nvSpPr>
          <p:cNvPr id="7" name="object 7"/>
          <p:cNvSpPr txBox="1"/>
          <p:nvPr/>
        </p:nvSpPr>
        <p:spPr>
          <a:xfrm>
            <a:off x="732878" y="1948471"/>
            <a:ext cx="10949940" cy="4228915"/>
          </a:xfrm>
          <a:prstGeom prst="rect">
            <a:avLst/>
          </a:prstGeom>
        </p:spPr>
        <p:txBody>
          <a:bodyPr vert="horz" wrap="square" lIns="0" tIns="83820" rIns="0" bIns="0" rtlCol="0">
            <a:spAutoFit/>
          </a:bodyPr>
          <a:lstStyle/>
          <a:p>
            <a:pPr marL="577412">
              <a:spcBef>
                <a:spcPts val="660"/>
              </a:spcBef>
            </a:pPr>
            <a:r>
              <a:rPr sz="2267" spc="-40" dirty="0">
                <a:latin typeface="Yu Gothic"/>
                <a:cs typeface="Yu Gothic"/>
              </a:rPr>
              <a:t>加算の届出については、「介護給付費算定に係る体制等に関する届出書」の</a:t>
            </a:r>
            <a:endParaRPr sz="2267">
              <a:latin typeface="Yu Gothic"/>
              <a:cs typeface="Yu Gothic"/>
            </a:endParaRPr>
          </a:p>
          <a:p>
            <a:pPr marL="288706">
              <a:spcBef>
                <a:spcPts val="527"/>
              </a:spcBef>
            </a:pPr>
            <a:r>
              <a:rPr sz="2267" b="1" spc="-20" dirty="0">
                <a:solidFill>
                  <a:srgbClr val="FF0000"/>
                </a:solidFill>
                <a:latin typeface="Yu Gothic"/>
                <a:cs typeface="Yu Gothic"/>
              </a:rPr>
              <a:t>添付</a:t>
            </a:r>
            <a:r>
              <a:rPr sz="2267" spc="-40" dirty="0">
                <a:latin typeface="Yu Gothic"/>
                <a:cs typeface="Yu Gothic"/>
              </a:rPr>
              <a:t>が必要です。</a:t>
            </a:r>
            <a:endParaRPr sz="2267">
              <a:latin typeface="Yu Gothic"/>
              <a:cs typeface="Yu Gothic"/>
            </a:endParaRPr>
          </a:p>
          <a:p>
            <a:pPr marL="288706" marR="6773" indent="287859">
              <a:lnSpc>
                <a:spcPct val="120000"/>
              </a:lnSpc>
            </a:pPr>
            <a:r>
              <a:rPr sz="2267" spc="-40" dirty="0">
                <a:latin typeface="Yu Gothic"/>
                <a:cs typeface="Yu Gothic"/>
              </a:rPr>
              <a:t>添付はできるファイル数は限りがありますので、付表等も一緒に提出する場合、</a:t>
            </a:r>
            <a:r>
              <a:rPr sz="2267" spc="-67" dirty="0">
                <a:latin typeface="Yu Gothic"/>
                <a:cs typeface="Yu Gothic"/>
              </a:rPr>
              <a:t> </a:t>
            </a:r>
            <a:r>
              <a:rPr sz="2267" spc="-13" dirty="0">
                <a:latin typeface="Yu Gothic"/>
                <a:cs typeface="Yu Gothic"/>
              </a:rPr>
              <a:t>Excel</a:t>
            </a:r>
            <a:r>
              <a:rPr sz="2267" spc="-33" dirty="0">
                <a:latin typeface="Yu Gothic"/>
                <a:cs typeface="Yu Gothic"/>
              </a:rPr>
              <a:t>もしくは</a:t>
            </a:r>
            <a:r>
              <a:rPr sz="2267" spc="-13" dirty="0">
                <a:latin typeface="Yu Gothic"/>
                <a:cs typeface="Yu Gothic"/>
              </a:rPr>
              <a:t>PDF</a:t>
            </a:r>
            <a:r>
              <a:rPr sz="2267" spc="-33" dirty="0">
                <a:latin typeface="Yu Gothic"/>
                <a:cs typeface="Yu Gothic"/>
              </a:rPr>
              <a:t>にまとめるか、圧縮ファイル</a:t>
            </a:r>
            <a:r>
              <a:rPr sz="2267" spc="-13" dirty="0">
                <a:latin typeface="Yu Gothic"/>
                <a:cs typeface="Yu Gothic"/>
              </a:rPr>
              <a:t>（zip</a:t>
            </a:r>
            <a:r>
              <a:rPr sz="2267" spc="-27" dirty="0">
                <a:latin typeface="Yu Gothic"/>
                <a:cs typeface="Yu Gothic"/>
              </a:rPr>
              <a:t>など</a:t>
            </a:r>
            <a:r>
              <a:rPr sz="2267" spc="-13" dirty="0">
                <a:latin typeface="Yu Gothic"/>
                <a:cs typeface="Yu Gothic"/>
              </a:rPr>
              <a:t>）</a:t>
            </a:r>
            <a:r>
              <a:rPr sz="2267" spc="-40" dirty="0">
                <a:latin typeface="Yu Gothic"/>
                <a:cs typeface="Yu Gothic"/>
              </a:rPr>
              <a:t>で添付してください。</a:t>
            </a:r>
            <a:endParaRPr sz="2267">
              <a:latin typeface="Yu Gothic"/>
              <a:cs typeface="Yu Gothic"/>
            </a:endParaRPr>
          </a:p>
          <a:p>
            <a:pPr>
              <a:spcBef>
                <a:spcPts val="527"/>
              </a:spcBef>
            </a:pPr>
            <a:endParaRPr sz="2267">
              <a:latin typeface="Yu Gothic"/>
              <a:cs typeface="Yu Gothic"/>
            </a:endParaRPr>
          </a:p>
          <a:p>
            <a:pPr marL="16933"/>
            <a:r>
              <a:rPr sz="3933" b="1" spc="-7" dirty="0">
                <a:latin typeface="Yu Gothic"/>
                <a:cs typeface="Yu Gothic"/>
              </a:rPr>
              <a:t>・指定更新申請について</a:t>
            </a:r>
            <a:endParaRPr sz="3933">
              <a:latin typeface="Yu Gothic"/>
              <a:cs typeface="Yu Gothic"/>
            </a:endParaRPr>
          </a:p>
          <a:p>
            <a:pPr marL="303098" marR="855959" indent="287859">
              <a:lnSpc>
                <a:spcPct val="109400"/>
              </a:lnSpc>
              <a:spcBef>
                <a:spcPts val="120"/>
              </a:spcBef>
            </a:pPr>
            <a:r>
              <a:rPr sz="2267" spc="-40" dirty="0">
                <a:latin typeface="Yu Gothic"/>
                <a:cs typeface="Yu Gothic"/>
              </a:rPr>
              <a:t>更新申請時の付表の添付については、「誓約書」以外は、前回更新申請時もしくは「変更届」から変更がない場合、原則不要です。</a:t>
            </a:r>
            <a:endParaRPr sz="2267">
              <a:latin typeface="Yu Gothic"/>
              <a:cs typeface="Yu Gothic"/>
            </a:endParaRPr>
          </a:p>
          <a:p>
            <a:pPr marL="303098" marR="281086" indent="287859">
              <a:lnSpc>
                <a:spcPct val="110000"/>
              </a:lnSpc>
            </a:pPr>
            <a:r>
              <a:rPr sz="2267" spc="-40" dirty="0">
                <a:latin typeface="Yu Gothic"/>
                <a:cs typeface="Yu Gothic"/>
              </a:rPr>
              <a:t>なお、見落としがちなのが、「従業者の勤務体制及び勤務形態一覧表」です。前回の届出から変更がないか、確認を！</a:t>
            </a:r>
            <a:endParaRPr sz="2267">
              <a:latin typeface="Yu Gothic"/>
              <a:cs typeface="Yu Gothic"/>
            </a:endParaRPr>
          </a:p>
        </p:txBody>
      </p:sp>
      <p:sp>
        <p:nvSpPr>
          <p:cNvPr id="8" name="タイトル 6">
            <a:extLst>
              <a:ext uri="{FF2B5EF4-FFF2-40B4-BE49-F238E27FC236}">
                <a16:creationId xmlns:a16="http://schemas.microsoft.com/office/drawing/2014/main" id="{0D12B0B8-380B-4847-A813-26FFE40C2178}"/>
              </a:ext>
            </a:extLst>
          </p:cNvPr>
          <p:cNvSpPr txBox="1">
            <a:spLocks/>
          </p:cNvSpPr>
          <p:nvPr/>
        </p:nvSpPr>
        <p:spPr>
          <a:xfrm>
            <a:off x="755091" y="118363"/>
            <a:ext cx="2292909" cy="492443"/>
          </a:xfrm>
          <a:prstGeom prst="rect">
            <a:avLst/>
          </a:prstGeom>
        </p:spPr>
        <p:txBody>
          <a:bodyPr wrap="square" lIns="0" tIns="0" rIns="0" bIns="0">
            <a:spAutoFit/>
          </a:bodyPr>
          <a:lstStyle>
            <a:lvl1pPr>
              <a:defRPr sz="3200" b="0" i="0">
                <a:solidFill>
                  <a:schemeClr val="tx1"/>
                </a:solidFill>
                <a:latin typeface="Yu Gothic"/>
                <a:ea typeface="+mj-ea"/>
                <a:cs typeface="Yu Gothic"/>
              </a:defRPr>
            </a:lvl1pPr>
          </a:lstStyle>
          <a:p>
            <a:r>
              <a:rPr lang="ja-JP" altLang="en-US"/>
              <a:t>⑤その他</a:t>
            </a:r>
            <a:endParaRPr lang="ja-JP"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718647" y="1318142"/>
            <a:ext cx="4904739" cy="507831"/>
          </a:xfrm>
          <a:prstGeom prst="rect">
            <a:avLst/>
          </a:prstGeom>
        </p:spPr>
        <p:txBody>
          <a:bodyPr vert="horz" wrap="square" lIns="0" tIns="15240" rIns="0" bIns="0" rtlCol="0">
            <a:spAutoFit/>
          </a:bodyPr>
          <a:lstStyle/>
          <a:p>
            <a:pPr marL="16933">
              <a:spcBef>
                <a:spcPts val="120"/>
              </a:spcBef>
            </a:pPr>
            <a:r>
              <a:rPr b="1" spc="-60" dirty="0"/>
              <a:t>・提出後の結果通知</a:t>
            </a:r>
          </a:p>
        </p:txBody>
      </p:sp>
      <p:sp>
        <p:nvSpPr>
          <p:cNvPr id="4" name="object 4"/>
          <p:cNvSpPr txBox="1"/>
          <p:nvPr/>
        </p:nvSpPr>
        <p:spPr>
          <a:xfrm>
            <a:off x="1023447" y="1984223"/>
            <a:ext cx="9777307" cy="1347357"/>
          </a:xfrm>
          <a:prstGeom prst="rect">
            <a:avLst/>
          </a:prstGeom>
        </p:spPr>
        <p:txBody>
          <a:bodyPr vert="horz" wrap="square" lIns="0" tIns="15240" rIns="0" bIns="0" rtlCol="0">
            <a:spAutoFit/>
          </a:bodyPr>
          <a:lstStyle/>
          <a:p>
            <a:pPr marL="16933" marR="6773" indent="302252">
              <a:lnSpc>
                <a:spcPct val="123400"/>
              </a:lnSpc>
              <a:spcBef>
                <a:spcPts val="120"/>
              </a:spcBef>
            </a:pPr>
            <a:r>
              <a:rPr sz="2333" dirty="0">
                <a:latin typeface="Yu Gothic"/>
                <a:cs typeface="Yu Gothic"/>
              </a:rPr>
              <a:t>申請届出提出後、市側で内容を精査いたします。</a:t>
            </a:r>
            <a:r>
              <a:rPr sz="2333" u="sng" dirty="0">
                <a:uFill>
                  <a:solidFill>
                    <a:srgbClr val="000000"/>
                  </a:solidFill>
                </a:uFill>
                <a:latin typeface="Yu Gothic"/>
                <a:cs typeface="Yu Gothic"/>
              </a:rPr>
              <a:t>不備等あれば</a:t>
            </a:r>
            <a:r>
              <a:rPr sz="2333" b="1" u="sng" spc="-27" dirty="0">
                <a:solidFill>
                  <a:srgbClr val="FF0000"/>
                </a:solidFill>
                <a:uFill>
                  <a:solidFill>
                    <a:srgbClr val="000000"/>
                  </a:solidFill>
                </a:uFill>
                <a:latin typeface="Yu Gothic"/>
                <a:cs typeface="Yu Gothic"/>
              </a:rPr>
              <a:t>差戻し</a:t>
            </a:r>
            <a:r>
              <a:rPr sz="2333" spc="-7" dirty="0">
                <a:latin typeface="Yu Gothic"/>
                <a:cs typeface="Yu Gothic"/>
              </a:rPr>
              <a:t>されますので、確認して再度提出をお願いいたします。</a:t>
            </a:r>
            <a:endParaRPr sz="2333">
              <a:latin typeface="Yu Gothic"/>
              <a:cs typeface="Yu Gothic"/>
            </a:endParaRPr>
          </a:p>
          <a:p>
            <a:pPr marL="320879">
              <a:spcBef>
                <a:spcPts val="660"/>
              </a:spcBef>
            </a:pPr>
            <a:r>
              <a:rPr sz="2333" u="sng" spc="-7" dirty="0">
                <a:uFill>
                  <a:solidFill>
                    <a:srgbClr val="000000"/>
                  </a:solidFill>
                </a:uFill>
                <a:latin typeface="Yu Gothic"/>
                <a:cs typeface="Yu Gothic"/>
              </a:rPr>
              <a:t>結果通知には十分注意しておいてください。</a:t>
            </a:r>
            <a:endParaRPr sz="2333">
              <a:latin typeface="Yu Gothic"/>
              <a:cs typeface="Yu Gothic"/>
            </a:endParaRPr>
          </a:p>
        </p:txBody>
      </p:sp>
      <p:pic>
        <p:nvPicPr>
          <p:cNvPr id="5" name="object 5"/>
          <p:cNvPicPr/>
          <p:nvPr/>
        </p:nvPicPr>
        <p:blipFill>
          <a:blip r:embed="rId2" cstate="print"/>
          <a:stretch>
            <a:fillRect/>
          </a:stretch>
        </p:blipFill>
        <p:spPr>
          <a:xfrm>
            <a:off x="8036560" y="3007411"/>
            <a:ext cx="4151376" cy="2712712"/>
          </a:xfrm>
          <a:prstGeom prst="rect">
            <a:avLst/>
          </a:prstGeom>
        </p:spPr>
      </p:pic>
      <p:sp>
        <p:nvSpPr>
          <p:cNvPr id="6" name="タイトル 6">
            <a:extLst>
              <a:ext uri="{FF2B5EF4-FFF2-40B4-BE49-F238E27FC236}">
                <a16:creationId xmlns:a16="http://schemas.microsoft.com/office/drawing/2014/main" id="{3A323706-1A80-457C-B31B-998171A7566C}"/>
              </a:ext>
            </a:extLst>
          </p:cNvPr>
          <p:cNvSpPr txBox="1">
            <a:spLocks/>
          </p:cNvSpPr>
          <p:nvPr/>
        </p:nvSpPr>
        <p:spPr>
          <a:xfrm>
            <a:off x="755091" y="118363"/>
            <a:ext cx="2292909" cy="492443"/>
          </a:xfrm>
          <a:prstGeom prst="rect">
            <a:avLst/>
          </a:prstGeom>
        </p:spPr>
        <p:txBody>
          <a:bodyPr wrap="square" lIns="0" tIns="0" rIns="0" bIns="0">
            <a:spAutoFit/>
          </a:bodyPr>
          <a:lstStyle>
            <a:lvl1pPr>
              <a:defRPr sz="3200" b="0" i="0">
                <a:solidFill>
                  <a:schemeClr val="tx1"/>
                </a:solidFill>
                <a:latin typeface="Yu Gothic"/>
                <a:ea typeface="+mj-ea"/>
                <a:cs typeface="Yu Gothic"/>
              </a:defRPr>
            </a:lvl1pPr>
          </a:lstStyle>
          <a:p>
            <a:r>
              <a:rPr lang="ja-JP" altLang="en-US"/>
              <a:t>⑤その他</a:t>
            </a:r>
            <a:endParaRPr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ject 4"/>
          <p:cNvPicPr/>
          <p:nvPr/>
        </p:nvPicPr>
        <p:blipFill>
          <a:blip r:embed="rId2" cstate="print"/>
          <a:stretch>
            <a:fillRect/>
          </a:stretch>
        </p:blipFill>
        <p:spPr>
          <a:xfrm>
            <a:off x="8124109" y="1600200"/>
            <a:ext cx="3663695" cy="2779768"/>
          </a:xfrm>
          <a:prstGeom prst="rect">
            <a:avLst/>
          </a:prstGeom>
        </p:spPr>
      </p:pic>
      <p:sp>
        <p:nvSpPr>
          <p:cNvPr id="7" name="object 7"/>
          <p:cNvSpPr txBox="1"/>
          <p:nvPr/>
        </p:nvSpPr>
        <p:spPr>
          <a:xfrm>
            <a:off x="539837" y="1101937"/>
            <a:ext cx="11247967" cy="5499284"/>
          </a:xfrm>
          <a:prstGeom prst="rect">
            <a:avLst/>
          </a:prstGeom>
        </p:spPr>
        <p:txBody>
          <a:bodyPr vert="horz" wrap="square" lIns="0" tIns="120227" rIns="0" bIns="0" rtlCol="0">
            <a:spAutoFit/>
          </a:bodyPr>
          <a:lstStyle/>
          <a:p>
            <a:pPr marL="16933" algn="l">
              <a:spcBef>
                <a:spcPts val="947"/>
              </a:spcBef>
              <a:buClr>
                <a:srgbClr val="FFFFFF"/>
              </a:buClr>
              <a:tabLst>
                <a:tab pos="1168371" algn="l"/>
              </a:tabLst>
            </a:pPr>
            <a:r>
              <a:rPr lang="ja-JP" altLang="en-US" sz="3733" b="1" spc="-260" dirty="0">
                <a:solidFill>
                  <a:srgbClr val="3F3F3F"/>
                </a:solidFill>
                <a:latin typeface="游ゴシック" panose="020B0400000000000000" pitchFamily="50" charset="-128"/>
                <a:ea typeface="游ゴシック" panose="020B0400000000000000" pitchFamily="50" charset="-128"/>
                <a:cs typeface="Microsoft YaHei"/>
              </a:rPr>
              <a:t>①</a:t>
            </a:r>
            <a:r>
              <a:rPr sz="3733" b="1" spc="-260" dirty="0" err="1">
                <a:solidFill>
                  <a:srgbClr val="3F3F3F"/>
                </a:solidFill>
                <a:latin typeface="游ゴシック" panose="020B0400000000000000" pitchFamily="50" charset="-128"/>
                <a:ea typeface="游ゴシック" panose="020B0400000000000000" pitchFamily="50" charset="-128"/>
                <a:cs typeface="Microsoft YaHei"/>
              </a:rPr>
              <a:t>電子申請・届出システム導入の背景</a:t>
            </a:r>
            <a:endParaRPr sz="3733" b="1" dirty="0">
              <a:latin typeface="游ゴシック" panose="020B0400000000000000" pitchFamily="50" charset="-128"/>
              <a:ea typeface="游ゴシック" panose="020B0400000000000000" pitchFamily="50" charset="-128"/>
              <a:cs typeface="Microsoft YaHei"/>
            </a:endParaRPr>
          </a:p>
          <a:p>
            <a:pPr marL="16933">
              <a:spcBef>
                <a:spcPts val="820"/>
              </a:spcBef>
              <a:buClr>
                <a:srgbClr val="FFFFFF"/>
              </a:buClr>
              <a:tabLst>
                <a:tab pos="1168371" algn="l"/>
              </a:tabLst>
            </a:pPr>
            <a:r>
              <a:rPr lang="ja-JP" altLang="en-US" sz="3733" b="1" spc="-200" dirty="0">
                <a:solidFill>
                  <a:srgbClr val="3F3F3F"/>
                </a:solidFill>
                <a:latin typeface="游ゴシック" panose="020B0400000000000000" pitchFamily="50" charset="-128"/>
                <a:ea typeface="游ゴシック" panose="020B0400000000000000" pitchFamily="50" charset="-128"/>
                <a:cs typeface="Microsoft YaHei"/>
              </a:rPr>
              <a:t>②高鍋町</a:t>
            </a:r>
            <a:r>
              <a:rPr sz="3733" b="1" spc="-200" dirty="0" err="1">
                <a:solidFill>
                  <a:srgbClr val="3F3F3F"/>
                </a:solidFill>
                <a:latin typeface="游ゴシック" panose="020B0400000000000000" pitchFamily="50" charset="-128"/>
                <a:ea typeface="游ゴシック" panose="020B0400000000000000" pitchFamily="50" charset="-128"/>
                <a:cs typeface="Microsoft YaHei"/>
              </a:rPr>
              <a:t>における取扱い</a:t>
            </a:r>
            <a:endParaRPr sz="3733" b="1" dirty="0">
              <a:latin typeface="游ゴシック" panose="020B0400000000000000" pitchFamily="50" charset="-128"/>
              <a:ea typeface="游ゴシック" panose="020B0400000000000000" pitchFamily="50" charset="-128"/>
              <a:cs typeface="Microsoft YaHei"/>
            </a:endParaRPr>
          </a:p>
          <a:p>
            <a:pPr marL="16933">
              <a:spcBef>
                <a:spcPts val="847"/>
              </a:spcBef>
              <a:buClr>
                <a:srgbClr val="FFFFFF"/>
              </a:buClr>
              <a:tabLst>
                <a:tab pos="1168371" algn="l"/>
              </a:tabLst>
            </a:pPr>
            <a:r>
              <a:rPr lang="ja-JP" altLang="en-US" sz="3733" b="1" spc="-247" dirty="0">
                <a:solidFill>
                  <a:srgbClr val="3F3F3F"/>
                </a:solidFill>
                <a:latin typeface="游ゴシック" panose="020B0400000000000000" pitchFamily="50" charset="-128"/>
                <a:ea typeface="游ゴシック" panose="020B0400000000000000" pitchFamily="50" charset="-128"/>
                <a:cs typeface="Microsoft YaHei"/>
              </a:rPr>
              <a:t>③</a:t>
            </a:r>
            <a:r>
              <a:rPr sz="3733" b="1" spc="-247" dirty="0" err="1">
                <a:solidFill>
                  <a:srgbClr val="3F3F3F"/>
                </a:solidFill>
                <a:latin typeface="游ゴシック" panose="020B0400000000000000" pitchFamily="50" charset="-128"/>
                <a:ea typeface="游ゴシック" panose="020B0400000000000000" pitchFamily="50" charset="-128"/>
                <a:cs typeface="Microsoft YaHei"/>
              </a:rPr>
              <a:t>受付可能となる申請について</a:t>
            </a:r>
            <a:endParaRPr sz="3733" b="1" dirty="0">
              <a:latin typeface="游ゴシック" panose="020B0400000000000000" pitchFamily="50" charset="-128"/>
              <a:ea typeface="游ゴシック" panose="020B0400000000000000" pitchFamily="50" charset="-128"/>
              <a:cs typeface="Microsoft YaHei"/>
            </a:endParaRPr>
          </a:p>
          <a:p>
            <a:pPr marL="16933">
              <a:spcBef>
                <a:spcPts val="860"/>
              </a:spcBef>
              <a:buClr>
                <a:srgbClr val="FFFFFF"/>
              </a:buClr>
              <a:tabLst>
                <a:tab pos="1168371" algn="l"/>
              </a:tabLst>
            </a:pPr>
            <a:r>
              <a:rPr lang="ja-JP" altLang="en-US" sz="3733" b="1" spc="-140" dirty="0">
                <a:solidFill>
                  <a:srgbClr val="3F3F3F"/>
                </a:solidFill>
                <a:latin typeface="游ゴシック" panose="020B0400000000000000" pitchFamily="50" charset="-128"/>
                <a:ea typeface="游ゴシック" panose="020B0400000000000000" pitchFamily="50" charset="-128"/>
                <a:cs typeface="Microsoft YaHei"/>
              </a:rPr>
              <a:t>④</a:t>
            </a:r>
            <a:r>
              <a:rPr sz="3733" b="1" spc="-140" dirty="0" err="1">
                <a:solidFill>
                  <a:srgbClr val="3F3F3F"/>
                </a:solidFill>
                <a:latin typeface="游ゴシック" panose="020B0400000000000000" pitchFamily="50" charset="-128"/>
                <a:ea typeface="游ゴシック" panose="020B0400000000000000" pitchFamily="50" charset="-128"/>
                <a:cs typeface="Microsoft YaHei"/>
              </a:rPr>
              <a:t>各種申請の留意事項につい</a:t>
            </a:r>
            <a:r>
              <a:rPr lang="ja-JP" altLang="en-US" sz="3733" b="1" spc="-140" dirty="0">
                <a:solidFill>
                  <a:srgbClr val="3F3F3F"/>
                </a:solidFill>
                <a:latin typeface="游ゴシック" panose="020B0400000000000000" pitchFamily="50" charset="-128"/>
                <a:ea typeface="游ゴシック" panose="020B0400000000000000" pitchFamily="50" charset="-128"/>
                <a:cs typeface="Microsoft YaHei"/>
              </a:rPr>
              <a:t>て</a:t>
            </a:r>
            <a:endParaRPr lang="en-US" altLang="ja-JP" sz="3733" b="1" spc="-140" dirty="0">
              <a:solidFill>
                <a:srgbClr val="3F3F3F"/>
              </a:solidFill>
              <a:latin typeface="游ゴシック" panose="020B0400000000000000" pitchFamily="50" charset="-128"/>
              <a:ea typeface="游ゴシック" panose="020B0400000000000000" pitchFamily="50" charset="-128"/>
              <a:cs typeface="Microsoft YaHei"/>
            </a:endParaRPr>
          </a:p>
          <a:p>
            <a:pPr marL="16933">
              <a:spcBef>
                <a:spcPts val="860"/>
              </a:spcBef>
              <a:buClr>
                <a:srgbClr val="FFFFFF"/>
              </a:buClr>
              <a:tabLst>
                <a:tab pos="1168371" algn="l"/>
              </a:tabLst>
            </a:pPr>
            <a:r>
              <a:rPr lang="ja-JP" altLang="en-US" sz="3733" b="1" spc="-140" dirty="0">
                <a:solidFill>
                  <a:srgbClr val="3F3F3F"/>
                </a:solidFill>
                <a:latin typeface="游ゴシック" panose="020B0400000000000000" pitchFamily="50" charset="-128"/>
                <a:ea typeface="游ゴシック" panose="020B0400000000000000" pitchFamily="50" charset="-128"/>
                <a:cs typeface="Microsoft YaHei"/>
              </a:rPr>
              <a:t>１．</a:t>
            </a:r>
            <a:r>
              <a:rPr sz="3733" b="1" spc="-193" dirty="0" err="1">
                <a:solidFill>
                  <a:srgbClr val="3F3F3F"/>
                </a:solidFill>
                <a:latin typeface="游ゴシック" panose="020B0400000000000000" pitchFamily="50" charset="-128"/>
                <a:ea typeface="游ゴシック" panose="020B0400000000000000" pitchFamily="50" charset="-128"/>
                <a:cs typeface="Microsoft YaHei"/>
              </a:rPr>
              <a:t>申請・届出情報の提出までの一連の流れ</a:t>
            </a:r>
            <a:endParaRPr lang="en-US" sz="3733" b="1" dirty="0">
              <a:latin typeface="游ゴシック" panose="020B0400000000000000" pitchFamily="50" charset="-128"/>
              <a:ea typeface="游ゴシック" panose="020B0400000000000000" pitchFamily="50" charset="-128"/>
              <a:cs typeface="Microsoft YaHei"/>
            </a:endParaRPr>
          </a:p>
          <a:p>
            <a:pPr marL="16933">
              <a:spcBef>
                <a:spcPts val="860"/>
              </a:spcBef>
              <a:buClr>
                <a:srgbClr val="FFFFFF"/>
              </a:buClr>
              <a:tabLst>
                <a:tab pos="1168371" algn="l"/>
              </a:tabLst>
            </a:pPr>
            <a:r>
              <a:rPr lang="ja-JP" altLang="en-US" sz="3733" b="1" spc="-47" dirty="0">
                <a:solidFill>
                  <a:srgbClr val="3F3F3F"/>
                </a:solidFill>
                <a:latin typeface="游ゴシック" panose="020B0400000000000000" pitchFamily="50" charset="-128"/>
                <a:ea typeface="游ゴシック" panose="020B0400000000000000" pitchFamily="50" charset="-128"/>
                <a:cs typeface="Microsoft YaHei"/>
              </a:rPr>
              <a:t>２．</a:t>
            </a:r>
            <a:r>
              <a:rPr sz="3733" b="1" spc="-47" dirty="0" err="1">
                <a:solidFill>
                  <a:srgbClr val="3F3F3F"/>
                </a:solidFill>
                <a:latin typeface="游ゴシック" panose="020B0400000000000000" pitchFamily="50" charset="-128"/>
                <a:ea typeface="游ゴシック" panose="020B0400000000000000" pitchFamily="50" charset="-128"/>
                <a:cs typeface="Microsoft YaHei"/>
              </a:rPr>
              <a:t>申請届出状況確認</a:t>
            </a:r>
            <a:r>
              <a:rPr sz="2667" b="1" spc="-339" dirty="0" err="1">
                <a:solidFill>
                  <a:srgbClr val="3F3F3F"/>
                </a:solidFill>
                <a:latin typeface="游ゴシック" panose="020B0400000000000000" pitchFamily="50" charset="-128"/>
                <a:ea typeface="游ゴシック" panose="020B0400000000000000" pitchFamily="50" charset="-128"/>
                <a:cs typeface="Microsoft YaHei"/>
              </a:rPr>
              <a:t>【申請届出ステータス】</a:t>
            </a:r>
            <a:r>
              <a:rPr sz="3733" b="1" spc="-300" dirty="0" err="1">
                <a:solidFill>
                  <a:srgbClr val="3F3F3F"/>
                </a:solidFill>
                <a:latin typeface="游ゴシック" panose="020B0400000000000000" pitchFamily="50" charset="-128"/>
                <a:ea typeface="游ゴシック" panose="020B0400000000000000" pitchFamily="50" charset="-128"/>
                <a:cs typeface="Microsoft YaHei"/>
              </a:rPr>
              <a:t>について</a:t>
            </a:r>
            <a:endParaRPr lang="en-US" sz="3733" b="1" dirty="0">
              <a:latin typeface="游ゴシック" panose="020B0400000000000000" pitchFamily="50" charset="-128"/>
              <a:ea typeface="游ゴシック" panose="020B0400000000000000" pitchFamily="50" charset="-128"/>
              <a:cs typeface="Microsoft YaHei"/>
            </a:endParaRPr>
          </a:p>
          <a:p>
            <a:pPr marL="16933">
              <a:spcBef>
                <a:spcPts val="860"/>
              </a:spcBef>
              <a:buClr>
                <a:srgbClr val="FFFFFF"/>
              </a:buClr>
              <a:tabLst>
                <a:tab pos="1168371" algn="l"/>
              </a:tabLst>
            </a:pPr>
            <a:r>
              <a:rPr lang="ja-JP" altLang="en-US" sz="3733" b="1" spc="-400" dirty="0">
                <a:solidFill>
                  <a:srgbClr val="3F3F3F"/>
                </a:solidFill>
                <a:latin typeface="游ゴシック" panose="020B0400000000000000" pitchFamily="50" charset="-128"/>
                <a:ea typeface="游ゴシック" panose="020B0400000000000000" pitchFamily="50" charset="-128"/>
                <a:cs typeface="Microsoft YaHei"/>
              </a:rPr>
              <a:t>３．</a:t>
            </a:r>
            <a:r>
              <a:rPr sz="3733" b="1" spc="-400" dirty="0" err="1">
                <a:solidFill>
                  <a:srgbClr val="3F3F3F"/>
                </a:solidFill>
                <a:latin typeface="游ゴシック" panose="020B0400000000000000" pitchFamily="50" charset="-128"/>
                <a:ea typeface="游ゴシック" panose="020B0400000000000000" pitchFamily="50" charset="-128"/>
                <a:cs typeface="Microsoft YaHei"/>
              </a:rPr>
              <a:t>操作ガイド</a:t>
            </a:r>
            <a:r>
              <a:rPr lang="ja-JP" altLang="en-US" sz="3733" b="1" spc="-113" dirty="0">
                <a:solidFill>
                  <a:srgbClr val="3F3F3F"/>
                </a:solidFill>
                <a:latin typeface="游ゴシック" panose="020B0400000000000000" pitchFamily="50" charset="-128"/>
                <a:ea typeface="游ゴシック" panose="020B0400000000000000" pitchFamily="50" charset="-128"/>
                <a:cs typeface="Microsoft YaHei"/>
              </a:rPr>
              <a:t>（事業所向け）</a:t>
            </a:r>
            <a:r>
              <a:rPr sz="3733" b="1" spc="-53" dirty="0" err="1">
                <a:solidFill>
                  <a:srgbClr val="3F3F3F"/>
                </a:solidFill>
                <a:latin typeface="游ゴシック" panose="020B0400000000000000" pitchFamily="50" charset="-128"/>
                <a:ea typeface="游ゴシック" panose="020B0400000000000000" pitchFamily="50" charset="-128"/>
                <a:cs typeface="Microsoft YaHei"/>
              </a:rPr>
              <a:t>説明動画</a:t>
            </a:r>
            <a:endParaRPr lang="en-US" sz="3733" b="1" spc="-53" dirty="0">
              <a:solidFill>
                <a:srgbClr val="3F3F3F"/>
              </a:solidFill>
              <a:latin typeface="游ゴシック" panose="020B0400000000000000" pitchFamily="50" charset="-128"/>
              <a:ea typeface="游ゴシック" panose="020B0400000000000000" pitchFamily="50" charset="-128"/>
              <a:cs typeface="Microsoft YaHei"/>
            </a:endParaRPr>
          </a:p>
          <a:p>
            <a:pPr marL="16933">
              <a:spcBef>
                <a:spcPts val="860"/>
              </a:spcBef>
              <a:buClr>
                <a:srgbClr val="FFFFFF"/>
              </a:buClr>
              <a:tabLst>
                <a:tab pos="1168371" algn="l"/>
              </a:tabLst>
            </a:pPr>
            <a:r>
              <a:rPr lang="ja-JP" altLang="en-US" sz="3733" b="1" spc="-53" dirty="0">
                <a:solidFill>
                  <a:srgbClr val="3F3F3F"/>
                </a:solidFill>
                <a:latin typeface="游ゴシック" panose="020B0400000000000000" pitchFamily="50" charset="-128"/>
                <a:ea typeface="游ゴシック" panose="020B0400000000000000" pitchFamily="50" charset="-128"/>
                <a:cs typeface="Microsoft YaHei"/>
              </a:rPr>
              <a:t>⑤その他</a:t>
            </a:r>
            <a:endParaRPr lang="en-US" sz="3733" b="1" spc="-53" dirty="0">
              <a:solidFill>
                <a:srgbClr val="3F3F3F"/>
              </a:solidFill>
              <a:latin typeface="游ゴシック" panose="020B0400000000000000" pitchFamily="50" charset="-128"/>
              <a:ea typeface="游ゴシック" panose="020B0400000000000000" pitchFamily="50" charset="-128"/>
              <a:cs typeface="Microsoft YaHei"/>
            </a:endParaRPr>
          </a:p>
        </p:txBody>
      </p:sp>
      <p:sp>
        <p:nvSpPr>
          <p:cNvPr id="11" name="タイトル 10">
            <a:extLst>
              <a:ext uri="{FF2B5EF4-FFF2-40B4-BE49-F238E27FC236}">
                <a16:creationId xmlns:a16="http://schemas.microsoft.com/office/drawing/2014/main" id="{CD2B4A4E-4E2A-4A3C-89D1-2E51DBB41DEE}"/>
              </a:ext>
            </a:extLst>
          </p:cNvPr>
          <p:cNvSpPr>
            <a:spLocks noGrp="1"/>
          </p:cNvSpPr>
          <p:nvPr>
            <p:ph type="title"/>
          </p:nvPr>
        </p:nvSpPr>
        <p:spPr>
          <a:xfrm>
            <a:off x="755091" y="118363"/>
            <a:ext cx="997509" cy="492443"/>
          </a:xfrm>
        </p:spPr>
        <p:txBody>
          <a:bodyPr/>
          <a:lstStyle/>
          <a:p>
            <a:r>
              <a:rPr lang="ja-JP" altLang="en-US" dirty="0"/>
              <a:t>目次</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243840" y="1077011"/>
            <a:ext cx="11043920" cy="5527039"/>
            <a:chOff x="182880" y="807758"/>
            <a:chExt cx="8282940" cy="4145279"/>
          </a:xfrm>
        </p:grpSpPr>
        <p:sp>
          <p:nvSpPr>
            <p:cNvPr id="3" name="object 3"/>
            <p:cNvSpPr/>
            <p:nvPr/>
          </p:nvSpPr>
          <p:spPr>
            <a:xfrm>
              <a:off x="182880" y="807758"/>
              <a:ext cx="8122920" cy="4145279"/>
            </a:xfrm>
            <a:custGeom>
              <a:avLst/>
              <a:gdLst/>
              <a:ahLst/>
              <a:cxnLst/>
              <a:rect l="l" t="t" r="r" b="b"/>
              <a:pathLst>
                <a:path w="8122920" h="4145279">
                  <a:moveTo>
                    <a:pt x="7432548" y="0"/>
                  </a:moveTo>
                  <a:lnTo>
                    <a:pt x="691897" y="0"/>
                  </a:lnTo>
                  <a:lnTo>
                    <a:pt x="644480" y="1594"/>
                  </a:lnTo>
                  <a:lnTo>
                    <a:pt x="597927" y="6308"/>
                  </a:lnTo>
                  <a:lnTo>
                    <a:pt x="552341" y="14040"/>
                  </a:lnTo>
                  <a:lnTo>
                    <a:pt x="507825" y="24687"/>
                  </a:lnTo>
                  <a:lnTo>
                    <a:pt x="464481" y="38146"/>
                  </a:lnTo>
                  <a:lnTo>
                    <a:pt x="422411" y="54316"/>
                  </a:lnTo>
                  <a:lnTo>
                    <a:pt x="381719" y="73093"/>
                  </a:lnTo>
                  <a:lnTo>
                    <a:pt x="342506" y="94375"/>
                  </a:lnTo>
                  <a:lnTo>
                    <a:pt x="304875" y="118059"/>
                  </a:lnTo>
                  <a:lnTo>
                    <a:pt x="268930" y="144043"/>
                  </a:lnTo>
                  <a:lnTo>
                    <a:pt x="234771" y="172225"/>
                  </a:lnTo>
                  <a:lnTo>
                    <a:pt x="202502" y="202501"/>
                  </a:lnTo>
                  <a:lnTo>
                    <a:pt x="172226" y="234770"/>
                  </a:lnTo>
                  <a:lnTo>
                    <a:pt x="144044" y="268928"/>
                  </a:lnTo>
                  <a:lnTo>
                    <a:pt x="118060" y="304874"/>
                  </a:lnTo>
                  <a:lnTo>
                    <a:pt x="94375" y="342504"/>
                  </a:lnTo>
                  <a:lnTo>
                    <a:pt x="73093" y="381717"/>
                  </a:lnTo>
                  <a:lnTo>
                    <a:pt x="54316" y="422409"/>
                  </a:lnTo>
                  <a:lnTo>
                    <a:pt x="38147" y="464479"/>
                  </a:lnTo>
                  <a:lnTo>
                    <a:pt x="24687" y="507823"/>
                  </a:lnTo>
                  <a:lnTo>
                    <a:pt x="14040" y="552339"/>
                  </a:lnTo>
                  <a:lnTo>
                    <a:pt x="6308" y="597925"/>
                  </a:lnTo>
                  <a:lnTo>
                    <a:pt x="1594" y="644478"/>
                  </a:lnTo>
                  <a:lnTo>
                    <a:pt x="0" y="691896"/>
                  </a:lnTo>
                  <a:lnTo>
                    <a:pt x="0" y="3454904"/>
                  </a:lnTo>
                  <a:lnTo>
                    <a:pt x="1594" y="3502313"/>
                  </a:lnTo>
                  <a:lnTo>
                    <a:pt x="6308" y="3548844"/>
                  </a:lnTo>
                  <a:lnTo>
                    <a:pt x="14040" y="3594394"/>
                  </a:lnTo>
                  <a:lnTo>
                    <a:pt x="24687" y="3638863"/>
                  </a:lnTo>
                  <a:lnTo>
                    <a:pt x="38147" y="3682149"/>
                  </a:lnTo>
                  <a:lnTo>
                    <a:pt x="54316" y="3724151"/>
                  </a:lnTo>
                  <a:lnTo>
                    <a:pt x="73093" y="3764768"/>
                  </a:lnTo>
                  <a:lnTo>
                    <a:pt x="94375" y="3803899"/>
                  </a:lnTo>
                  <a:lnTo>
                    <a:pt x="118060" y="3841442"/>
                  </a:lnTo>
                  <a:lnTo>
                    <a:pt x="144044" y="3877297"/>
                  </a:lnTo>
                  <a:lnTo>
                    <a:pt x="172226" y="3911362"/>
                  </a:lnTo>
                  <a:lnTo>
                    <a:pt x="202502" y="3943535"/>
                  </a:lnTo>
                  <a:lnTo>
                    <a:pt x="234771" y="3973716"/>
                  </a:lnTo>
                  <a:lnTo>
                    <a:pt x="268930" y="4001804"/>
                  </a:lnTo>
                  <a:lnTo>
                    <a:pt x="304875" y="4027697"/>
                  </a:lnTo>
                  <a:lnTo>
                    <a:pt x="342506" y="4051294"/>
                  </a:lnTo>
                  <a:lnTo>
                    <a:pt x="381719" y="4072494"/>
                  </a:lnTo>
                  <a:lnTo>
                    <a:pt x="422411" y="4091195"/>
                  </a:lnTo>
                  <a:lnTo>
                    <a:pt x="464481" y="4107298"/>
                  </a:lnTo>
                  <a:lnTo>
                    <a:pt x="507825" y="4120699"/>
                  </a:lnTo>
                  <a:lnTo>
                    <a:pt x="552341" y="4131298"/>
                  </a:lnTo>
                  <a:lnTo>
                    <a:pt x="597927" y="4138995"/>
                  </a:lnTo>
                  <a:lnTo>
                    <a:pt x="644480" y="4143687"/>
                  </a:lnTo>
                  <a:lnTo>
                    <a:pt x="691897" y="4145273"/>
                  </a:lnTo>
                  <a:lnTo>
                    <a:pt x="7432548" y="4145273"/>
                  </a:lnTo>
                  <a:lnTo>
                    <a:pt x="7479782" y="4143687"/>
                  </a:lnTo>
                  <a:lnTo>
                    <a:pt x="7526168" y="4138995"/>
                  </a:lnTo>
                  <a:lnTo>
                    <a:pt x="7571601" y="4131298"/>
                  </a:lnTo>
                  <a:lnTo>
                    <a:pt x="7615978" y="4120699"/>
                  </a:lnTo>
                  <a:lnTo>
                    <a:pt x="7659196" y="4107298"/>
                  </a:lnTo>
                  <a:lnTo>
                    <a:pt x="7701153" y="4091195"/>
                  </a:lnTo>
                  <a:lnTo>
                    <a:pt x="7741744" y="4072494"/>
                  </a:lnTo>
                  <a:lnTo>
                    <a:pt x="7780866" y="4051294"/>
                  </a:lnTo>
                  <a:lnTo>
                    <a:pt x="7818417" y="4027697"/>
                  </a:lnTo>
                  <a:lnTo>
                    <a:pt x="7854294" y="4001804"/>
                  </a:lnTo>
                  <a:lnTo>
                    <a:pt x="7888392" y="3973716"/>
                  </a:lnTo>
                  <a:lnTo>
                    <a:pt x="7920609" y="3943535"/>
                  </a:lnTo>
                  <a:lnTo>
                    <a:pt x="7950841" y="3911362"/>
                  </a:lnTo>
                  <a:lnTo>
                    <a:pt x="7978986" y="3877297"/>
                  </a:lnTo>
                  <a:lnTo>
                    <a:pt x="8004941" y="3841442"/>
                  </a:lnTo>
                  <a:lnTo>
                    <a:pt x="8028601" y="3803899"/>
                  </a:lnTo>
                  <a:lnTo>
                    <a:pt x="8049864" y="3764768"/>
                  </a:lnTo>
                  <a:lnTo>
                    <a:pt x="8068627" y="3724151"/>
                  </a:lnTo>
                  <a:lnTo>
                    <a:pt x="8084787" y="3682149"/>
                  </a:lnTo>
                  <a:lnTo>
                    <a:pt x="8098239" y="3638863"/>
                  </a:lnTo>
                  <a:lnTo>
                    <a:pt x="8108882" y="3594394"/>
                  </a:lnTo>
                  <a:lnTo>
                    <a:pt x="8116612" y="3548844"/>
                  </a:lnTo>
                  <a:lnTo>
                    <a:pt x="8121326" y="3502313"/>
                  </a:lnTo>
                  <a:lnTo>
                    <a:pt x="8122920" y="3454904"/>
                  </a:lnTo>
                  <a:lnTo>
                    <a:pt x="8122920" y="691896"/>
                  </a:lnTo>
                  <a:lnTo>
                    <a:pt x="8121326" y="644478"/>
                  </a:lnTo>
                  <a:lnTo>
                    <a:pt x="8116612" y="597925"/>
                  </a:lnTo>
                  <a:lnTo>
                    <a:pt x="8108882" y="552339"/>
                  </a:lnTo>
                  <a:lnTo>
                    <a:pt x="8098239" y="507823"/>
                  </a:lnTo>
                  <a:lnTo>
                    <a:pt x="8084787" y="464479"/>
                  </a:lnTo>
                  <a:lnTo>
                    <a:pt x="8068627" y="422409"/>
                  </a:lnTo>
                  <a:lnTo>
                    <a:pt x="8049864" y="381717"/>
                  </a:lnTo>
                  <a:lnTo>
                    <a:pt x="8028601" y="342504"/>
                  </a:lnTo>
                  <a:lnTo>
                    <a:pt x="8004941" y="304874"/>
                  </a:lnTo>
                  <a:lnTo>
                    <a:pt x="7978986" y="268928"/>
                  </a:lnTo>
                  <a:lnTo>
                    <a:pt x="7950841" y="234770"/>
                  </a:lnTo>
                  <a:lnTo>
                    <a:pt x="7920609" y="202501"/>
                  </a:lnTo>
                  <a:lnTo>
                    <a:pt x="7888392" y="172225"/>
                  </a:lnTo>
                  <a:lnTo>
                    <a:pt x="7854294" y="144043"/>
                  </a:lnTo>
                  <a:lnTo>
                    <a:pt x="7818417" y="118059"/>
                  </a:lnTo>
                  <a:lnTo>
                    <a:pt x="7780866" y="94375"/>
                  </a:lnTo>
                  <a:lnTo>
                    <a:pt x="7741744" y="73093"/>
                  </a:lnTo>
                  <a:lnTo>
                    <a:pt x="7701153" y="54316"/>
                  </a:lnTo>
                  <a:lnTo>
                    <a:pt x="7659196" y="38146"/>
                  </a:lnTo>
                  <a:lnTo>
                    <a:pt x="7615978" y="24687"/>
                  </a:lnTo>
                  <a:lnTo>
                    <a:pt x="7571601" y="14040"/>
                  </a:lnTo>
                  <a:lnTo>
                    <a:pt x="7526168" y="6308"/>
                  </a:lnTo>
                  <a:lnTo>
                    <a:pt x="7479782" y="1594"/>
                  </a:lnTo>
                  <a:lnTo>
                    <a:pt x="7432548" y="0"/>
                  </a:lnTo>
                  <a:close/>
                </a:path>
              </a:pathLst>
            </a:custGeom>
            <a:solidFill>
              <a:srgbClr val="FFFFBD"/>
            </a:solidFill>
          </p:spPr>
          <p:txBody>
            <a:bodyPr wrap="square" lIns="0" tIns="0" rIns="0" bIns="0" rtlCol="0"/>
            <a:lstStyle/>
            <a:p>
              <a:endParaRPr/>
            </a:p>
          </p:txBody>
        </p:sp>
        <p:sp>
          <p:nvSpPr>
            <p:cNvPr id="4" name="object 4"/>
            <p:cNvSpPr/>
            <p:nvPr/>
          </p:nvSpPr>
          <p:spPr>
            <a:xfrm>
              <a:off x="327660" y="868718"/>
              <a:ext cx="8132445" cy="3924300"/>
            </a:xfrm>
            <a:custGeom>
              <a:avLst/>
              <a:gdLst/>
              <a:ahLst/>
              <a:cxnLst/>
              <a:rect l="l" t="t" r="r" b="b"/>
              <a:pathLst>
                <a:path w="8132445" h="3924300">
                  <a:moveTo>
                    <a:pt x="0" y="653796"/>
                  </a:moveTo>
                  <a:lnTo>
                    <a:pt x="1792" y="604989"/>
                  </a:lnTo>
                  <a:lnTo>
                    <a:pt x="7086" y="557158"/>
                  </a:lnTo>
                  <a:lnTo>
                    <a:pt x="15754" y="510431"/>
                  </a:lnTo>
                  <a:lnTo>
                    <a:pt x="27672" y="464932"/>
                  </a:lnTo>
                  <a:lnTo>
                    <a:pt x="42711" y="420788"/>
                  </a:lnTo>
                  <a:lnTo>
                    <a:pt x="60747" y="378126"/>
                  </a:lnTo>
                  <a:lnTo>
                    <a:pt x="81653" y="337071"/>
                  </a:lnTo>
                  <a:lnTo>
                    <a:pt x="105303" y="297750"/>
                  </a:lnTo>
                  <a:lnTo>
                    <a:pt x="131570" y="260289"/>
                  </a:lnTo>
                  <a:lnTo>
                    <a:pt x="160328" y="224814"/>
                  </a:lnTo>
                  <a:lnTo>
                    <a:pt x="191451" y="191452"/>
                  </a:lnTo>
                  <a:lnTo>
                    <a:pt x="224813" y="160329"/>
                  </a:lnTo>
                  <a:lnTo>
                    <a:pt x="260288" y="131570"/>
                  </a:lnTo>
                  <a:lnTo>
                    <a:pt x="297749" y="105303"/>
                  </a:lnTo>
                  <a:lnTo>
                    <a:pt x="337070" y="81654"/>
                  </a:lnTo>
                  <a:lnTo>
                    <a:pt x="378125" y="60748"/>
                  </a:lnTo>
                  <a:lnTo>
                    <a:pt x="420788" y="42712"/>
                  </a:lnTo>
                  <a:lnTo>
                    <a:pt x="464931" y="27672"/>
                  </a:lnTo>
                  <a:lnTo>
                    <a:pt x="510431" y="15755"/>
                  </a:lnTo>
                  <a:lnTo>
                    <a:pt x="557159" y="7086"/>
                  </a:lnTo>
                  <a:lnTo>
                    <a:pt x="604990" y="1792"/>
                  </a:lnTo>
                  <a:lnTo>
                    <a:pt x="653797" y="0"/>
                  </a:lnTo>
                  <a:lnTo>
                    <a:pt x="7478268" y="0"/>
                  </a:lnTo>
                  <a:lnTo>
                    <a:pt x="7527074" y="1792"/>
                  </a:lnTo>
                  <a:lnTo>
                    <a:pt x="7574905" y="7086"/>
                  </a:lnTo>
                  <a:lnTo>
                    <a:pt x="7621633" y="15755"/>
                  </a:lnTo>
                  <a:lnTo>
                    <a:pt x="7667131" y="27672"/>
                  </a:lnTo>
                  <a:lnTo>
                    <a:pt x="7711275" y="42712"/>
                  </a:lnTo>
                  <a:lnTo>
                    <a:pt x="7753938" y="60748"/>
                  </a:lnTo>
                  <a:lnTo>
                    <a:pt x="7794992" y="81654"/>
                  </a:lnTo>
                  <a:lnTo>
                    <a:pt x="7834313" y="105303"/>
                  </a:lnTo>
                  <a:lnTo>
                    <a:pt x="7871774" y="131570"/>
                  </a:lnTo>
                  <a:lnTo>
                    <a:pt x="7907249" y="160329"/>
                  </a:lnTo>
                  <a:lnTo>
                    <a:pt x="7940611" y="191452"/>
                  </a:lnTo>
                  <a:lnTo>
                    <a:pt x="7971734" y="224814"/>
                  </a:lnTo>
                  <a:lnTo>
                    <a:pt x="8000493" y="260289"/>
                  </a:lnTo>
                  <a:lnTo>
                    <a:pt x="8026760" y="297750"/>
                  </a:lnTo>
                  <a:lnTo>
                    <a:pt x="8050410" y="337071"/>
                  </a:lnTo>
                  <a:lnTo>
                    <a:pt x="8071315" y="378126"/>
                  </a:lnTo>
                  <a:lnTo>
                    <a:pt x="8089351" y="420788"/>
                  </a:lnTo>
                  <a:lnTo>
                    <a:pt x="8104391" y="464932"/>
                  </a:lnTo>
                  <a:lnTo>
                    <a:pt x="8116309" y="510431"/>
                  </a:lnTo>
                  <a:lnTo>
                    <a:pt x="8124977" y="557158"/>
                  </a:lnTo>
                  <a:lnTo>
                    <a:pt x="8130271" y="604989"/>
                  </a:lnTo>
                  <a:lnTo>
                    <a:pt x="8132064" y="653796"/>
                  </a:lnTo>
                  <a:lnTo>
                    <a:pt x="8132064" y="3270496"/>
                  </a:lnTo>
                  <a:lnTo>
                    <a:pt x="8130271" y="3319303"/>
                  </a:lnTo>
                  <a:lnTo>
                    <a:pt x="8124977" y="3367134"/>
                  </a:lnTo>
                  <a:lnTo>
                    <a:pt x="8116309" y="3413862"/>
                  </a:lnTo>
                  <a:lnTo>
                    <a:pt x="8104391" y="3459361"/>
                  </a:lnTo>
                  <a:lnTo>
                    <a:pt x="8089351" y="3503505"/>
                  </a:lnTo>
                  <a:lnTo>
                    <a:pt x="8071315" y="3546168"/>
                  </a:lnTo>
                  <a:lnTo>
                    <a:pt x="8050410" y="3587223"/>
                  </a:lnTo>
                  <a:lnTo>
                    <a:pt x="8026760" y="3626544"/>
                  </a:lnTo>
                  <a:lnTo>
                    <a:pt x="8000493" y="3664005"/>
                  </a:lnTo>
                  <a:lnTo>
                    <a:pt x="7971734" y="3699479"/>
                  </a:lnTo>
                  <a:lnTo>
                    <a:pt x="7940611" y="3732841"/>
                  </a:lnTo>
                  <a:lnTo>
                    <a:pt x="7907249" y="3763965"/>
                  </a:lnTo>
                  <a:lnTo>
                    <a:pt x="7871774" y="3792723"/>
                  </a:lnTo>
                  <a:lnTo>
                    <a:pt x="7834313" y="3818990"/>
                  </a:lnTo>
                  <a:lnTo>
                    <a:pt x="7794992" y="3842640"/>
                  </a:lnTo>
                  <a:lnTo>
                    <a:pt x="7753938" y="3863545"/>
                  </a:lnTo>
                  <a:lnTo>
                    <a:pt x="7711275" y="3881581"/>
                  </a:lnTo>
                  <a:lnTo>
                    <a:pt x="7667131" y="3896621"/>
                  </a:lnTo>
                  <a:lnTo>
                    <a:pt x="7621633" y="3908538"/>
                  </a:lnTo>
                  <a:lnTo>
                    <a:pt x="7574905" y="3917207"/>
                  </a:lnTo>
                  <a:lnTo>
                    <a:pt x="7527074" y="3922501"/>
                  </a:lnTo>
                  <a:lnTo>
                    <a:pt x="7478268" y="3924293"/>
                  </a:lnTo>
                  <a:lnTo>
                    <a:pt x="653797" y="3924293"/>
                  </a:lnTo>
                  <a:lnTo>
                    <a:pt x="604990" y="3922501"/>
                  </a:lnTo>
                  <a:lnTo>
                    <a:pt x="557159" y="3917207"/>
                  </a:lnTo>
                  <a:lnTo>
                    <a:pt x="510431" y="3908538"/>
                  </a:lnTo>
                  <a:lnTo>
                    <a:pt x="464931" y="3896621"/>
                  </a:lnTo>
                  <a:lnTo>
                    <a:pt x="420788" y="3881581"/>
                  </a:lnTo>
                  <a:lnTo>
                    <a:pt x="378125" y="3863545"/>
                  </a:lnTo>
                  <a:lnTo>
                    <a:pt x="337070" y="3842640"/>
                  </a:lnTo>
                  <a:lnTo>
                    <a:pt x="297749" y="3818990"/>
                  </a:lnTo>
                  <a:lnTo>
                    <a:pt x="260288" y="3792723"/>
                  </a:lnTo>
                  <a:lnTo>
                    <a:pt x="224813" y="3763965"/>
                  </a:lnTo>
                  <a:lnTo>
                    <a:pt x="191451" y="3732841"/>
                  </a:lnTo>
                  <a:lnTo>
                    <a:pt x="160328" y="3699479"/>
                  </a:lnTo>
                  <a:lnTo>
                    <a:pt x="131570" y="3664005"/>
                  </a:lnTo>
                  <a:lnTo>
                    <a:pt x="105303" y="3626544"/>
                  </a:lnTo>
                  <a:lnTo>
                    <a:pt x="81653" y="3587223"/>
                  </a:lnTo>
                  <a:lnTo>
                    <a:pt x="60747" y="3546168"/>
                  </a:lnTo>
                  <a:lnTo>
                    <a:pt x="42711" y="3503505"/>
                  </a:lnTo>
                  <a:lnTo>
                    <a:pt x="27672" y="3459361"/>
                  </a:lnTo>
                  <a:lnTo>
                    <a:pt x="15754" y="3413862"/>
                  </a:lnTo>
                  <a:lnTo>
                    <a:pt x="7086" y="3367134"/>
                  </a:lnTo>
                  <a:lnTo>
                    <a:pt x="1792" y="3319303"/>
                  </a:lnTo>
                  <a:lnTo>
                    <a:pt x="0" y="3270496"/>
                  </a:lnTo>
                  <a:lnTo>
                    <a:pt x="0" y="653796"/>
                  </a:lnTo>
                  <a:close/>
                </a:path>
              </a:pathLst>
            </a:custGeom>
            <a:ln w="12192">
              <a:solidFill>
                <a:srgbClr val="3F3F3F"/>
              </a:solidFill>
            </a:ln>
          </p:spPr>
          <p:txBody>
            <a:bodyPr wrap="square" lIns="0" tIns="0" rIns="0" bIns="0" rtlCol="0"/>
            <a:lstStyle/>
            <a:p>
              <a:endParaRPr/>
            </a:p>
          </p:txBody>
        </p:sp>
      </p:grpSp>
      <p:sp>
        <p:nvSpPr>
          <p:cNvPr id="9" name="object 9"/>
          <p:cNvSpPr txBox="1"/>
          <p:nvPr/>
        </p:nvSpPr>
        <p:spPr>
          <a:xfrm>
            <a:off x="923883" y="1262871"/>
            <a:ext cx="10084645" cy="4920514"/>
          </a:xfrm>
          <a:prstGeom prst="rect">
            <a:avLst/>
          </a:prstGeom>
        </p:spPr>
        <p:txBody>
          <a:bodyPr vert="horz" wrap="square" lIns="0" tIns="15240" rIns="0" bIns="0" rtlCol="0">
            <a:spAutoFit/>
          </a:bodyPr>
          <a:lstStyle/>
          <a:p>
            <a:pPr marL="16933" marR="6773" indent="302252">
              <a:lnSpc>
                <a:spcPct val="154300"/>
              </a:lnSpc>
              <a:spcBef>
                <a:spcPts val="120"/>
              </a:spcBef>
            </a:pPr>
            <a:r>
              <a:rPr sz="2333" b="1" dirty="0">
                <a:latin typeface="Yu Gothic UI"/>
                <a:cs typeface="Yu Gothic UI"/>
              </a:rPr>
              <a:t>令和６年４月１日施行の改正介護保険法施行規則第165</a:t>
            </a:r>
            <a:r>
              <a:rPr sz="2333" b="1" spc="220" dirty="0">
                <a:latin typeface="Yu Gothic UI"/>
                <a:cs typeface="Yu Gothic UI"/>
              </a:rPr>
              <a:t>条の</a:t>
            </a:r>
            <a:r>
              <a:rPr sz="2333" b="1" spc="-67" dirty="0">
                <a:latin typeface="Yu Gothic UI"/>
                <a:cs typeface="Yu Gothic UI"/>
              </a:rPr>
              <a:t>7</a:t>
            </a:r>
            <a:r>
              <a:rPr sz="2333" b="1" spc="545" dirty="0">
                <a:latin typeface="Yu Gothic UI"/>
                <a:cs typeface="Yu Gothic UI"/>
              </a:rPr>
              <a:t>において、</a:t>
            </a:r>
            <a:r>
              <a:rPr sz="2333" b="1" spc="107" dirty="0">
                <a:latin typeface="Yu Gothic UI"/>
                <a:cs typeface="Yu Gothic UI"/>
              </a:rPr>
              <a:t>介護保険事業所に関する申請、届出及び申出</a:t>
            </a:r>
            <a:r>
              <a:rPr sz="2333" b="1" dirty="0">
                <a:latin typeface="Yu Gothic UI"/>
                <a:cs typeface="Yu Gothic UI"/>
              </a:rPr>
              <a:t>（</a:t>
            </a:r>
            <a:r>
              <a:rPr sz="2333" b="1" spc="373" dirty="0">
                <a:latin typeface="Yu Gothic UI"/>
                <a:cs typeface="Yu Gothic UI"/>
              </a:rPr>
              <a:t>以下「申請等」とい</a:t>
            </a:r>
            <a:endParaRPr sz="2333" dirty="0">
              <a:latin typeface="Yu Gothic UI"/>
              <a:cs typeface="Yu Gothic UI"/>
            </a:endParaRPr>
          </a:p>
          <a:p>
            <a:pPr marL="16933" marR="311564">
              <a:lnSpc>
                <a:spcPct val="154300"/>
              </a:lnSpc>
            </a:pPr>
            <a:r>
              <a:rPr sz="2333" b="1" spc="813" dirty="0">
                <a:latin typeface="Yu Gothic UI"/>
                <a:cs typeface="Yu Gothic UI"/>
              </a:rPr>
              <a:t>う。</a:t>
            </a:r>
            <a:r>
              <a:rPr sz="2333" b="1" dirty="0">
                <a:latin typeface="Yu Gothic UI"/>
                <a:cs typeface="Yu Gothic UI"/>
              </a:rPr>
              <a:t>）</a:t>
            </a:r>
            <a:r>
              <a:rPr sz="2333" b="1" spc="267" dirty="0">
                <a:latin typeface="Yu Gothic UI"/>
                <a:cs typeface="Yu Gothic UI"/>
              </a:rPr>
              <a:t>は、原則として厚生労働省が運用する「電子申請届出システム」</a:t>
            </a:r>
            <a:r>
              <a:rPr sz="2333" b="1" spc="467" dirty="0">
                <a:latin typeface="Yu Gothic UI"/>
                <a:cs typeface="Yu Gothic UI"/>
              </a:rPr>
              <a:t>により提出しなければならないこととされました。</a:t>
            </a:r>
            <a:endParaRPr sz="2333" dirty="0">
              <a:latin typeface="Yu Gothic UI"/>
              <a:cs typeface="Yu Gothic UI"/>
            </a:endParaRPr>
          </a:p>
          <a:p>
            <a:pPr marL="16933" marR="311564" indent="302252">
              <a:lnSpc>
                <a:spcPct val="154100"/>
              </a:lnSpc>
              <a:spcBef>
                <a:spcPts val="7"/>
              </a:spcBef>
            </a:pPr>
            <a:r>
              <a:rPr sz="2333" b="1" spc="193" dirty="0">
                <a:latin typeface="Yu Gothic UI"/>
                <a:cs typeface="Yu Gothic UI"/>
              </a:rPr>
              <a:t>電子申請届出システムは、介護サービスに係る指定及び報酬請求に関</a:t>
            </a:r>
            <a:r>
              <a:rPr sz="2333" b="1" spc="347" dirty="0">
                <a:latin typeface="Yu Gothic UI"/>
                <a:cs typeface="Yu Gothic UI"/>
              </a:rPr>
              <a:t>連する申請等について、</a:t>
            </a:r>
            <a:r>
              <a:rPr sz="2333" b="1" spc="120" dirty="0">
                <a:solidFill>
                  <a:srgbClr val="FF0041"/>
                </a:solidFill>
                <a:latin typeface="Yu Gothic UI"/>
                <a:cs typeface="Yu Gothic UI"/>
              </a:rPr>
              <a:t>介護事業者が全ての地方公共団体に対して所要</a:t>
            </a:r>
            <a:r>
              <a:rPr sz="2333" b="1" spc="400" dirty="0">
                <a:solidFill>
                  <a:srgbClr val="FF0041"/>
                </a:solidFill>
                <a:latin typeface="Yu Gothic UI"/>
                <a:cs typeface="Yu Gothic UI"/>
              </a:rPr>
              <a:t>の手続きを簡易に行うことができるよう</a:t>
            </a:r>
            <a:r>
              <a:rPr sz="2333" b="1" spc="53" dirty="0">
                <a:latin typeface="Yu Gothic UI"/>
                <a:cs typeface="Yu Gothic UI"/>
              </a:rPr>
              <a:t>令和４年度下半期に運用が開始</a:t>
            </a:r>
            <a:r>
              <a:rPr sz="2333" b="1" spc="533" dirty="0">
                <a:latin typeface="Yu Gothic UI"/>
                <a:cs typeface="Yu Gothic UI"/>
              </a:rPr>
              <a:t>されたもので、</a:t>
            </a:r>
            <a:r>
              <a:rPr sz="2333" b="1" u="heavy" dirty="0">
                <a:solidFill>
                  <a:srgbClr val="FF0041"/>
                </a:solidFill>
                <a:uFill>
                  <a:solidFill>
                    <a:srgbClr val="FF0041"/>
                  </a:solidFill>
                </a:uFill>
                <a:latin typeface="Yu Gothic UI"/>
                <a:cs typeface="Yu Gothic UI"/>
              </a:rPr>
              <a:t>令和</a:t>
            </a:r>
            <a:r>
              <a:rPr sz="2333" b="1" u="heavy" spc="-67" dirty="0">
                <a:solidFill>
                  <a:srgbClr val="FF0041"/>
                </a:solidFill>
                <a:uFill>
                  <a:solidFill>
                    <a:srgbClr val="FF0041"/>
                  </a:solidFill>
                </a:uFill>
                <a:latin typeface="Yu Gothic UI"/>
                <a:cs typeface="Yu Gothic UI"/>
              </a:rPr>
              <a:t>7</a:t>
            </a:r>
            <a:r>
              <a:rPr sz="2333" b="1" u="heavy" spc="152" dirty="0">
                <a:solidFill>
                  <a:srgbClr val="FF0041"/>
                </a:solidFill>
                <a:uFill>
                  <a:solidFill>
                    <a:srgbClr val="FF0041"/>
                  </a:solidFill>
                </a:uFill>
                <a:latin typeface="Yu Gothic UI"/>
                <a:cs typeface="Yu Gothic UI"/>
              </a:rPr>
              <a:t>年度末までに全ての地方公共団体で利用を開始</a:t>
            </a:r>
            <a:r>
              <a:rPr sz="2333" b="1" spc="360" dirty="0">
                <a:latin typeface="Yu Gothic UI"/>
                <a:cs typeface="Yu Gothic UI"/>
              </a:rPr>
              <a:t>す</a:t>
            </a:r>
            <a:r>
              <a:rPr sz="2333" b="1" spc="607" dirty="0">
                <a:latin typeface="Yu Gothic UI"/>
                <a:cs typeface="Yu Gothic UI"/>
              </a:rPr>
              <a:t>ることが</a:t>
            </a:r>
            <a:r>
              <a:rPr sz="2333" b="1" u="heavy" spc="380" dirty="0">
                <a:solidFill>
                  <a:srgbClr val="FF0041"/>
                </a:solidFill>
                <a:uFill>
                  <a:solidFill>
                    <a:srgbClr val="FF0041"/>
                  </a:solidFill>
                </a:uFill>
                <a:latin typeface="Yu Gothic UI"/>
                <a:cs typeface="Yu Gothic UI"/>
              </a:rPr>
              <a:t>義務づけられています</a:t>
            </a:r>
            <a:r>
              <a:rPr sz="2333" b="1" spc="753" dirty="0">
                <a:latin typeface="Yu Gothic UI"/>
                <a:cs typeface="Yu Gothic UI"/>
              </a:rPr>
              <a:t>。</a:t>
            </a:r>
            <a:endParaRPr sz="2333" dirty="0">
              <a:latin typeface="Yu Gothic UI"/>
              <a:cs typeface="Yu Gothic UI"/>
            </a:endParaRPr>
          </a:p>
        </p:txBody>
      </p:sp>
      <p:sp>
        <p:nvSpPr>
          <p:cNvPr id="11" name="タイトル 10">
            <a:extLst>
              <a:ext uri="{FF2B5EF4-FFF2-40B4-BE49-F238E27FC236}">
                <a16:creationId xmlns:a16="http://schemas.microsoft.com/office/drawing/2014/main" id="{75F85774-2367-4892-9811-BD37DF22D5EF}"/>
              </a:ext>
            </a:extLst>
          </p:cNvPr>
          <p:cNvSpPr>
            <a:spLocks noGrp="1"/>
          </p:cNvSpPr>
          <p:nvPr>
            <p:ph type="title"/>
          </p:nvPr>
        </p:nvSpPr>
        <p:spPr>
          <a:xfrm>
            <a:off x="755091" y="118363"/>
            <a:ext cx="8971280" cy="984885"/>
          </a:xfrm>
        </p:spPr>
        <p:txBody>
          <a:bodyPr/>
          <a:lstStyle/>
          <a:p>
            <a:r>
              <a:rPr lang="ja-JP" altLang="en-US" sz="3200" spc="-140" dirty="0">
                <a:solidFill>
                  <a:srgbClr val="3F3F3F"/>
                </a:solidFill>
                <a:latin typeface="MS PGothic"/>
                <a:cs typeface="MS PGothic"/>
              </a:rPr>
              <a:t>①電子申請・届出システム導入の背景</a:t>
            </a:r>
            <a:br>
              <a:rPr lang="ja-JP" altLang="en-US" sz="3200" dirty="0">
                <a:latin typeface="MS PGothic"/>
                <a:cs typeface="MS PGothic"/>
              </a:rPr>
            </a:br>
            <a:endParaRPr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243840" y="1077011"/>
            <a:ext cx="11043920" cy="5780989"/>
            <a:chOff x="182880" y="807758"/>
            <a:chExt cx="8282940" cy="4145279"/>
          </a:xfrm>
        </p:grpSpPr>
        <p:sp>
          <p:nvSpPr>
            <p:cNvPr id="3" name="object 3"/>
            <p:cNvSpPr/>
            <p:nvPr/>
          </p:nvSpPr>
          <p:spPr>
            <a:xfrm>
              <a:off x="182880" y="807758"/>
              <a:ext cx="8122920" cy="4145279"/>
            </a:xfrm>
            <a:custGeom>
              <a:avLst/>
              <a:gdLst/>
              <a:ahLst/>
              <a:cxnLst/>
              <a:rect l="l" t="t" r="r" b="b"/>
              <a:pathLst>
                <a:path w="8122920" h="4145279">
                  <a:moveTo>
                    <a:pt x="7432548" y="0"/>
                  </a:moveTo>
                  <a:lnTo>
                    <a:pt x="691897" y="0"/>
                  </a:lnTo>
                  <a:lnTo>
                    <a:pt x="644480" y="1594"/>
                  </a:lnTo>
                  <a:lnTo>
                    <a:pt x="597927" y="6308"/>
                  </a:lnTo>
                  <a:lnTo>
                    <a:pt x="552341" y="14040"/>
                  </a:lnTo>
                  <a:lnTo>
                    <a:pt x="507825" y="24687"/>
                  </a:lnTo>
                  <a:lnTo>
                    <a:pt x="464481" y="38146"/>
                  </a:lnTo>
                  <a:lnTo>
                    <a:pt x="422411" y="54316"/>
                  </a:lnTo>
                  <a:lnTo>
                    <a:pt x="381719" y="73093"/>
                  </a:lnTo>
                  <a:lnTo>
                    <a:pt x="342506" y="94375"/>
                  </a:lnTo>
                  <a:lnTo>
                    <a:pt x="304875" y="118059"/>
                  </a:lnTo>
                  <a:lnTo>
                    <a:pt x="268930" y="144043"/>
                  </a:lnTo>
                  <a:lnTo>
                    <a:pt x="234771" y="172225"/>
                  </a:lnTo>
                  <a:lnTo>
                    <a:pt x="202502" y="202501"/>
                  </a:lnTo>
                  <a:lnTo>
                    <a:pt x="172226" y="234770"/>
                  </a:lnTo>
                  <a:lnTo>
                    <a:pt x="144044" y="268928"/>
                  </a:lnTo>
                  <a:lnTo>
                    <a:pt x="118060" y="304874"/>
                  </a:lnTo>
                  <a:lnTo>
                    <a:pt x="94375" y="342504"/>
                  </a:lnTo>
                  <a:lnTo>
                    <a:pt x="73093" y="381717"/>
                  </a:lnTo>
                  <a:lnTo>
                    <a:pt x="54316" y="422409"/>
                  </a:lnTo>
                  <a:lnTo>
                    <a:pt x="38147" y="464479"/>
                  </a:lnTo>
                  <a:lnTo>
                    <a:pt x="24687" y="507823"/>
                  </a:lnTo>
                  <a:lnTo>
                    <a:pt x="14040" y="552339"/>
                  </a:lnTo>
                  <a:lnTo>
                    <a:pt x="6308" y="597925"/>
                  </a:lnTo>
                  <a:lnTo>
                    <a:pt x="1594" y="644478"/>
                  </a:lnTo>
                  <a:lnTo>
                    <a:pt x="0" y="691896"/>
                  </a:lnTo>
                  <a:lnTo>
                    <a:pt x="0" y="3454904"/>
                  </a:lnTo>
                  <a:lnTo>
                    <a:pt x="1594" y="3502313"/>
                  </a:lnTo>
                  <a:lnTo>
                    <a:pt x="6308" y="3548844"/>
                  </a:lnTo>
                  <a:lnTo>
                    <a:pt x="14040" y="3594394"/>
                  </a:lnTo>
                  <a:lnTo>
                    <a:pt x="24687" y="3638863"/>
                  </a:lnTo>
                  <a:lnTo>
                    <a:pt x="38147" y="3682149"/>
                  </a:lnTo>
                  <a:lnTo>
                    <a:pt x="54316" y="3724151"/>
                  </a:lnTo>
                  <a:lnTo>
                    <a:pt x="73093" y="3764768"/>
                  </a:lnTo>
                  <a:lnTo>
                    <a:pt x="94375" y="3803899"/>
                  </a:lnTo>
                  <a:lnTo>
                    <a:pt x="118060" y="3841442"/>
                  </a:lnTo>
                  <a:lnTo>
                    <a:pt x="144044" y="3877297"/>
                  </a:lnTo>
                  <a:lnTo>
                    <a:pt x="172226" y="3911362"/>
                  </a:lnTo>
                  <a:lnTo>
                    <a:pt x="202502" y="3943535"/>
                  </a:lnTo>
                  <a:lnTo>
                    <a:pt x="234771" y="3973716"/>
                  </a:lnTo>
                  <a:lnTo>
                    <a:pt x="268930" y="4001804"/>
                  </a:lnTo>
                  <a:lnTo>
                    <a:pt x="304875" y="4027697"/>
                  </a:lnTo>
                  <a:lnTo>
                    <a:pt x="342506" y="4051294"/>
                  </a:lnTo>
                  <a:lnTo>
                    <a:pt x="381719" y="4072494"/>
                  </a:lnTo>
                  <a:lnTo>
                    <a:pt x="422411" y="4091195"/>
                  </a:lnTo>
                  <a:lnTo>
                    <a:pt x="464481" y="4107298"/>
                  </a:lnTo>
                  <a:lnTo>
                    <a:pt x="507825" y="4120699"/>
                  </a:lnTo>
                  <a:lnTo>
                    <a:pt x="552341" y="4131298"/>
                  </a:lnTo>
                  <a:lnTo>
                    <a:pt x="597927" y="4138995"/>
                  </a:lnTo>
                  <a:lnTo>
                    <a:pt x="644480" y="4143687"/>
                  </a:lnTo>
                  <a:lnTo>
                    <a:pt x="691897" y="4145273"/>
                  </a:lnTo>
                  <a:lnTo>
                    <a:pt x="7432548" y="4145273"/>
                  </a:lnTo>
                  <a:lnTo>
                    <a:pt x="7479782" y="4143687"/>
                  </a:lnTo>
                  <a:lnTo>
                    <a:pt x="7526168" y="4138995"/>
                  </a:lnTo>
                  <a:lnTo>
                    <a:pt x="7571601" y="4131298"/>
                  </a:lnTo>
                  <a:lnTo>
                    <a:pt x="7615978" y="4120699"/>
                  </a:lnTo>
                  <a:lnTo>
                    <a:pt x="7659196" y="4107298"/>
                  </a:lnTo>
                  <a:lnTo>
                    <a:pt x="7701153" y="4091195"/>
                  </a:lnTo>
                  <a:lnTo>
                    <a:pt x="7741744" y="4072494"/>
                  </a:lnTo>
                  <a:lnTo>
                    <a:pt x="7780866" y="4051294"/>
                  </a:lnTo>
                  <a:lnTo>
                    <a:pt x="7818417" y="4027697"/>
                  </a:lnTo>
                  <a:lnTo>
                    <a:pt x="7854294" y="4001804"/>
                  </a:lnTo>
                  <a:lnTo>
                    <a:pt x="7888392" y="3973716"/>
                  </a:lnTo>
                  <a:lnTo>
                    <a:pt x="7920609" y="3943535"/>
                  </a:lnTo>
                  <a:lnTo>
                    <a:pt x="7950841" y="3911362"/>
                  </a:lnTo>
                  <a:lnTo>
                    <a:pt x="7978986" y="3877297"/>
                  </a:lnTo>
                  <a:lnTo>
                    <a:pt x="8004941" y="3841442"/>
                  </a:lnTo>
                  <a:lnTo>
                    <a:pt x="8028601" y="3803899"/>
                  </a:lnTo>
                  <a:lnTo>
                    <a:pt x="8049864" y="3764768"/>
                  </a:lnTo>
                  <a:lnTo>
                    <a:pt x="8068627" y="3724151"/>
                  </a:lnTo>
                  <a:lnTo>
                    <a:pt x="8084787" y="3682149"/>
                  </a:lnTo>
                  <a:lnTo>
                    <a:pt x="8098239" y="3638863"/>
                  </a:lnTo>
                  <a:lnTo>
                    <a:pt x="8108882" y="3594394"/>
                  </a:lnTo>
                  <a:lnTo>
                    <a:pt x="8116612" y="3548844"/>
                  </a:lnTo>
                  <a:lnTo>
                    <a:pt x="8121326" y="3502313"/>
                  </a:lnTo>
                  <a:lnTo>
                    <a:pt x="8122920" y="3454904"/>
                  </a:lnTo>
                  <a:lnTo>
                    <a:pt x="8122920" y="691896"/>
                  </a:lnTo>
                  <a:lnTo>
                    <a:pt x="8121326" y="644478"/>
                  </a:lnTo>
                  <a:lnTo>
                    <a:pt x="8116612" y="597925"/>
                  </a:lnTo>
                  <a:lnTo>
                    <a:pt x="8108882" y="552339"/>
                  </a:lnTo>
                  <a:lnTo>
                    <a:pt x="8098239" y="507823"/>
                  </a:lnTo>
                  <a:lnTo>
                    <a:pt x="8084787" y="464479"/>
                  </a:lnTo>
                  <a:lnTo>
                    <a:pt x="8068627" y="422409"/>
                  </a:lnTo>
                  <a:lnTo>
                    <a:pt x="8049864" y="381717"/>
                  </a:lnTo>
                  <a:lnTo>
                    <a:pt x="8028601" y="342504"/>
                  </a:lnTo>
                  <a:lnTo>
                    <a:pt x="8004941" y="304874"/>
                  </a:lnTo>
                  <a:lnTo>
                    <a:pt x="7978986" y="268928"/>
                  </a:lnTo>
                  <a:lnTo>
                    <a:pt x="7950841" y="234770"/>
                  </a:lnTo>
                  <a:lnTo>
                    <a:pt x="7920609" y="202501"/>
                  </a:lnTo>
                  <a:lnTo>
                    <a:pt x="7888392" y="172225"/>
                  </a:lnTo>
                  <a:lnTo>
                    <a:pt x="7854294" y="144043"/>
                  </a:lnTo>
                  <a:lnTo>
                    <a:pt x="7818417" y="118059"/>
                  </a:lnTo>
                  <a:lnTo>
                    <a:pt x="7780866" y="94375"/>
                  </a:lnTo>
                  <a:lnTo>
                    <a:pt x="7741744" y="73093"/>
                  </a:lnTo>
                  <a:lnTo>
                    <a:pt x="7701153" y="54316"/>
                  </a:lnTo>
                  <a:lnTo>
                    <a:pt x="7659196" y="38146"/>
                  </a:lnTo>
                  <a:lnTo>
                    <a:pt x="7615978" y="24687"/>
                  </a:lnTo>
                  <a:lnTo>
                    <a:pt x="7571601" y="14040"/>
                  </a:lnTo>
                  <a:lnTo>
                    <a:pt x="7526168" y="6308"/>
                  </a:lnTo>
                  <a:lnTo>
                    <a:pt x="7479782" y="1594"/>
                  </a:lnTo>
                  <a:lnTo>
                    <a:pt x="7432548" y="0"/>
                  </a:lnTo>
                  <a:close/>
                </a:path>
              </a:pathLst>
            </a:custGeom>
            <a:solidFill>
              <a:srgbClr val="FFFFBD"/>
            </a:solidFill>
          </p:spPr>
          <p:txBody>
            <a:bodyPr wrap="square" lIns="0" tIns="0" rIns="0" bIns="0" rtlCol="0"/>
            <a:lstStyle/>
            <a:p>
              <a:endParaRPr dirty="0"/>
            </a:p>
          </p:txBody>
        </p:sp>
        <p:sp>
          <p:nvSpPr>
            <p:cNvPr id="4" name="object 4"/>
            <p:cNvSpPr/>
            <p:nvPr/>
          </p:nvSpPr>
          <p:spPr>
            <a:xfrm>
              <a:off x="327660" y="868718"/>
              <a:ext cx="8132445" cy="3924300"/>
            </a:xfrm>
            <a:custGeom>
              <a:avLst/>
              <a:gdLst/>
              <a:ahLst/>
              <a:cxnLst/>
              <a:rect l="l" t="t" r="r" b="b"/>
              <a:pathLst>
                <a:path w="8132445" h="3924300">
                  <a:moveTo>
                    <a:pt x="0" y="653796"/>
                  </a:moveTo>
                  <a:lnTo>
                    <a:pt x="1792" y="604989"/>
                  </a:lnTo>
                  <a:lnTo>
                    <a:pt x="7086" y="557158"/>
                  </a:lnTo>
                  <a:lnTo>
                    <a:pt x="15754" y="510431"/>
                  </a:lnTo>
                  <a:lnTo>
                    <a:pt x="27672" y="464932"/>
                  </a:lnTo>
                  <a:lnTo>
                    <a:pt x="42711" y="420788"/>
                  </a:lnTo>
                  <a:lnTo>
                    <a:pt x="60747" y="378126"/>
                  </a:lnTo>
                  <a:lnTo>
                    <a:pt x="81653" y="337071"/>
                  </a:lnTo>
                  <a:lnTo>
                    <a:pt x="105303" y="297750"/>
                  </a:lnTo>
                  <a:lnTo>
                    <a:pt x="131570" y="260289"/>
                  </a:lnTo>
                  <a:lnTo>
                    <a:pt x="160328" y="224814"/>
                  </a:lnTo>
                  <a:lnTo>
                    <a:pt x="191451" y="191452"/>
                  </a:lnTo>
                  <a:lnTo>
                    <a:pt x="224813" y="160329"/>
                  </a:lnTo>
                  <a:lnTo>
                    <a:pt x="260288" y="131570"/>
                  </a:lnTo>
                  <a:lnTo>
                    <a:pt x="297749" y="105303"/>
                  </a:lnTo>
                  <a:lnTo>
                    <a:pt x="337070" y="81654"/>
                  </a:lnTo>
                  <a:lnTo>
                    <a:pt x="378125" y="60748"/>
                  </a:lnTo>
                  <a:lnTo>
                    <a:pt x="420788" y="42712"/>
                  </a:lnTo>
                  <a:lnTo>
                    <a:pt x="464931" y="27672"/>
                  </a:lnTo>
                  <a:lnTo>
                    <a:pt x="510431" y="15755"/>
                  </a:lnTo>
                  <a:lnTo>
                    <a:pt x="557159" y="7086"/>
                  </a:lnTo>
                  <a:lnTo>
                    <a:pt x="604990" y="1792"/>
                  </a:lnTo>
                  <a:lnTo>
                    <a:pt x="653797" y="0"/>
                  </a:lnTo>
                  <a:lnTo>
                    <a:pt x="7478268" y="0"/>
                  </a:lnTo>
                  <a:lnTo>
                    <a:pt x="7527074" y="1792"/>
                  </a:lnTo>
                  <a:lnTo>
                    <a:pt x="7574905" y="7086"/>
                  </a:lnTo>
                  <a:lnTo>
                    <a:pt x="7621633" y="15755"/>
                  </a:lnTo>
                  <a:lnTo>
                    <a:pt x="7667131" y="27672"/>
                  </a:lnTo>
                  <a:lnTo>
                    <a:pt x="7711275" y="42712"/>
                  </a:lnTo>
                  <a:lnTo>
                    <a:pt x="7753938" y="60748"/>
                  </a:lnTo>
                  <a:lnTo>
                    <a:pt x="7794992" y="81654"/>
                  </a:lnTo>
                  <a:lnTo>
                    <a:pt x="7834313" y="105303"/>
                  </a:lnTo>
                  <a:lnTo>
                    <a:pt x="7871774" y="131570"/>
                  </a:lnTo>
                  <a:lnTo>
                    <a:pt x="7907249" y="160329"/>
                  </a:lnTo>
                  <a:lnTo>
                    <a:pt x="7940611" y="191452"/>
                  </a:lnTo>
                  <a:lnTo>
                    <a:pt x="7971734" y="224814"/>
                  </a:lnTo>
                  <a:lnTo>
                    <a:pt x="8000493" y="260289"/>
                  </a:lnTo>
                  <a:lnTo>
                    <a:pt x="8026760" y="297750"/>
                  </a:lnTo>
                  <a:lnTo>
                    <a:pt x="8050410" y="337071"/>
                  </a:lnTo>
                  <a:lnTo>
                    <a:pt x="8071315" y="378126"/>
                  </a:lnTo>
                  <a:lnTo>
                    <a:pt x="8089351" y="420788"/>
                  </a:lnTo>
                  <a:lnTo>
                    <a:pt x="8104391" y="464932"/>
                  </a:lnTo>
                  <a:lnTo>
                    <a:pt x="8116309" y="510431"/>
                  </a:lnTo>
                  <a:lnTo>
                    <a:pt x="8124977" y="557158"/>
                  </a:lnTo>
                  <a:lnTo>
                    <a:pt x="8130271" y="604989"/>
                  </a:lnTo>
                  <a:lnTo>
                    <a:pt x="8132064" y="653796"/>
                  </a:lnTo>
                  <a:lnTo>
                    <a:pt x="8132064" y="3270496"/>
                  </a:lnTo>
                  <a:lnTo>
                    <a:pt x="8130271" y="3319303"/>
                  </a:lnTo>
                  <a:lnTo>
                    <a:pt x="8124977" y="3367134"/>
                  </a:lnTo>
                  <a:lnTo>
                    <a:pt x="8116309" y="3413862"/>
                  </a:lnTo>
                  <a:lnTo>
                    <a:pt x="8104391" y="3459361"/>
                  </a:lnTo>
                  <a:lnTo>
                    <a:pt x="8089351" y="3503505"/>
                  </a:lnTo>
                  <a:lnTo>
                    <a:pt x="8071315" y="3546168"/>
                  </a:lnTo>
                  <a:lnTo>
                    <a:pt x="8050410" y="3587223"/>
                  </a:lnTo>
                  <a:lnTo>
                    <a:pt x="8026760" y="3626544"/>
                  </a:lnTo>
                  <a:lnTo>
                    <a:pt x="8000493" y="3664005"/>
                  </a:lnTo>
                  <a:lnTo>
                    <a:pt x="7971734" y="3699479"/>
                  </a:lnTo>
                  <a:lnTo>
                    <a:pt x="7940611" y="3732841"/>
                  </a:lnTo>
                  <a:lnTo>
                    <a:pt x="7907249" y="3763965"/>
                  </a:lnTo>
                  <a:lnTo>
                    <a:pt x="7871774" y="3792723"/>
                  </a:lnTo>
                  <a:lnTo>
                    <a:pt x="7834313" y="3818990"/>
                  </a:lnTo>
                  <a:lnTo>
                    <a:pt x="7794992" y="3842640"/>
                  </a:lnTo>
                  <a:lnTo>
                    <a:pt x="7753938" y="3863545"/>
                  </a:lnTo>
                  <a:lnTo>
                    <a:pt x="7711275" y="3881581"/>
                  </a:lnTo>
                  <a:lnTo>
                    <a:pt x="7667131" y="3896621"/>
                  </a:lnTo>
                  <a:lnTo>
                    <a:pt x="7621633" y="3908538"/>
                  </a:lnTo>
                  <a:lnTo>
                    <a:pt x="7574905" y="3917207"/>
                  </a:lnTo>
                  <a:lnTo>
                    <a:pt x="7527074" y="3922501"/>
                  </a:lnTo>
                  <a:lnTo>
                    <a:pt x="7478268" y="3924293"/>
                  </a:lnTo>
                  <a:lnTo>
                    <a:pt x="653797" y="3924293"/>
                  </a:lnTo>
                  <a:lnTo>
                    <a:pt x="604990" y="3922501"/>
                  </a:lnTo>
                  <a:lnTo>
                    <a:pt x="557159" y="3917207"/>
                  </a:lnTo>
                  <a:lnTo>
                    <a:pt x="510431" y="3908538"/>
                  </a:lnTo>
                  <a:lnTo>
                    <a:pt x="464931" y="3896621"/>
                  </a:lnTo>
                  <a:lnTo>
                    <a:pt x="420788" y="3881581"/>
                  </a:lnTo>
                  <a:lnTo>
                    <a:pt x="378125" y="3863545"/>
                  </a:lnTo>
                  <a:lnTo>
                    <a:pt x="337070" y="3842640"/>
                  </a:lnTo>
                  <a:lnTo>
                    <a:pt x="297749" y="3818990"/>
                  </a:lnTo>
                  <a:lnTo>
                    <a:pt x="260288" y="3792723"/>
                  </a:lnTo>
                  <a:lnTo>
                    <a:pt x="224813" y="3763965"/>
                  </a:lnTo>
                  <a:lnTo>
                    <a:pt x="191451" y="3732841"/>
                  </a:lnTo>
                  <a:lnTo>
                    <a:pt x="160328" y="3699479"/>
                  </a:lnTo>
                  <a:lnTo>
                    <a:pt x="131570" y="3664005"/>
                  </a:lnTo>
                  <a:lnTo>
                    <a:pt x="105303" y="3626544"/>
                  </a:lnTo>
                  <a:lnTo>
                    <a:pt x="81653" y="3587223"/>
                  </a:lnTo>
                  <a:lnTo>
                    <a:pt x="60747" y="3546168"/>
                  </a:lnTo>
                  <a:lnTo>
                    <a:pt x="42711" y="3503505"/>
                  </a:lnTo>
                  <a:lnTo>
                    <a:pt x="27672" y="3459361"/>
                  </a:lnTo>
                  <a:lnTo>
                    <a:pt x="15754" y="3413862"/>
                  </a:lnTo>
                  <a:lnTo>
                    <a:pt x="7086" y="3367134"/>
                  </a:lnTo>
                  <a:lnTo>
                    <a:pt x="1792" y="3319303"/>
                  </a:lnTo>
                  <a:lnTo>
                    <a:pt x="0" y="3270496"/>
                  </a:lnTo>
                  <a:lnTo>
                    <a:pt x="0" y="653796"/>
                  </a:lnTo>
                  <a:close/>
                </a:path>
              </a:pathLst>
            </a:custGeom>
            <a:ln w="12192">
              <a:solidFill>
                <a:srgbClr val="3F3F3F"/>
              </a:solidFill>
            </a:ln>
          </p:spPr>
          <p:txBody>
            <a:bodyPr wrap="square" lIns="0" tIns="0" rIns="0" bIns="0" rtlCol="0"/>
            <a:lstStyle/>
            <a:p>
              <a:endParaRPr/>
            </a:p>
          </p:txBody>
        </p:sp>
      </p:grpSp>
      <p:sp>
        <p:nvSpPr>
          <p:cNvPr id="9" name="object 9"/>
          <p:cNvSpPr txBox="1"/>
          <p:nvPr/>
        </p:nvSpPr>
        <p:spPr>
          <a:xfrm>
            <a:off x="816187" y="1251981"/>
            <a:ext cx="10084645" cy="5239448"/>
          </a:xfrm>
          <a:prstGeom prst="rect">
            <a:avLst/>
          </a:prstGeom>
        </p:spPr>
        <p:txBody>
          <a:bodyPr vert="horz" wrap="square" lIns="0" tIns="15240" rIns="0" bIns="0" rtlCol="0">
            <a:spAutoFit/>
          </a:bodyPr>
          <a:lstStyle/>
          <a:p>
            <a:pPr marL="16933" marR="311564" indent="302252">
              <a:lnSpc>
                <a:spcPct val="154300"/>
              </a:lnSpc>
              <a:spcBef>
                <a:spcPts val="120"/>
              </a:spcBef>
            </a:pPr>
            <a:r>
              <a:rPr lang="ja-JP" altLang="en-US" sz="2800" b="1" spc="347" dirty="0">
                <a:latin typeface="Yu Gothic UI"/>
                <a:cs typeface="Yu Gothic UI"/>
              </a:rPr>
              <a:t>高鍋町</a:t>
            </a:r>
            <a:r>
              <a:rPr sz="2800" b="1" spc="347" dirty="0" err="1">
                <a:latin typeface="Yu Gothic UI"/>
                <a:cs typeface="Yu Gothic UI"/>
              </a:rPr>
              <a:t>においては、</a:t>
            </a:r>
            <a:r>
              <a:rPr sz="2800" b="1" u="heavy" dirty="0" err="1">
                <a:solidFill>
                  <a:srgbClr val="FF0041"/>
                </a:solidFill>
                <a:uFill>
                  <a:solidFill>
                    <a:srgbClr val="FF0041"/>
                  </a:solidFill>
                </a:uFill>
                <a:latin typeface="Yu Gothic UI"/>
                <a:cs typeface="Yu Gothic UI"/>
              </a:rPr>
              <a:t>令和</a:t>
            </a:r>
            <a:r>
              <a:rPr lang="ja-JP" altLang="en-US" sz="2800" b="1" u="heavy" spc="-120" dirty="0">
                <a:solidFill>
                  <a:srgbClr val="FF0041"/>
                </a:solidFill>
                <a:uFill>
                  <a:solidFill>
                    <a:srgbClr val="FF0041"/>
                  </a:solidFill>
                </a:uFill>
                <a:latin typeface="Yu Gothic UI"/>
                <a:cs typeface="Yu Gothic UI"/>
              </a:rPr>
              <a:t>７</a:t>
            </a:r>
            <a:r>
              <a:rPr sz="2800" b="1" u="heavy" dirty="0">
                <a:solidFill>
                  <a:srgbClr val="FF0041"/>
                </a:solidFill>
                <a:uFill>
                  <a:solidFill>
                    <a:srgbClr val="FF0041"/>
                  </a:solidFill>
                </a:uFill>
                <a:latin typeface="Yu Gothic UI"/>
                <a:cs typeface="Yu Gothic UI"/>
              </a:rPr>
              <a:t>年</a:t>
            </a:r>
            <a:r>
              <a:rPr lang="ja-JP" altLang="en-US" sz="2800" b="1" u="heavy" spc="73" dirty="0">
                <a:solidFill>
                  <a:srgbClr val="FF0041"/>
                </a:solidFill>
                <a:uFill>
                  <a:solidFill>
                    <a:srgbClr val="FF0041"/>
                  </a:solidFill>
                </a:uFill>
                <a:latin typeface="Yu Gothic UI"/>
                <a:cs typeface="Yu Gothic UI"/>
              </a:rPr>
              <a:t>４</a:t>
            </a:r>
            <a:r>
              <a:rPr sz="2800" b="1" u="heavy" dirty="0">
                <a:solidFill>
                  <a:srgbClr val="FF0041"/>
                </a:solidFill>
                <a:uFill>
                  <a:solidFill>
                    <a:srgbClr val="FF0041"/>
                  </a:solidFill>
                </a:uFill>
                <a:latin typeface="Yu Gothic UI"/>
                <a:cs typeface="Yu Gothic UI"/>
              </a:rPr>
              <a:t>月</a:t>
            </a:r>
            <a:r>
              <a:rPr lang="ja-JP" altLang="en-US" sz="2800" b="1" u="heavy" spc="253" dirty="0">
                <a:solidFill>
                  <a:srgbClr val="FF0041"/>
                </a:solidFill>
                <a:uFill>
                  <a:solidFill>
                    <a:srgbClr val="FF0041"/>
                  </a:solidFill>
                </a:uFill>
                <a:latin typeface="Yu Gothic UI"/>
                <a:cs typeface="Yu Gothic UI"/>
              </a:rPr>
              <a:t>１</a:t>
            </a:r>
            <a:r>
              <a:rPr sz="2800" b="1" u="heavy" spc="287" dirty="0" err="1">
                <a:solidFill>
                  <a:srgbClr val="FF0041"/>
                </a:solidFill>
                <a:uFill>
                  <a:solidFill>
                    <a:srgbClr val="FF0041"/>
                  </a:solidFill>
                </a:uFill>
                <a:latin typeface="Yu Gothic UI"/>
                <a:cs typeface="Yu Gothic UI"/>
              </a:rPr>
              <a:t>日より電子申請届出システムによる</a:t>
            </a:r>
            <a:r>
              <a:rPr sz="2800" b="1" u="heavy" spc="113" dirty="0" err="1">
                <a:solidFill>
                  <a:srgbClr val="FF0041"/>
                </a:solidFill>
                <a:uFill>
                  <a:solidFill>
                    <a:srgbClr val="FF0041"/>
                  </a:solidFill>
                </a:uFill>
                <a:latin typeface="Yu Gothic UI"/>
                <a:cs typeface="Yu Gothic UI"/>
              </a:rPr>
              <a:t>申請等の受付を開始</a:t>
            </a:r>
            <a:r>
              <a:rPr sz="2800" b="1" spc="612" dirty="0" err="1">
                <a:latin typeface="Yu Gothic UI"/>
                <a:cs typeface="Yu Gothic UI"/>
              </a:rPr>
              <a:t>します</a:t>
            </a:r>
            <a:r>
              <a:rPr sz="2800" b="1" spc="612" dirty="0">
                <a:latin typeface="Yu Gothic UI"/>
                <a:cs typeface="Yu Gothic UI"/>
              </a:rPr>
              <a:t>。</a:t>
            </a:r>
            <a:endParaRPr sz="2800" dirty="0">
              <a:latin typeface="Yu Gothic UI"/>
              <a:cs typeface="Yu Gothic UI"/>
            </a:endParaRPr>
          </a:p>
          <a:p>
            <a:pPr marL="16933" marR="312412" indent="304792" algn="just">
              <a:lnSpc>
                <a:spcPct val="154000"/>
              </a:lnSpc>
              <a:spcBef>
                <a:spcPts val="7"/>
              </a:spcBef>
            </a:pPr>
            <a:r>
              <a:rPr sz="2800" b="1" spc="333" dirty="0" err="1">
                <a:latin typeface="Yu Gothic UI"/>
                <a:cs typeface="Yu Gothic UI"/>
              </a:rPr>
              <a:t>やむを得ない事情があると認められる場合に限り</a:t>
            </a:r>
            <a:r>
              <a:rPr sz="2800" b="1" spc="333" dirty="0">
                <a:latin typeface="Yu Gothic UI"/>
                <a:cs typeface="Yu Gothic UI"/>
              </a:rPr>
              <a:t>、</a:t>
            </a:r>
            <a:r>
              <a:rPr lang="ja-JP" altLang="en-US" sz="2800" b="1" spc="333" dirty="0">
                <a:latin typeface="Yu Gothic UI"/>
                <a:cs typeface="Yu Gothic UI"/>
              </a:rPr>
              <a:t>これまで通り</a:t>
            </a:r>
            <a:r>
              <a:rPr sz="2800" b="1" spc="333" dirty="0" err="1">
                <a:latin typeface="Yu Gothic UI"/>
                <a:cs typeface="Yu Gothic UI"/>
              </a:rPr>
              <a:t>引き続き電</a:t>
            </a:r>
            <a:r>
              <a:rPr sz="2800" b="1" spc="327" dirty="0" err="1">
                <a:latin typeface="Yu Gothic UI"/>
                <a:cs typeface="Yu Gothic UI"/>
              </a:rPr>
              <a:t>子メールまたは紙媒体による提出を受け付けます</a:t>
            </a:r>
            <a:r>
              <a:rPr sz="2800" b="1" spc="327" dirty="0">
                <a:latin typeface="Yu Gothic UI"/>
                <a:cs typeface="Yu Gothic UI"/>
              </a:rPr>
              <a:t>。</a:t>
            </a:r>
            <a:endParaRPr sz="2800" dirty="0">
              <a:latin typeface="Yu Gothic UI"/>
              <a:cs typeface="Yu Gothic UI"/>
            </a:endParaRPr>
          </a:p>
          <a:p>
            <a:pPr marL="16933" marR="6773">
              <a:lnSpc>
                <a:spcPct val="154300"/>
              </a:lnSpc>
            </a:pPr>
            <a:r>
              <a:rPr sz="2800" b="1" spc="227" dirty="0">
                <a:latin typeface="Yu Gothic UI"/>
                <a:cs typeface="Yu Gothic UI"/>
              </a:rPr>
              <a:t>電子申請届出システムによる申請等が受理された時点で</a:t>
            </a:r>
            <a:r>
              <a:rPr sz="2800" b="1" spc="373" dirty="0">
                <a:latin typeface="Yu Gothic UI"/>
                <a:cs typeface="Yu Gothic UI"/>
              </a:rPr>
              <a:t>入力された電子メールアドレス宛てに受理通知メールが届きますので、</a:t>
            </a:r>
            <a:r>
              <a:rPr sz="2800" b="1" u="heavy" spc="47" dirty="0">
                <a:solidFill>
                  <a:srgbClr val="FF0041"/>
                </a:solidFill>
                <a:uFill>
                  <a:solidFill>
                    <a:srgbClr val="FF0041"/>
                  </a:solidFill>
                </a:uFill>
                <a:latin typeface="Yu Gothic UI"/>
                <a:cs typeface="Yu Gothic UI"/>
              </a:rPr>
              <a:t>当</a:t>
            </a:r>
            <a:r>
              <a:rPr sz="2800" b="1" u="heavy" spc="280" dirty="0">
                <a:solidFill>
                  <a:srgbClr val="FF0041"/>
                </a:solidFill>
                <a:uFill>
                  <a:solidFill>
                    <a:srgbClr val="FF0041"/>
                  </a:solidFill>
                </a:uFill>
                <a:latin typeface="Yu Gothic UI"/>
                <a:cs typeface="Yu Gothic UI"/>
              </a:rPr>
              <a:t>該通知メールもって受理の証拠資料</a:t>
            </a:r>
            <a:r>
              <a:rPr sz="2800" b="1" spc="560" dirty="0">
                <a:latin typeface="Yu Gothic UI"/>
                <a:cs typeface="Yu Gothic UI"/>
              </a:rPr>
              <a:t>としてお使いください。</a:t>
            </a:r>
            <a:endParaRPr sz="2800" dirty="0">
              <a:latin typeface="Yu Gothic UI"/>
              <a:cs typeface="Yu Gothic UI"/>
            </a:endParaRPr>
          </a:p>
        </p:txBody>
      </p:sp>
      <p:sp>
        <p:nvSpPr>
          <p:cNvPr id="12" name="object 5">
            <a:extLst>
              <a:ext uri="{FF2B5EF4-FFF2-40B4-BE49-F238E27FC236}">
                <a16:creationId xmlns:a16="http://schemas.microsoft.com/office/drawing/2014/main" id="{17CE5FFC-14AC-4176-9B3E-4958C089BC13}"/>
              </a:ext>
            </a:extLst>
          </p:cNvPr>
          <p:cNvSpPr txBox="1">
            <a:spLocks noGrp="1"/>
          </p:cNvSpPr>
          <p:nvPr>
            <p:ph type="title"/>
          </p:nvPr>
        </p:nvSpPr>
        <p:spPr>
          <a:xfrm>
            <a:off x="755650" y="119063"/>
            <a:ext cx="8970963" cy="507831"/>
          </a:xfrm>
          <a:prstGeom prst="rect">
            <a:avLst/>
          </a:prstGeom>
        </p:spPr>
        <p:txBody>
          <a:bodyPr vert="horz" wrap="square" lIns="0" tIns="15240" rIns="0" bIns="0" rtlCol="0">
            <a:spAutoFit/>
          </a:bodyPr>
          <a:lstStyle/>
          <a:p>
            <a:pPr marL="16933">
              <a:spcBef>
                <a:spcPts val="120"/>
              </a:spcBef>
            </a:pPr>
            <a:r>
              <a:rPr lang="ja-JP" altLang="en-US" spc="-127" dirty="0">
                <a:solidFill>
                  <a:srgbClr val="3F3F3F"/>
                </a:solidFill>
                <a:latin typeface="MS PGothic"/>
                <a:cs typeface="MS PGothic"/>
              </a:rPr>
              <a:t>②高鍋町</a:t>
            </a:r>
            <a:r>
              <a:rPr spc="-127" dirty="0" err="1">
                <a:solidFill>
                  <a:srgbClr val="3F3F3F"/>
                </a:solidFill>
                <a:latin typeface="MS PGothic"/>
                <a:cs typeface="MS PGothic"/>
              </a:rPr>
              <a:t>における取扱い</a:t>
            </a:r>
            <a:endParaRPr dirty="0">
              <a:latin typeface="MS PGothic"/>
              <a:cs typeface="MS PGothic"/>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5"/>
          <p:cNvGraphicFramePr>
            <a:graphicFrameLocks noGrp="1"/>
          </p:cNvGraphicFramePr>
          <p:nvPr>
            <p:extLst>
              <p:ext uri="{D42A27DB-BD31-4B8C-83A1-F6EECF244321}">
                <p14:modId xmlns:p14="http://schemas.microsoft.com/office/powerpoint/2010/main" val="3144683318"/>
              </p:ext>
            </p:extLst>
          </p:nvPr>
        </p:nvGraphicFramePr>
        <p:xfrm>
          <a:off x="524253" y="914400"/>
          <a:ext cx="11142132" cy="5765077"/>
        </p:xfrm>
        <a:graphic>
          <a:graphicData uri="http://schemas.openxmlformats.org/drawingml/2006/table">
            <a:tbl>
              <a:tblPr firstRow="1" bandRow="1">
                <a:tableStyleId>{2D5ABB26-0587-4C30-8999-92F81FD0307C}</a:tableStyleId>
              </a:tblPr>
              <a:tblGrid>
                <a:gridCol w="662093">
                  <a:extLst>
                    <a:ext uri="{9D8B030D-6E8A-4147-A177-3AD203B41FA5}">
                      <a16:colId xmlns:a16="http://schemas.microsoft.com/office/drawing/2014/main" val="20000"/>
                    </a:ext>
                  </a:extLst>
                </a:gridCol>
                <a:gridCol w="2704252">
                  <a:extLst>
                    <a:ext uri="{9D8B030D-6E8A-4147-A177-3AD203B41FA5}">
                      <a16:colId xmlns:a16="http://schemas.microsoft.com/office/drawing/2014/main" val="20001"/>
                    </a:ext>
                  </a:extLst>
                </a:gridCol>
                <a:gridCol w="7775787">
                  <a:extLst>
                    <a:ext uri="{9D8B030D-6E8A-4147-A177-3AD203B41FA5}">
                      <a16:colId xmlns:a16="http://schemas.microsoft.com/office/drawing/2014/main" val="20002"/>
                    </a:ext>
                  </a:extLst>
                </a:gridCol>
              </a:tblGrid>
              <a:tr h="457200">
                <a:tc>
                  <a:txBody>
                    <a:bodyPr/>
                    <a:lstStyle/>
                    <a:p>
                      <a:pPr>
                        <a:lnSpc>
                          <a:spcPct val="100000"/>
                        </a:lnSpc>
                      </a:pPr>
                      <a:endParaRPr sz="1500">
                        <a:latin typeface="Times New Roman"/>
                        <a:cs typeface="Times New Roman"/>
                      </a:endParaRPr>
                    </a:p>
                  </a:txBody>
                  <a:tcPr marL="0" marR="0" marT="0" marB="0">
                    <a:lnR w="12700">
                      <a:solidFill>
                        <a:srgbClr val="FFFFFF"/>
                      </a:solidFill>
                      <a:prstDash val="solid"/>
                    </a:lnR>
                    <a:solidFill>
                      <a:srgbClr val="00655A"/>
                    </a:solidFill>
                  </a:tcPr>
                </a:tc>
                <a:tc>
                  <a:txBody>
                    <a:bodyPr/>
                    <a:lstStyle/>
                    <a:p>
                      <a:pPr marL="657860">
                        <a:lnSpc>
                          <a:spcPct val="100000"/>
                        </a:lnSpc>
                        <a:spcBef>
                          <a:spcPts val="530"/>
                        </a:spcBef>
                      </a:pPr>
                      <a:r>
                        <a:rPr sz="1900" b="1" spc="-30" dirty="0">
                          <a:solidFill>
                            <a:srgbClr val="FFFFFF"/>
                          </a:solidFill>
                          <a:latin typeface="Yu Gothic UI"/>
                          <a:cs typeface="Yu Gothic UI"/>
                        </a:rPr>
                        <a:t>申請届出</a:t>
                      </a:r>
                      <a:endParaRPr sz="1900">
                        <a:latin typeface="Yu Gothic UI"/>
                        <a:cs typeface="Yu Gothic UI"/>
                      </a:endParaRPr>
                    </a:p>
                  </a:txBody>
                  <a:tcPr marL="0" marR="0" marT="89747" marB="0">
                    <a:lnL w="12700">
                      <a:solidFill>
                        <a:srgbClr val="FFFFFF"/>
                      </a:solidFill>
                      <a:prstDash val="solid"/>
                    </a:lnL>
                    <a:lnR w="12700">
                      <a:solidFill>
                        <a:srgbClr val="FFFFFF"/>
                      </a:solidFill>
                      <a:prstDash val="solid"/>
                    </a:lnR>
                    <a:solidFill>
                      <a:srgbClr val="00655A"/>
                    </a:solidFill>
                  </a:tcPr>
                </a:tc>
                <a:tc>
                  <a:txBody>
                    <a:bodyPr/>
                    <a:lstStyle/>
                    <a:p>
                      <a:pPr algn="ctr">
                        <a:lnSpc>
                          <a:spcPct val="100000"/>
                        </a:lnSpc>
                        <a:spcBef>
                          <a:spcPts val="530"/>
                        </a:spcBef>
                      </a:pPr>
                      <a:r>
                        <a:rPr sz="1900" b="1" spc="-30" dirty="0">
                          <a:solidFill>
                            <a:srgbClr val="FFFFFF"/>
                          </a:solidFill>
                          <a:latin typeface="Yu Gothic UI"/>
                          <a:cs typeface="Yu Gothic UI"/>
                        </a:rPr>
                        <a:t>留意事項</a:t>
                      </a:r>
                      <a:endParaRPr sz="1900">
                        <a:latin typeface="Yu Gothic UI"/>
                        <a:cs typeface="Yu Gothic UI"/>
                      </a:endParaRPr>
                    </a:p>
                  </a:txBody>
                  <a:tcPr marL="0" marR="0" marT="89747" marB="0">
                    <a:lnL w="12700">
                      <a:solidFill>
                        <a:srgbClr val="FFFFFF"/>
                      </a:solidFill>
                      <a:prstDash val="solid"/>
                    </a:lnL>
                    <a:solidFill>
                      <a:srgbClr val="00655A"/>
                    </a:solidFill>
                  </a:tcPr>
                </a:tc>
                <a:extLst>
                  <a:ext uri="{0D108BD9-81ED-4DB2-BD59-A6C34878D82A}">
                    <a16:rowId xmlns:a16="http://schemas.microsoft.com/office/drawing/2014/main" val="10000"/>
                  </a:ext>
                </a:extLst>
              </a:tr>
              <a:tr h="605204">
                <a:tc>
                  <a:txBody>
                    <a:bodyPr/>
                    <a:lstStyle/>
                    <a:p>
                      <a:pPr algn="ctr">
                        <a:lnSpc>
                          <a:spcPct val="100000"/>
                        </a:lnSpc>
                        <a:spcBef>
                          <a:spcPts val="585"/>
                        </a:spcBef>
                      </a:pPr>
                      <a:r>
                        <a:rPr sz="2100" b="1" spc="-25" dirty="0">
                          <a:solidFill>
                            <a:srgbClr val="252525"/>
                          </a:solidFill>
                          <a:latin typeface="Yu Gothic UI"/>
                          <a:cs typeface="Yu Gothic UI"/>
                        </a:rPr>
                        <a:t>01</a:t>
                      </a:r>
                      <a:endParaRPr sz="2100">
                        <a:latin typeface="Yu Gothic UI"/>
                        <a:cs typeface="Yu Gothic UI"/>
                      </a:endParaRPr>
                    </a:p>
                  </a:txBody>
                  <a:tcPr marL="0" marR="0" marT="99060" marB="0">
                    <a:lnL w="12700">
                      <a:solidFill>
                        <a:srgbClr val="00655A"/>
                      </a:solidFill>
                      <a:prstDash val="solid"/>
                    </a:lnL>
                    <a:lnR w="12700">
                      <a:solidFill>
                        <a:srgbClr val="00655A"/>
                      </a:solidFill>
                      <a:prstDash val="solid"/>
                    </a:lnR>
                    <a:lnB w="12700">
                      <a:solidFill>
                        <a:srgbClr val="00655A"/>
                      </a:solidFill>
                      <a:prstDash val="solid"/>
                    </a:lnB>
                  </a:tcPr>
                </a:tc>
                <a:tc>
                  <a:txBody>
                    <a:bodyPr/>
                    <a:lstStyle/>
                    <a:p>
                      <a:pPr marL="91440">
                        <a:lnSpc>
                          <a:spcPct val="100000"/>
                        </a:lnSpc>
                        <a:spcBef>
                          <a:spcPts val="585"/>
                        </a:spcBef>
                      </a:pPr>
                      <a:r>
                        <a:rPr sz="2100" b="1" spc="-30" dirty="0">
                          <a:solidFill>
                            <a:srgbClr val="252525"/>
                          </a:solidFill>
                          <a:latin typeface="Yu Gothic UI"/>
                          <a:cs typeface="Yu Gothic UI"/>
                        </a:rPr>
                        <a:t>新規指定申請</a:t>
                      </a:r>
                      <a:endParaRPr sz="2100">
                        <a:latin typeface="Yu Gothic UI"/>
                        <a:cs typeface="Yu Gothic UI"/>
                      </a:endParaRPr>
                    </a:p>
                  </a:txBody>
                  <a:tcPr marL="0" marR="0" marT="99060" marB="0">
                    <a:lnL w="12700">
                      <a:solidFill>
                        <a:srgbClr val="00655A"/>
                      </a:solidFill>
                      <a:prstDash val="solid"/>
                    </a:lnL>
                    <a:lnR w="12700">
                      <a:solidFill>
                        <a:srgbClr val="00655A"/>
                      </a:solidFill>
                      <a:prstDash val="solid"/>
                    </a:lnR>
                    <a:lnB w="12700">
                      <a:solidFill>
                        <a:srgbClr val="00655A"/>
                      </a:solidFill>
                      <a:prstDash val="solid"/>
                    </a:lnB>
                  </a:tcPr>
                </a:tc>
                <a:tc>
                  <a:txBody>
                    <a:bodyPr/>
                    <a:lstStyle/>
                    <a:p>
                      <a:pPr marL="89535" marR="153035">
                        <a:lnSpc>
                          <a:spcPct val="100000"/>
                        </a:lnSpc>
                        <a:spcBef>
                          <a:spcPts val="254"/>
                        </a:spcBef>
                      </a:pPr>
                      <a:r>
                        <a:rPr sz="1500" b="1" spc="50" dirty="0">
                          <a:solidFill>
                            <a:srgbClr val="252525"/>
                          </a:solidFill>
                          <a:latin typeface="Yu Gothic UI"/>
                          <a:cs typeface="Yu Gothic UI"/>
                        </a:rPr>
                        <a:t>新規指定の場合は、</a:t>
                      </a:r>
                      <a:r>
                        <a:rPr sz="1500" b="1" spc="35" dirty="0">
                          <a:solidFill>
                            <a:srgbClr val="FF0041"/>
                          </a:solidFill>
                          <a:latin typeface="Yu Gothic UI"/>
                          <a:cs typeface="Yu Gothic UI"/>
                        </a:rPr>
                        <a:t>事前に長寿介護課へご相談</a:t>
                      </a:r>
                      <a:r>
                        <a:rPr sz="1500" b="1" spc="95" dirty="0">
                          <a:solidFill>
                            <a:srgbClr val="252525"/>
                          </a:solidFill>
                          <a:latin typeface="Yu Gothic UI"/>
                          <a:cs typeface="Yu Gothic UI"/>
                        </a:rPr>
                        <a:t>ください。書類は指定希望日の</a:t>
                      </a:r>
                      <a:r>
                        <a:rPr sz="1500" b="1" spc="40" dirty="0">
                          <a:solidFill>
                            <a:srgbClr val="FF0041"/>
                          </a:solidFill>
                          <a:latin typeface="Yu Gothic UI"/>
                          <a:cs typeface="Yu Gothic UI"/>
                        </a:rPr>
                        <a:t>１か月前ま</a:t>
                      </a:r>
                      <a:r>
                        <a:rPr sz="1500" b="1" spc="95" dirty="0">
                          <a:solidFill>
                            <a:srgbClr val="FF0041"/>
                          </a:solidFill>
                          <a:latin typeface="Yu Gothic UI"/>
                          <a:cs typeface="Yu Gothic UI"/>
                        </a:rPr>
                        <a:t>でに申請</a:t>
                      </a:r>
                      <a:r>
                        <a:rPr sz="1500" b="1" spc="270" dirty="0">
                          <a:solidFill>
                            <a:srgbClr val="252525"/>
                          </a:solidFill>
                          <a:latin typeface="Yu Gothic UI"/>
                          <a:cs typeface="Yu Gothic UI"/>
                        </a:rPr>
                        <a:t>してください。</a:t>
                      </a:r>
                      <a:endParaRPr sz="1500">
                        <a:latin typeface="Yu Gothic UI"/>
                        <a:cs typeface="Yu Gothic UI"/>
                      </a:endParaRPr>
                    </a:p>
                  </a:txBody>
                  <a:tcPr marL="0" marR="0" marT="43179" marB="0">
                    <a:lnL w="12700">
                      <a:solidFill>
                        <a:srgbClr val="00655A"/>
                      </a:solidFill>
                      <a:prstDash val="solid"/>
                    </a:lnL>
                    <a:lnR w="12700">
                      <a:solidFill>
                        <a:srgbClr val="00655A"/>
                      </a:solidFill>
                      <a:prstDash val="solid"/>
                    </a:lnR>
                    <a:lnB w="12700">
                      <a:solidFill>
                        <a:srgbClr val="00655A"/>
                      </a:solidFill>
                      <a:prstDash val="solid"/>
                    </a:lnB>
                  </a:tcPr>
                </a:tc>
                <a:extLst>
                  <a:ext uri="{0D108BD9-81ED-4DB2-BD59-A6C34878D82A}">
                    <a16:rowId xmlns:a16="http://schemas.microsoft.com/office/drawing/2014/main" val="10001"/>
                  </a:ext>
                </a:extLst>
              </a:tr>
              <a:tr h="854829">
                <a:tc>
                  <a:txBody>
                    <a:bodyPr/>
                    <a:lstStyle/>
                    <a:p>
                      <a:pPr algn="ctr">
                        <a:lnSpc>
                          <a:spcPct val="100000"/>
                        </a:lnSpc>
                        <a:spcBef>
                          <a:spcPts val="1280"/>
                        </a:spcBef>
                      </a:pPr>
                      <a:r>
                        <a:rPr sz="2100" b="1" spc="-25" dirty="0">
                          <a:solidFill>
                            <a:srgbClr val="252525"/>
                          </a:solidFill>
                          <a:latin typeface="Yu Gothic UI"/>
                          <a:cs typeface="Yu Gothic UI"/>
                        </a:rPr>
                        <a:t>02</a:t>
                      </a:r>
                      <a:endParaRPr sz="2100">
                        <a:latin typeface="Yu Gothic UI"/>
                        <a:cs typeface="Yu Gothic UI"/>
                      </a:endParaRPr>
                    </a:p>
                  </a:txBody>
                  <a:tcPr marL="0" marR="0" marT="216747"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tc>
                  <a:txBody>
                    <a:bodyPr/>
                    <a:lstStyle/>
                    <a:p>
                      <a:pPr marL="90805">
                        <a:lnSpc>
                          <a:spcPct val="100000"/>
                        </a:lnSpc>
                        <a:spcBef>
                          <a:spcPts val="1280"/>
                        </a:spcBef>
                      </a:pPr>
                      <a:r>
                        <a:rPr sz="2100" b="1" spc="-35" dirty="0">
                          <a:solidFill>
                            <a:srgbClr val="252525"/>
                          </a:solidFill>
                          <a:latin typeface="Yu Gothic UI"/>
                          <a:cs typeface="Yu Gothic UI"/>
                        </a:rPr>
                        <a:t>更新申請</a:t>
                      </a:r>
                      <a:endParaRPr sz="2100">
                        <a:latin typeface="Yu Gothic UI"/>
                        <a:cs typeface="Yu Gothic UI"/>
                      </a:endParaRPr>
                    </a:p>
                  </a:txBody>
                  <a:tcPr marL="0" marR="0" marT="216747"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tc>
                  <a:txBody>
                    <a:bodyPr/>
                    <a:lstStyle/>
                    <a:p>
                      <a:pPr marL="89535" marR="150495">
                        <a:lnSpc>
                          <a:spcPct val="100000"/>
                        </a:lnSpc>
                        <a:spcBef>
                          <a:spcPts val="254"/>
                        </a:spcBef>
                      </a:pPr>
                      <a:r>
                        <a:rPr sz="1500" b="1" spc="-20" dirty="0">
                          <a:solidFill>
                            <a:srgbClr val="252525"/>
                          </a:solidFill>
                          <a:latin typeface="Yu Gothic UI"/>
                          <a:cs typeface="Yu Gothic UI"/>
                        </a:rPr>
                        <a:t>指定有効期間</a:t>
                      </a:r>
                      <a:r>
                        <a:rPr sz="1500" b="1" spc="-10" dirty="0">
                          <a:solidFill>
                            <a:srgbClr val="252525"/>
                          </a:solidFill>
                          <a:latin typeface="Yu Gothic UI"/>
                          <a:cs typeface="Yu Gothic UI"/>
                        </a:rPr>
                        <a:t>（６年）</a:t>
                      </a:r>
                      <a:r>
                        <a:rPr sz="1500" b="1" spc="25" dirty="0">
                          <a:solidFill>
                            <a:srgbClr val="252525"/>
                          </a:solidFill>
                          <a:latin typeface="Yu Gothic UI"/>
                          <a:cs typeface="Yu Gothic UI"/>
                        </a:rPr>
                        <a:t>満了日の</a:t>
                      </a:r>
                      <a:r>
                        <a:rPr lang="ja-JP" altLang="en-US" sz="1500" b="1" spc="25" dirty="0">
                          <a:solidFill>
                            <a:srgbClr val="252525"/>
                          </a:solidFill>
                          <a:latin typeface="Yu Gothic UI" panose="020B0500000000000000" pitchFamily="50" charset="-128"/>
                          <a:ea typeface="Yu Gothic UI" panose="020B0500000000000000" pitchFamily="50" charset="-128"/>
                          <a:cs typeface="Yu Gothic UI"/>
                        </a:rPr>
                        <a:t>約</a:t>
                      </a:r>
                      <a:r>
                        <a:rPr sz="1500" b="1" spc="-70" dirty="0">
                          <a:solidFill>
                            <a:srgbClr val="252525"/>
                          </a:solidFill>
                          <a:latin typeface="Yu Gothic UI"/>
                          <a:cs typeface="Yu Gothic UI"/>
                        </a:rPr>
                        <a:t>2</a:t>
                      </a:r>
                      <a:r>
                        <a:rPr sz="1500" b="1" spc="70" dirty="0">
                          <a:solidFill>
                            <a:srgbClr val="252525"/>
                          </a:solidFill>
                          <a:latin typeface="Yu Gothic UI"/>
                          <a:cs typeface="Yu Gothic UI"/>
                        </a:rPr>
                        <a:t>か月前に通知をします。指定更新の手続きを行わない場</a:t>
                      </a:r>
                      <a:r>
                        <a:rPr sz="1500" b="1" spc="120" dirty="0">
                          <a:solidFill>
                            <a:srgbClr val="252525"/>
                          </a:solidFill>
                          <a:latin typeface="Yu Gothic UI"/>
                          <a:cs typeface="Yu Gothic UI"/>
                        </a:rPr>
                        <a:t>合、指定の効力を失います。</a:t>
                      </a:r>
                      <a:r>
                        <a:rPr sz="1500" b="1" spc="20" dirty="0">
                          <a:solidFill>
                            <a:srgbClr val="FF0041"/>
                          </a:solidFill>
                          <a:latin typeface="Yu Gothic UI"/>
                          <a:cs typeface="Yu Gothic UI"/>
                        </a:rPr>
                        <a:t>休止中の事業所で指定更新を行う場合は、指定基準</a:t>
                      </a:r>
                      <a:r>
                        <a:rPr sz="1500" b="1" spc="-10" dirty="0">
                          <a:solidFill>
                            <a:srgbClr val="FF0041"/>
                          </a:solidFill>
                          <a:latin typeface="Yu Gothic UI"/>
                          <a:cs typeface="Yu Gothic UI"/>
                        </a:rPr>
                        <a:t>（</a:t>
                      </a:r>
                      <a:r>
                        <a:rPr sz="1500" b="1" spc="-30" dirty="0">
                          <a:solidFill>
                            <a:srgbClr val="FF0041"/>
                          </a:solidFill>
                          <a:latin typeface="Yu Gothic UI"/>
                          <a:cs typeface="Yu Gothic UI"/>
                        </a:rPr>
                        <a:t>人員及</a:t>
                      </a:r>
                      <a:r>
                        <a:rPr sz="1500" b="1" spc="10" dirty="0">
                          <a:solidFill>
                            <a:srgbClr val="FF0041"/>
                          </a:solidFill>
                          <a:latin typeface="Yu Gothic UI"/>
                          <a:cs typeface="Yu Gothic UI"/>
                        </a:rPr>
                        <a:t>び運営基準</a:t>
                      </a:r>
                      <a:r>
                        <a:rPr sz="1500" b="1" spc="130" dirty="0">
                          <a:solidFill>
                            <a:srgbClr val="FF0041"/>
                          </a:solidFill>
                          <a:latin typeface="Yu Gothic UI"/>
                          <a:cs typeface="Yu Gothic UI"/>
                        </a:rPr>
                        <a:t>）</a:t>
                      </a:r>
                      <a:r>
                        <a:rPr sz="1500" b="1" spc="105" dirty="0">
                          <a:solidFill>
                            <a:srgbClr val="FF0041"/>
                          </a:solidFill>
                          <a:latin typeface="Yu Gothic UI"/>
                          <a:cs typeface="Yu Gothic UI"/>
                        </a:rPr>
                        <a:t>を満たした上で、再開届を提出した上で</a:t>
                      </a:r>
                      <a:r>
                        <a:rPr sz="1500" b="1" spc="160" dirty="0">
                          <a:solidFill>
                            <a:srgbClr val="252525"/>
                          </a:solidFill>
                          <a:latin typeface="Yu Gothic UI"/>
                          <a:cs typeface="Yu Gothic UI"/>
                        </a:rPr>
                        <a:t>更新申請してください。</a:t>
                      </a:r>
                      <a:endParaRPr sz="1500" dirty="0">
                        <a:latin typeface="Yu Gothic UI"/>
                        <a:cs typeface="Yu Gothic UI"/>
                      </a:endParaRPr>
                    </a:p>
                  </a:txBody>
                  <a:tcPr marL="0" marR="0" marT="43179"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extLst>
                  <a:ext uri="{0D108BD9-81ED-4DB2-BD59-A6C34878D82A}">
                    <a16:rowId xmlns:a16="http://schemas.microsoft.com/office/drawing/2014/main" val="10002"/>
                  </a:ext>
                </a:extLst>
              </a:tr>
              <a:tr h="842258">
                <a:tc>
                  <a:txBody>
                    <a:bodyPr/>
                    <a:lstStyle/>
                    <a:p>
                      <a:pPr algn="ctr">
                        <a:lnSpc>
                          <a:spcPct val="100000"/>
                        </a:lnSpc>
                        <a:spcBef>
                          <a:spcPts val="1240"/>
                        </a:spcBef>
                      </a:pPr>
                      <a:r>
                        <a:rPr sz="2100" b="1" spc="-25" dirty="0">
                          <a:solidFill>
                            <a:srgbClr val="252525"/>
                          </a:solidFill>
                          <a:latin typeface="Yu Gothic UI"/>
                          <a:cs typeface="Yu Gothic UI"/>
                        </a:rPr>
                        <a:t>03</a:t>
                      </a:r>
                      <a:endParaRPr sz="2100">
                        <a:latin typeface="Yu Gothic UI"/>
                        <a:cs typeface="Yu Gothic UI"/>
                      </a:endParaRPr>
                    </a:p>
                  </a:txBody>
                  <a:tcPr marL="0" marR="0" marT="209973"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tc>
                  <a:txBody>
                    <a:bodyPr/>
                    <a:lstStyle/>
                    <a:p>
                      <a:pPr marL="90805">
                        <a:lnSpc>
                          <a:spcPct val="100000"/>
                        </a:lnSpc>
                        <a:spcBef>
                          <a:spcPts val="1240"/>
                        </a:spcBef>
                      </a:pPr>
                      <a:r>
                        <a:rPr sz="2100" b="1" spc="-35" dirty="0">
                          <a:solidFill>
                            <a:srgbClr val="252525"/>
                          </a:solidFill>
                          <a:latin typeface="Yu Gothic UI"/>
                          <a:cs typeface="Yu Gothic UI"/>
                        </a:rPr>
                        <a:t>変更届</a:t>
                      </a:r>
                      <a:endParaRPr sz="2100">
                        <a:latin typeface="Yu Gothic UI"/>
                        <a:cs typeface="Yu Gothic UI"/>
                      </a:endParaRPr>
                    </a:p>
                  </a:txBody>
                  <a:tcPr marL="0" marR="0" marT="209973"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tc>
                  <a:txBody>
                    <a:bodyPr/>
                    <a:lstStyle/>
                    <a:p>
                      <a:pPr marL="89535" marR="150495" algn="just">
                        <a:lnSpc>
                          <a:spcPct val="99500"/>
                        </a:lnSpc>
                        <a:spcBef>
                          <a:spcPts val="275"/>
                        </a:spcBef>
                      </a:pPr>
                      <a:r>
                        <a:rPr sz="1500" b="1" spc="80" dirty="0">
                          <a:solidFill>
                            <a:srgbClr val="252525"/>
                          </a:solidFill>
                          <a:latin typeface="Yu Gothic UI"/>
                          <a:cs typeface="Yu Gothic UI"/>
                        </a:rPr>
                        <a:t>届出内容に変更があった場合は、</a:t>
                      </a:r>
                      <a:r>
                        <a:rPr sz="1500" b="1" spc="105" dirty="0">
                          <a:solidFill>
                            <a:srgbClr val="FF0041"/>
                          </a:solidFill>
                          <a:latin typeface="Yu Gothic UI"/>
                          <a:cs typeface="Yu Gothic UI"/>
                        </a:rPr>
                        <a:t>変更が生じた日から</a:t>
                      </a:r>
                      <a:r>
                        <a:rPr sz="1500" b="1" dirty="0">
                          <a:solidFill>
                            <a:srgbClr val="FF0041"/>
                          </a:solidFill>
                          <a:latin typeface="Yu Gothic UI"/>
                          <a:cs typeface="Yu Gothic UI"/>
                        </a:rPr>
                        <a:t>10</a:t>
                      </a:r>
                      <a:r>
                        <a:rPr sz="1500" b="1" spc="40" dirty="0">
                          <a:solidFill>
                            <a:srgbClr val="FF0041"/>
                          </a:solidFill>
                          <a:latin typeface="Yu Gothic UI"/>
                          <a:cs typeface="Yu Gothic UI"/>
                        </a:rPr>
                        <a:t>日以内に</a:t>
                      </a:r>
                      <a:r>
                        <a:rPr sz="1500" b="1" spc="50" dirty="0">
                          <a:solidFill>
                            <a:srgbClr val="252525"/>
                          </a:solidFill>
                          <a:latin typeface="Yu Gothic UI"/>
                          <a:cs typeface="Yu Gothic UI"/>
                        </a:rPr>
                        <a:t>変更が分かる書類を添付</a:t>
                      </a:r>
                      <a:r>
                        <a:rPr sz="1500" b="1" spc="90" dirty="0">
                          <a:solidFill>
                            <a:srgbClr val="252525"/>
                          </a:solidFill>
                          <a:latin typeface="Yu Gothic UI"/>
                          <a:cs typeface="Yu Gothic UI"/>
                        </a:rPr>
                        <a:t>した上で、申請してください。添付書類は、届出の内容によって添付書類が異なりますの</a:t>
                      </a:r>
                      <a:r>
                        <a:rPr sz="1500" b="1" spc="125" dirty="0">
                          <a:solidFill>
                            <a:srgbClr val="252525"/>
                          </a:solidFill>
                          <a:latin typeface="Yu Gothic UI"/>
                          <a:cs typeface="Yu Gothic UI"/>
                        </a:rPr>
                        <a:t>で、市ホームページに掲載している変更届添付書類を確認してください。</a:t>
                      </a:r>
                      <a:endParaRPr sz="1500">
                        <a:latin typeface="Yu Gothic UI"/>
                        <a:cs typeface="Yu Gothic UI"/>
                      </a:endParaRPr>
                    </a:p>
                  </a:txBody>
                  <a:tcPr marL="0" marR="0" marT="46567"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extLst>
                  <a:ext uri="{0D108BD9-81ED-4DB2-BD59-A6C34878D82A}">
                    <a16:rowId xmlns:a16="http://schemas.microsoft.com/office/drawing/2014/main" val="10003"/>
                  </a:ext>
                </a:extLst>
              </a:tr>
              <a:tr h="605204">
                <a:tc>
                  <a:txBody>
                    <a:bodyPr/>
                    <a:lstStyle/>
                    <a:p>
                      <a:pPr algn="ctr">
                        <a:lnSpc>
                          <a:spcPct val="100000"/>
                        </a:lnSpc>
                        <a:spcBef>
                          <a:spcPts val="585"/>
                        </a:spcBef>
                      </a:pPr>
                      <a:r>
                        <a:rPr sz="2100" b="1" spc="-25" dirty="0">
                          <a:solidFill>
                            <a:srgbClr val="252525"/>
                          </a:solidFill>
                          <a:latin typeface="Yu Gothic UI"/>
                          <a:cs typeface="Yu Gothic UI"/>
                        </a:rPr>
                        <a:t>04</a:t>
                      </a:r>
                      <a:endParaRPr sz="2100">
                        <a:latin typeface="Yu Gothic UI"/>
                        <a:cs typeface="Yu Gothic UI"/>
                      </a:endParaRPr>
                    </a:p>
                  </a:txBody>
                  <a:tcPr marL="0" marR="0" marT="99060"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tc>
                  <a:txBody>
                    <a:bodyPr/>
                    <a:lstStyle/>
                    <a:p>
                      <a:pPr marL="90805">
                        <a:lnSpc>
                          <a:spcPct val="100000"/>
                        </a:lnSpc>
                        <a:spcBef>
                          <a:spcPts val="585"/>
                        </a:spcBef>
                      </a:pPr>
                      <a:r>
                        <a:rPr sz="2100" b="1" spc="-35" dirty="0">
                          <a:solidFill>
                            <a:srgbClr val="252525"/>
                          </a:solidFill>
                          <a:latin typeface="Yu Gothic UI"/>
                          <a:cs typeface="Yu Gothic UI"/>
                        </a:rPr>
                        <a:t>再開届出</a:t>
                      </a:r>
                      <a:endParaRPr sz="2100">
                        <a:latin typeface="Yu Gothic UI"/>
                        <a:cs typeface="Yu Gothic UI"/>
                      </a:endParaRPr>
                    </a:p>
                  </a:txBody>
                  <a:tcPr marL="0" marR="0" marT="99060"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tc>
                  <a:txBody>
                    <a:bodyPr/>
                    <a:lstStyle/>
                    <a:p>
                      <a:pPr marL="89535" marR="152400">
                        <a:lnSpc>
                          <a:spcPct val="100000"/>
                        </a:lnSpc>
                        <a:spcBef>
                          <a:spcPts val="254"/>
                        </a:spcBef>
                      </a:pPr>
                      <a:r>
                        <a:rPr sz="1500" b="1" spc="150" dirty="0">
                          <a:solidFill>
                            <a:srgbClr val="252525"/>
                          </a:solidFill>
                          <a:latin typeface="Yu Gothic UI"/>
                          <a:cs typeface="Yu Gothic UI"/>
                        </a:rPr>
                        <a:t>休止している事業所が、再開しようとするときは、</a:t>
                      </a:r>
                      <a:r>
                        <a:rPr sz="1500" b="1" spc="10" dirty="0">
                          <a:solidFill>
                            <a:srgbClr val="FF0041"/>
                          </a:solidFill>
                          <a:latin typeface="Yu Gothic UI"/>
                          <a:cs typeface="Yu Gothic UI"/>
                        </a:rPr>
                        <a:t>再開後</a:t>
                      </a:r>
                      <a:r>
                        <a:rPr sz="1500" b="1" spc="-25" dirty="0">
                          <a:solidFill>
                            <a:srgbClr val="FF0041"/>
                          </a:solidFill>
                          <a:latin typeface="Yu Gothic UI"/>
                          <a:cs typeface="Yu Gothic UI"/>
                        </a:rPr>
                        <a:t>10</a:t>
                      </a:r>
                      <a:r>
                        <a:rPr sz="1500" b="1" spc="40" dirty="0">
                          <a:solidFill>
                            <a:srgbClr val="FF0041"/>
                          </a:solidFill>
                          <a:latin typeface="Yu Gothic UI"/>
                          <a:cs typeface="Yu Gothic UI"/>
                        </a:rPr>
                        <a:t>日以内に</a:t>
                      </a:r>
                      <a:r>
                        <a:rPr sz="1500" b="1" spc="180" dirty="0">
                          <a:solidFill>
                            <a:srgbClr val="252525"/>
                          </a:solidFill>
                          <a:latin typeface="Yu Gothic UI"/>
                          <a:cs typeface="Yu Gothic UI"/>
                        </a:rPr>
                        <a:t>申請を行ってくださ</a:t>
                      </a:r>
                      <a:r>
                        <a:rPr sz="1500" b="1" spc="270" dirty="0">
                          <a:solidFill>
                            <a:srgbClr val="252525"/>
                          </a:solidFill>
                          <a:latin typeface="Yu Gothic UI"/>
                          <a:cs typeface="Yu Gothic UI"/>
                        </a:rPr>
                        <a:t>い。</a:t>
                      </a:r>
                      <a:r>
                        <a:rPr sz="1500" b="1" u="sng" spc="105" dirty="0">
                          <a:solidFill>
                            <a:srgbClr val="252525"/>
                          </a:solidFill>
                          <a:uFill>
                            <a:solidFill>
                              <a:srgbClr val="252525"/>
                            </a:solidFill>
                          </a:uFill>
                          <a:latin typeface="Yu Gothic UI"/>
                          <a:cs typeface="Yu Gothic UI"/>
                        </a:rPr>
                        <a:t>※基準を満たしていない状態で、再開届を提出することはできません</a:t>
                      </a:r>
                      <a:r>
                        <a:rPr sz="1500" b="1" spc="310" dirty="0">
                          <a:solidFill>
                            <a:srgbClr val="252525"/>
                          </a:solidFill>
                          <a:latin typeface="Yu Gothic UI"/>
                          <a:cs typeface="Yu Gothic UI"/>
                        </a:rPr>
                        <a:t>。</a:t>
                      </a:r>
                      <a:endParaRPr sz="1500" dirty="0">
                        <a:latin typeface="Yu Gothic UI"/>
                        <a:cs typeface="Yu Gothic UI"/>
                      </a:endParaRPr>
                    </a:p>
                  </a:txBody>
                  <a:tcPr marL="0" marR="0" marT="43179"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extLst>
                  <a:ext uri="{0D108BD9-81ED-4DB2-BD59-A6C34878D82A}">
                    <a16:rowId xmlns:a16="http://schemas.microsoft.com/office/drawing/2014/main" val="10004"/>
                  </a:ext>
                </a:extLst>
              </a:tr>
              <a:tr h="551211">
                <a:tc>
                  <a:txBody>
                    <a:bodyPr/>
                    <a:lstStyle/>
                    <a:p>
                      <a:pPr algn="ctr">
                        <a:lnSpc>
                          <a:spcPct val="100000"/>
                        </a:lnSpc>
                        <a:spcBef>
                          <a:spcPts val="570"/>
                        </a:spcBef>
                      </a:pPr>
                      <a:r>
                        <a:rPr sz="2100" b="1" spc="-25" dirty="0">
                          <a:solidFill>
                            <a:srgbClr val="252525"/>
                          </a:solidFill>
                          <a:latin typeface="Yu Gothic UI"/>
                          <a:cs typeface="Yu Gothic UI"/>
                        </a:rPr>
                        <a:t>05</a:t>
                      </a:r>
                      <a:endParaRPr sz="2100">
                        <a:latin typeface="Yu Gothic UI"/>
                        <a:cs typeface="Yu Gothic UI"/>
                      </a:endParaRPr>
                    </a:p>
                  </a:txBody>
                  <a:tcPr marL="0" marR="0" marT="96520"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tc>
                  <a:txBody>
                    <a:bodyPr/>
                    <a:lstStyle/>
                    <a:p>
                      <a:pPr marL="91440">
                        <a:lnSpc>
                          <a:spcPct val="100000"/>
                        </a:lnSpc>
                        <a:spcBef>
                          <a:spcPts val="570"/>
                        </a:spcBef>
                      </a:pPr>
                      <a:r>
                        <a:rPr sz="2100" b="1" spc="90" dirty="0">
                          <a:solidFill>
                            <a:srgbClr val="252525"/>
                          </a:solidFill>
                          <a:latin typeface="Yu Gothic UI"/>
                          <a:cs typeface="Yu Gothic UI"/>
                        </a:rPr>
                        <a:t>廃止・休止届出</a:t>
                      </a:r>
                      <a:endParaRPr sz="2100">
                        <a:latin typeface="Yu Gothic UI"/>
                        <a:cs typeface="Yu Gothic UI"/>
                      </a:endParaRPr>
                    </a:p>
                  </a:txBody>
                  <a:tcPr marL="0" marR="0" marT="96520"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tc>
                  <a:txBody>
                    <a:bodyPr/>
                    <a:lstStyle/>
                    <a:p>
                      <a:pPr marL="89535" marR="153035">
                        <a:lnSpc>
                          <a:spcPct val="100000"/>
                        </a:lnSpc>
                        <a:spcBef>
                          <a:spcPts val="254"/>
                        </a:spcBef>
                      </a:pPr>
                      <a:r>
                        <a:rPr sz="1500" b="1" spc="105" dirty="0">
                          <a:solidFill>
                            <a:srgbClr val="252525"/>
                          </a:solidFill>
                          <a:latin typeface="Yu Gothic UI"/>
                          <a:cs typeface="Yu Gothic UI"/>
                        </a:rPr>
                        <a:t>事業所を廃止または休止しようとするときは、必ず事前相談を行った上で、</a:t>
                      </a:r>
                      <a:r>
                        <a:rPr sz="1500" b="1" spc="75" dirty="0">
                          <a:solidFill>
                            <a:srgbClr val="FF0041"/>
                          </a:solidFill>
                          <a:latin typeface="Yu Gothic UI"/>
                          <a:cs typeface="Yu Gothic UI"/>
                        </a:rPr>
                        <a:t>１か月前まで</a:t>
                      </a:r>
                      <a:r>
                        <a:rPr sz="1500" b="1" spc="60" dirty="0">
                          <a:solidFill>
                            <a:srgbClr val="FF0041"/>
                          </a:solidFill>
                          <a:latin typeface="Yu Gothic UI"/>
                          <a:cs typeface="Yu Gothic UI"/>
                        </a:rPr>
                        <a:t>に申請</a:t>
                      </a:r>
                      <a:r>
                        <a:rPr sz="1500" b="1" spc="270" dirty="0">
                          <a:solidFill>
                            <a:srgbClr val="3F3F3F"/>
                          </a:solidFill>
                          <a:latin typeface="Yu Gothic UI"/>
                          <a:cs typeface="Yu Gothic UI"/>
                        </a:rPr>
                        <a:t>してください。</a:t>
                      </a:r>
                      <a:endParaRPr sz="1500" dirty="0">
                        <a:latin typeface="Yu Gothic UI"/>
                        <a:cs typeface="Yu Gothic UI"/>
                      </a:endParaRPr>
                    </a:p>
                  </a:txBody>
                  <a:tcPr marL="0" marR="0" marT="43179"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extLst>
                  <a:ext uri="{0D108BD9-81ED-4DB2-BD59-A6C34878D82A}">
                    <a16:rowId xmlns:a16="http://schemas.microsoft.com/office/drawing/2014/main" val="10005"/>
                  </a:ext>
                </a:extLst>
              </a:tr>
              <a:tr h="1849171">
                <a:tc>
                  <a:txBody>
                    <a:bodyPr/>
                    <a:lstStyle/>
                    <a:p>
                      <a:pPr>
                        <a:lnSpc>
                          <a:spcPct val="100000"/>
                        </a:lnSpc>
                      </a:pPr>
                      <a:endParaRPr sz="2100">
                        <a:latin typeface="Times New Roman"/>
                        <a:cs typeface="Times New Roman"/>
                      </a:endParaRPr>
                    </a:p>
                    <a:p>
                      <a:pPr>
                        <a:lnSpc>
                          <a:spcPct val="100000"/>
                        </a:lnSpc>
                        <a:spcBef>
                          <a:spcPts val="190"/>
                        </a:spcBef>
                      </a:pPr>
                      <a:endParaRPr sz="2100">
                        <a:latin typeface="Times New Roman"/>
                        <a:cs typeface="Times New Roman"/>
                      </a:endParaRPr>
                    </a:p>
                    <a:p>
                      <a:pPr algn="ctr">
                        <a:lnSpc>
                          <a:spcPct val="100000"/>
                        </a:lnSpc>
                      </a:pPr>
                      <a:r>
                        <a:rPr sz="2100" b="1" spc="-25" dirty="0">
                          <a:solidFill>
                            <a:srgbClr val="252525"/>
                          </a:solidFill>
                          <a:latin typeface="Yu Gothic UI"/>
                          <a:cs typeface="Yu Gothic UI"/>
                        </a:rPr>
                        <a:t>06</a:t>
                      </a:r>
                      <a:endParaRPr sz="2100">
                        <a:latin typeface="Yu Gothic UI"/>
                        <a:cs typeface="Yu Gothic UI"/>
                      </a:endParaRPr>
                    </a:p>
                  </a:txBody>
                  <a:tcPr marL="0" marR="0" marT="0"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tc>
                  <a:txBody>
                    <a:bodyPr/>
                    <a:lstStyle/>
                    <a:p>
                      <a:pPr>
                        <a:lnSpc>
                          <a:spcPct val="100000"/>
                        </a:lnSpc>
                      </a:pPr>
                      <a:endParaRPr sz="2100" dirty="0">
                        <a:latin typeface="Times New Roman"/>
                        <a:cs typeface="Times New Roman"/>
                      </a:endParaRPr>
                    </a:p>
                    <a:p>
                      <a:pPr>
                        <a:lnSpc>
                          <a:spcPct val="100000"/>
                        </a:lnSpc>
                        <a:spcBef>
                          <a:spcPts val="190"/>
                        </a:spcBef>
                      </a:pPr>
                      <a:endParaRPr sz="2100" dirty="0">
                        <a:latin typeface="Times New Roman"/>
                        <a:cs typeface="Times New Roman"/>
                      </a:endParaRPr>
                    </a:p>
                    <a:p>
                      <a:pPr marL="91440">
                        <a:lnSpc>
                          <a:spcPct val="100000"/>
                        </a:lnSpc>
                      </a:pPr>
                      <a:r>
                        <a:rPr sz="2100" b="1" spc="100" dirty="0">
                          <a:solidFill>
                            <a:srgbClr val="252525"/>
                          </a:solidFill>
                          <a:latin typeface="Yu Gothic UI"/>
                          <a:cs typeface="Yu Gothic UI"/>
                        </a:rPr>
                        <a:t>加算に関する届出</a:t>
                      </a:r>
                      <a:endParaRPr sz="2100" dirty="0">
                        <a:latin typeface="Yu Gothic UI"/>
                        <a:cs typeface="Yu Gothic UI"/>
                      </a:endParaRPr>
                    </a:p>
                  </a:txBody>
                  <a:tcPr marL="0" marR="0" marT="0"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tc>
                  <a:txBody>
                    <a:bodyPr/>
                    <a:lstStyle/>
                    <a:p>
                      <a:pPr marL="89535" marR="150495">
                        <a:lnSpc>
                          <a:spcPct val="100000"/>
                        </a:lnSpc>
                        <a:spcBef>
                          <a:spcPts val="254"/>
                        </a:spcBef>
                      </a:pPr>
                      <a:r>
                        <a:rPr sz="1500" b="1" spc="25" dirty="0">
                          <a:solidFill>
                            <a:srgbClr val="252525"/>
                          </a:solidFill>
                          <a:latin typeface="Yu Gothic UI"/>
                          <a:cs typeface="Yu Gothic UI"/>
                        </a:rPr>
                        <a:t>加算を届け出る場合は、「介護給付費算定に係る体制等状況一覧表」とその他必要な資料</a:t>
                      </a:r>
                      <a:r>
                        <a:rPr sz="1500" b="1" spc="175" dirty="0">
                          <a:solidFill>
                            <a:srgbClr val="252525"/>
                          </a:solidFill>
                          <a:latin typeface="Yu Gothic UI"/>
                          <a:cs typeface="Yu Gothic UI"/>
                        </a:rPr>
                        <a:t>を添付して申請してください。</a:t>
                      </a:r>
                      <a:endParaRPr sz="1500" dirty="0">
                        <a:latin typeface="Yu Gothic UI"/>
                        <a:cs typeface="Yu Gothic UI"/>
                      </a:endParaRPr>
                    </a:p>
                    <a:p>
                      <a:pPr marL="89535">
                        <a:lnSpc>
                          <a:spcPct val="100000"/>
                        </a:lnSpc>
                      </a:pPr>
                      <a:r>
                        <a:rPr lang="ja-JP" altLang="en-US" sz="1500" b="1" dirty="0">
                          <a:solidFill>
                            <a:srgbClr val="252525"/>
                          </a:solidFill>
                          <a:latin typeface="Yu Gothic UI" panose="020B0500000000000000" pitchFamily="50" charset="-128"/>
                          <a:ea typeface="Yu Gothic UI" panose="020B0500000000000000" pitchFamily="50" charset="-128"/>
                          <a:cs typeface="Yu Gothic UI"/>
                        </a:rPr>
                        <a:t>○</a:t>
                      </a:r>
                      <a:r>
                        <a:rPr sz="1500" b="1" dirty="0" err="1">
                          <a:solidFill>
                            <a:srgbClr val="252525"/>
                          </a:solidFill>
                          <a:latin typeface="Yu Gothic UI" panose="020B0500000000000000" pitchFamily="50" charset="-128"/>
                          <a:ea typeface="Yu Gothic UI" panose="020B0500000000000000" pitchFamily="50" charset="-128"/>
                          <a:cs typeface="Yu Gothic UI"/>
                        </a:rPr>
                        <a:t>届出日と算定開始月</a:t>
                      </a:r>
                      <a:endParaRPr sz="1500" b="1" dirty="0">
                        <a:latin typeface="Yu Gothic UI" panose="020B0500000000000000" pitchFamily="50" charset="-128"/>
                        <a:ea typeface="Yu Gothic UI" panose="020B0500000000000000" pitchFamily="50" charset="-128"/>
                        <a:cs typeface="Yu Gothic UI"/>
                      </a:endParaRPr>
                    </a:p>
                    <a:p>
                      <a:pPr marL="89535">
                        <a:lnSpc>
                          <a:spcPct val="100000"/>
                        </a:lnSpc>
                      </a:pPr>
                      <a:r>
                        <a:rPr sz="1500" b="1" spc="195" dirty="0">
                          <a:solidFill>
                            <a:srgbClr val="252525"/>
                          </a:solidFill>
                          <a:latin typeface="Yu Gothic UI" panose="020B0500000000000000" pitchFamily="50" charset="-128"/>
                          <a:ea typeface="Yu Gothic UI" panose="020B0500000000000000" pitchFamily="50" charset="-128"/>
                          <a:cs typeface="Yu Gothic UI"/>
                        </a:rPr>
                        <a:t>・毎月</a:t>
                      </a:r>
                      <a:r>
                        <a:rPr sz="1500" b="1" spc="-25" dirty="0">
                          <a:solidFill>
                            <a:srgbClr val="252525"/>
                          </a:solidFill>
                          <a:latin typeface="Yu Gothic UI" panose="020B0500000000000000" pitchFamily="50" charset="-128"/>
                          <a:ea typeface="Yu Gothic UI" panose="020B0500000000000000" pitchFamily="50" charset="-128"/>
                          <a:cs typeface="Yu Gothic UI"/>
                        </a:rPr>
                        <a:t>15</a:t>
                      </a:r>
                      <a:r>
                        <a:rPr sz="1500" b="1" spc="15" dirty="0">
                          <a:solidFill>
                            <a:srgbClr val="252525"/>
                          </a:solidFill>
                          <a:latin typeface="Yu Gothic UI" panose="020B0500000000000000" pitchFamily="50" charset="-128"/>
                          <a:ea typeface="Yu Gothic UI" panose="020B0500000000000000" pitchFamily="50" charset="-128"/>
                          <a:cs typeface="Yu Gothic UI"/>
                        </a:rPr>
                        <a:t>日以前に届出→</a:t>
                      </a:r>
                      <a:r>
                        <a:rPr sz="1500" b="1" spc="-15" dirty="0">
                          <a:solidFill>
                            <a:srgbClr val="FF0041"/>
                          </a:solidFill>
                          <a:latin typeface="Yu Gothic UI" panose="020B0500000000000000" pitchFamily="50" charset="-128"/>
                          <a:ea typeface="Yu Gothic UI" panose="020B0500000000000000" pitchFamily="50" charset="-128"/>
                          <a:cs typeface="Yu Gothic UI"/>
                        </a:rPr>
                        <a:t>翌月</a:t>
                      </a:r>
                      <a:r>
                        <a:rPr sz="1500" b="1" spc="110" dirty="0">
                          <a:solidFill>
                            <a:srgbClr val="252525"/>
                          </a:solidFill>
                          <a:latin typeface="Yu Gothic UI" panose="020B0500000000000000" pitchFamily="50" charset="-128"/>
                          <a:ea typeface="Yu Gothic UI" panose="020B0500000000000000" pitchFamily="50" charset="-128"/>
                          <a:cs typeface="Yu Gothic UI"/>
                        </a:rPr>
                        <a:t>から算定可能 </a:t>
                      </a:r>
                      <a:r>
                        <a:rPr sz="1500" b="1" spc="-10" dirty="0">
                          <a:solidFill>
                            <a:srgbClr val="252525"/>
                          </a:solidFill>
                          <a:latin typeface="Yu Gothic UI" panose="020B0500000000000000" pitchFamily="50" charset="-128"/>
                          <a:ea typeface="Yu Gothic UI" panose="020B0500000000000000" pitchFamily="50" charset="-128"/>
                          <a:cs typeface="Yu Gothic UI"/>
                        </a:rPr>
                        <a:t>（</a:t>
                      </a:r>
                      <a:r>
                        <a:rPr sz="1500" b="1" spc="55" dirty="0">
                          <a:solidFill>
                            <a:srgbClr val="252525"/>
                          </a:solidFill>
                          <a:latin typeface="Yu Gothic UI" panose="020B0500000000000000" pitchFamily="50" charset="-128"/>
                          <a:ea typeface="Yu Gothic UI" panose="020B0500000000000000" pitchFamily="50" charset="-128"/>
                          <a:cs typeface="Yu Gothic UI"/>
                        </a:rPr>
                        <a:t>月初日の場合はその月から算定</a:t>
                      </a:r>
                      <a:r>
                        <a:rPr sz="1500" b="1" spc="-50" dirty="0">
                          <a:solidFill>
                            <a:srgbClr val="252525"/>
                          </a:solidFill>
                          <a:latin typeface="Yu Gothic UI" panose="020B0500000000000000" pitchFamily="50" charset="-128"/>
                          <a:ea typeface="Yu Gothic UI" panose="020B0500000000000000" pitchFamily="50" charset="-128"/>
                          <a:cs typeface="Yu Gothic UI"/>
                        </a:rPr>
                        <a:t>）</a:t>
                      </a:r>
                      <a:endParaRPr sz="1500" b="1" dirty="0">
                        <a:latin typeface="Yu Gothic UI" panose="020B0500000000000000" pitchFamily="50" charset="-128"/>
                        <a:ea typeface="Yu Gothic UI" panose="020B0500000000000000" pitchFamily="50" charset="-128"/>
                        <a:cs typeface="Yu Gothic UI"/>
                      </a:endParaRPr>
                    </a:p>
                    <a:p>
                      <a:pPr marL="89535">
                        <a:lnSpc>
                          <a:spcPts val="1315"/>
                        </a:lnSpc>
                      </a:pPr>
                      <a:r>
                        <a:rPr lang="ja-JP" altLang="en-US" sz="1500" b="1" spc="195" dirty="0">
                          <a:solidFill>
                            <a:srgbClr val="252525"/>
                          </a:solidFill>
                          <a:latin typeface="Yu Gothic UI" panose="020B0500000000000000" pitchFamily="50" charset="-128"/>
                          <a:ea typeface="Yu Gothic UI" panose="020B0500000000000000" pitchFamily="50" charset="-128"/>
                          <a:cs typeface="Yu Gothic UI"/>
                        </a:rPr>
                        <a:t>・毎月</a:t>
                      </a:r>
                      <a:r>
                        <a:rPr lang="en-US" altLang="ja-JP" sz="1500" b="1" spc="-25" dirty="0">
                          <a:solidFill>
                            <a:srgbClr val="252525"/>
                          </a:solidFill>
                          <a:latin typeface="Yu Gothic UI" panose="020B0500000000000000" pitchFamily="50" charset="-128"/>
                          <a:ea typeface="Yu Gothic UI" panose="020B0500000000000000" pitchFamily="50" charset="-128"/>
                          <a:cs typeface="Yu Gothic UI"/>
                        </a:rPr>
                        <a:t>16</a:t>
                      </a:r>
                      <a:r>
                        <a:rPr lang="ja-JP" altLang="en-US" sz="1500" b="1" spc="15" dirty="0">
                          <a:solidFill>
                            <a:srgbClr val="252525"/>
                          </a:solidFill>
                          <a:latin typeface="Yu Gothic UI" panose="020B0500000000000000" pitchFamily="50" charset="-128"/>
                          <a:ea typeface="Yu Gothic UI" panose="020B0500000000000000" pitchFamily="50" charset="-128"/>
                          <a:cs typeface="Yu Gothic UI"/>
                        </a:rPr>
                        <a:t>日以後に届出→</a:t>
                      </a:r>
                      <a:r>
                        <a:rPr lang="ja-JP" altLang="en-US" sz="1500" b="1" spc="-15" dirty="0">
                          <a:solidFill>
                            <a:srgbClr val="FF0041"/>
                          </a:solidFill>
                          <a:latin typeface="Yu Gothic UI" panose="020B0500000000000000" pitchFamily="50" charset="-128"/>
                          <a:ea typeface="Yu Gothic UI" panose="020B0500000000000000" pitchFamily="50" charset="-128"/>
                          <a:cs typeface="Yu Gothic UI"/>
                        </a:rPr>
                        <a:t>翌々月</a:t>
                      </a:r>
                      <a:r>
                        <a:rPr lang="ja-JP" altLang="en-US" sz="1500" b="1" spc="50" dirty="0">
                          <a:solidFill>
                            <a:srgbClr val="252525"/>
                          </a:solidFill>
                          <a:latin typeface="Yu Gothic UI" panose="020B0500000000000000" pitchFamily="50" charset="-128"/>
                          <a:ea typeface="Yu Gothic UI" panose="020B0500000000000000" pitchFamily="50" charset="-128"/>
                          <a:cs typeface="Yu Gothic UI"/>
                        </a:rPr>
                        <a:t>から算定可能</a:t>
                      </a:r>
                      <a:endParaRPr lang="en-US" altLang="ja-JP" sz="1500" b="1" spc="50" dirty="0">
                        <a:solidFill>
                          <a:schemeClr val="tx1"/>
                        </a:solidFill>
                        <a:latin typeface="Yu Gothic UI" panose="020B0500000000000000" pitchFamily="50" charset="-128"/>
                        <a:ea typeface="Yu Gothic UI" panose="020B0500000000000000" pitchFamily="50" charset="-128"/>
                        <a:cs typeface="Yu Gothic UI"/>
                      </a:endParaRPr>
                    </a:p>
                    <a:p>
                      <a:pPr marL="89535">
                        <a:lnSpc>
                          <a:spcPts val="1315"/>
                        </a:lnSpc>
                      </a:pPr>
                      <a:endParaRPr lang="en-US" altLang="ja-JP" sz="1500" b="1" spc="50" dirty="0">
                        <a:solidFill>
                          <a:schemeClr val="tx1"/>
                        </a:solidFill>
                        <a:latin typeface="Yu Gothic UI" panose="020B0500000000000000" pitchFamily="50" charset="-128"/>
                        <a:ea typeface="Yu Gothic UI" panose="020B0500000000000000" pitchFamily="50" charset="-128"/>
                        <a:cs typeface="Yu Gothic UI"/>
                      </a:endParaRPr>
                    </a:p>
                    <a:p>
                      <a:pPr marL="89535">
                        <a:lnSpc>
                          <a:spcPts val="1315"/>
                        </a:lnSpc>
                      </a:pPr>
                      <a:r>
                        <a:rPr lang="ja-JP" altLang="en-US" sz="1600" b="1" spc="-15" dirty="0">
                          <a:solidFill>
                            <a:srgbClr val="252525"/>
                          </a:solidFill>
                          <a:latin typeface="Yu Gothic UI" panose="020B0500000000000000" pitchFamily="50" charset="-128"/>
                          <a:ea typeface="Yu Gothic UI" panose="020B0500000000000000" pitchFamily="50" charset="-128"/>
                          <a:cs typeface="Yu Gothic UI"/>
                        </a:rPr>
                        <a:t>〇</a:t>
                      </a:r>
                      <a:r>
                        <a:rPr lang="ja-JP" altLang="en-US" sz="1600" b="1" spc="-5" dirty="0">
                          <a:solidFill>
                            <a:srgbClr val="252525"/>
                          </a:solidFill>
                          <a:latin typeface="Yu Gothic UI" panose="020B0500000000000000" pitchFamily="50" charset="-128"/>
                          <a:ea typeface="Yu Gothic UI" panose="020B0500000000000000" pitchFamily="50" charset="-128"/>
                          <a:cs typeface="Yu Gothic UI"/>
                        </a:rPr>
                        <a:t>加</a:t>
                      </a:r>
                      <a:r>
                        <a:rPr lang="ja-JP" altLang="en-US" sz="1600" b="1" spc="75" dirty="0">
                          <a:solidFill>
                            <a:srgbClr val="252525"/>
                          </a:solidFill>
                          <a:latin typeface="Yu Gothic UI" panose="020B0500000000000000" pitchFamily="50" charset="-128"/>
                          <a:ea typeface="Yu Gothic UI" panose="020B0500000000000000" pitchFamily="50" charset="-128"/>
                          <a:cs typeface="Yu Gothic UI"/>
                        </a:rPr>
                        <a:t>算</a:t>
                      </a:r>
                      <a:r>
                        <a:rPr lang="ja-JP" altLang="en-US" sz="1600" b="1" spc="70" dirty="0">
                          <a:solidFill>
                            <a:srgbClr val="252525"/>
                          </a:solidFill>
                          <a:latin typeface="Yu Gothic UI" panose="020B0500000000000000" pitchFamily="50" charset="-128"/>
                          <a:ea typeface="Yu Gothic UI" panose="020B0500000000000000" pitchFamily="50" charset="-128"/>
                          <a:cs typeface="Yu Gothic UI"/>
                        </a:rPr>
                        <a:t>の</a:t>
                      </a:r>
                      <a:r>
                        <a:rPr lang="ja-JP" altLang="en-US" sz="1600" b="1" spc="-5" dirty="0">
                          <a:solidFill>
                            <a:srgbClr val="252525"/>
                          </a:solidFill>
                          <a:latin typeface="Yu Gothic UI" panose="020B0500000000000000" pitchFamily="50" charset="-128"/>
                          <a:ea typeface="Yu Gothic UI" panose="020B0500000000000000" pitchFamily="50" charset="-128"/>
                          <a:cs typeface="Yu Gothic UI"/>
                        </a:rPr>
                        <a:t>取</a:t>
                      </a:r>
                      <a:r>
                        <a:rPr lang="ja-JP" altLang="en-US" sz="1600" b="1" spc="120" dirty="0">
                          <a:solidFill>
                            <a:srgbClr val="252525"/>
                          </a:solidFill>
                          <a:latin typeface="Yu Gothic UI" panose="020B0500000000000000" pitchFamily="50" charset="-128"/>
                          <a:ea typeface="Yu Gothic UI" panose="020B0500000000000000" pitchFamily="50" charset="-128"/>
                          <a:cs typeface="Yu Gothic UI"/>
                        </a:rPr>
                        <a:t>り</a:t>
                      </a:r>
                      <a:r>
                        <a:rPr lang="ja-JP" altLang="en-US" sz="1600" b="1" spc="185" dirty="0">
                          <a:solidFill>
                            <a:srgbClr val="252525"/>
                          </a:solidFill>
                          <a:latin typeface="Yu Gothic UI" panose="020B0500000000000000" pitchFamily="50" charset="-128"/>
                          <a:ea typeface="Yu Gothic UI" panose="020B0500000000000000" pitchFamily="50" charset="-128"/>
                          <a:cs typeface="Yu Gothic UI"/>
                        </a:rPr>
                        <a:t>下</a:t>
                      </a:r>
                      <a:r>
                        <a:rPr lang="ja-JP" altLang="en-US" sz="1600" b="1" spc="165" dirty="0">
                          <a:solidFill>
                            <a:srgbClr val="252525"/>
                          </a:solidFill>
                          <a:latin typeface="Yu Gothic UI" panose="020B0500000000000000" pitchFamily="50" charset="-128"/>
                          <a:ea typeface="Yu Gothic UI" panose="020B0500000000000000" pitchFamily="50" charset="-128"/>
                          <a:cs typeface="Yu Gothic UI"/>
                        </a:rPr>
                        <a:t>げ</a:t>
                      </a:r>
                      <a:r>
                        <a:rPr lang="ja-JP" altLang="en-US" sz="1600" b="1" dirty="0">
                          <a:solidFill>
                            <a:srgbClr val="252525"/>
                          </a:solidFill>
                          <a:latin typeface="Yu Gothic UI" panose="020B0500000000000000" pitchFamily="50" charset="-128"/>
                          <a:ea typeface="Yu Gothic UI" panose="020B0500000000000000" pitchFamily="50" charset="-128"/>
                          <a:cs typeface="Yu Gothic UI"/>
                        </a:rPr>
                        <a:t>	　</a:t>
                      </a:r>
                      <a:r>
                        <a:rPr lang="ja-JP" altLang="en-US" sz="1600" b="1" spc="-5" dirty="0">
                          <a:solidFill>
                            <a:srgbClr val="252525"/>
                          </a:solidFill>
                          <a:latin typeface="Yu Gothic UI" panose="020B0500000000000000" pitchFamily="50" charset="-128"/>
                          <a:ea typeface="Yu Gothic UI" panose="020B0500000000000000" pitchFamily="50" charset="-128"/>
                          <a:cs typeface="Yu Gothic UI"/>
                        </a:rPr>
                        <a:t>加</a:t>
                      </a:r>
                      <a:r>
                        <a:rPr lang="ja-JP" altLang="en-US" sz="1600" b="1" spc="-15" dirty="0">
                          <a:solidFill>
                            <a:srgbClr val="252525"/>
                          </a:solidFill>
                          <a:latin typeface="Yu Gothic UI" panose="020B0500000000000000" pitchFamily="50" charset="-128"/>
                          <a:ea typeface="Yu Gothic UI" panose="020B0500000000000000" pitchFamily="50" charset="-128"/>
                          <a:cs typeface="Yu Gothic UI"/>
                        </a:rPr>
                        <a:t>算</a:t>
                      </a:r>
                      <a:r>
                        <a:rPr lang="ja-JP" altLang="en-US" sz="1600" b="1" spc="-5" dirty="0">
                          <a:solidFill>
                            <a:srgbClr val="252525"/>
                          </a:solidFill>
                          <a:latin typeface="Yu Gothic UI" panose="020B0500000000000000" pitchFamily="50" charset="-128"/>
                          <a:ea typeface="Yu Gothic UI" panose="020B0500000000000000" pitchFamily="50" charset="-128"/>
                          <a:cs typeface="Yu Gothic UI"/>
                        </a:rPr>
                        <a:t>要</a:t>
                      </a:r>
                      <a:r>
                        <a:rPr lang="ja-JP" altLang="en-US" sz="1600" b="1" spc="130" dirty="0">
                          <a:solidFill>
                            <a:srgbClr val="252525"/>
                          </a:solidFill>
                          <a:latin typeface="Yu Gothic UI" panose="020B0500000000000000" pitchFamily="50" charset="-128"/>
                          <a:ea typeface="Yu Gothic UI" panose="020B0500000000000000" pitchFamily="50" charset="-128"/>
                          <a:cs typeface="Yu Gothic UI"/>
                        </a:rPr>
                        <a:t>件</a:t>
                      </a:r>
                      <a:r>
                        <a:rPr lang="ja-JP" altLang="en-US" sz="1600" b="1" spc="110" dirty="0">
                          <a:solidFill>
                            <a:srgbClr val="252525"/>
                          </a:solidFill>
                          <a:latin typeface="Yu Gothic UI" panose="020B0500000000000000" pitchFamily="50" charset="-128"/>
                          <a:ea typeface="Yu Gothic UI" panose="020B0500000000000000" pitchFamily="50" charset="-128"/>
                          <a:cs typeface="Yu Gothic UI"/>
                        </a:rPr>
                        <a:t>を</a:t>
                      </a:r>
                      <a:r>
                        <a:rPr lang="ja-JP" altLang="en-US" sz="1600" b="1" spc="-5" dirty="0">
                          <a:solidFill>
                            <a:srgbClr val="252525"/>
                          </a:solidFill>
                          <a:latin typeface="Yu Gothic UI" panose="020B0500000000000000" pitchFamily="50" charset="-128"/>
                          <a:ea typeface="Yu Gothic UI" panose="020B0500000000000000" pitchFamily="50" charset="-128"/>
                          <a:cs typeface="Yu Gothic UI"/>
                        </a:rPr>
                        <a:t>満</a:t>
                      </a:r>
                      <a:r>
                        <a:rPr lang="ja-JP" altLang="en-US" sz="1600" b="1" spc="265" dirty="0">
                          <a:solidFill>
                            <a:srgbClr val="252525"/>
                          </a:solidFill>
                          <a:latin typeface="Yu Gothic UI" panose="020B0500000000000000" pitchFamily="50" charset="-128"/>
                          <a:ea typeface="Yu Gothic UI" panose="020B0500000000000000" pitchFamily="50" charset="-128"/>
                          <a:cs typeface="Yu Gothic UI"/>
                        </a:rPr>
                        <a:t>た</a:t>
                      </a:r>
                      <a:r>
                        <a:rPr lang="ja-JP" altLang="en-US" sz="1600" b="1" spc="245" dirty="0">
                          <a:solidFill>
                            <a:srgbClr val="252525"/>
                          </a:solidFill>
                          <a:latin typeface="Yu Gothic UI" panose="020B0500000000000000" pitchFamily="50" charset="-128"/>
                          <a:ea typeface="Yu Gothic UI" panose="020B0500000000000000" pitchFamily="50" charset="-128"/>
                          <a:cs typeface="Yu Gothic UI"/>
                        </a:rPr>
                        <a:t>さ</a:t>
                      </a:r>
                      <a:r>
                        <a:rPr lang="ja-JP" altLang="en-US" sz="1600" b="1" spc="135" dirty="0">
                          <a:solidFill>
                            <a:srgbClr val="252525"/>
                          </a:solidFill>
                          <a:latin typeface="Yu Gothic UI" panose="020B0500000000000000" pitchFamily="50" charset="-128"/>
                          <a:ea typeface="Yu Gothic UI" panose="020B0500000000000000" pitchFamily="50" charset="-128"/>
                          <a:cs typeface="Yu Gothic UI"/>
                        </a:rPr>
                        <a:t>な</a:t>
                      </a:r>
                      <a:r>
                        <a:rPr lang="ja-JP" altLang="en-US" sz="1600" b="1" spc="220" dirty="0">
                          <a:solidFill>
                            <a:srgbClr val="252525"/>
                          </a:solidFill>
                          <a:latin typeface="Yu Gothic UI" panose="020B0500000000000000" pitchFamily="50" charset="-128"/>
                          <a:ea typeface="Yu Gothic UI" panose="020B0500000000000000" pitchFamily="50" charset="-128"/>
                          <a:cs typeface="Yu Gothic UI"/>
                        </a:rPr>
                        <a:t>く</a:t>
                      </a:r>
                      <a:r>
                        <a:rPr lang="ja-JP" altLang="en-US" sz="1600" b="1" spc="325" dirty="0">
                          <a:solidFill>
                            <a:srgbClr val="252525"/>
                          </a:solidFill>
                          <a:latin typeface="Yu Gothic UI" panose="020B0500000000000000" pitchFamily="50" charset="-128"/>
                          <a:ea typeface="Yu Gothic UI" panose="020B0500000000000000" pitchFamily="50" charset="-128"/>
                          <a:cs typeface="Yu Gothic UI"/>
                        </a:rPr>
                        <a:t>な</a:t>
                      </a:r>
                      <a:r>
                        <a:rPr lang="ja-JP" altLang="en-US" sz="1600" b="1" spc="310" dirty="0">
                          <a:solidFill>
                            <a:srgbClr val="252525"/>
                          </a:solidFill>
                          <a:latin typeface="Yu Gothic UI" panose="020B0500000000000000" pitchFamily="50" charset="-128"/>
                          <a:ea typeface="Yu Gothic UI" panose="020B0500000000000000" pitchFamily="50" charset="-128"/>
                          <a:cs typeface="Yu Gothic UI"/>
                        </a:rPr>
                        <a:t>る</a:t>
                      </a:r>
                      <a:r>
                        <a:rPr lang="ja-JP" altLang="en-US" sz="1600" b="1" spc="275" dirty="0">
                          <a:solidFill>
                            <a:srgbClr val="252525"/>
                          </a:solidFill>
                          <a:latin typeface="Yu Gothic UI" panose="020B0500000000000000" pitchFamily="50" charset="-128"/>
                          <a:ea typeface="Yu Gothic UI" panose="020B0500000000000000" pitchFamily="50" charset="-128"/>
                          <a:cs typeface="Yu Gothic UI"/>
                        </a:rPr>
                        <a:t>こ</a:t>
                      </a:r>
                      <a:r>
                        <a:rPr lang="ja-JP" altLang="en-US" sz="1600" b="1" spc="295" dirty="0">
                          <a:solidFill>
                            <a:srgbClr val="252525"/>
                          </a:solidFill>
                          <a:latin typeface="Yu Gothic UI" panose="020B0500000000000000" pitchFamily="50" charset="-128"/>
                          <a:ea typeface="Yu Gothic UI" panose="020B0500000000000000" pitchFamily="50" charset="-128"/>
                          <a:cs typeface="Yu Gothic UI"/>
                        </a:rPr>
                        <a:t>と</a:t>
                      </a:r>
                      <a:r>
                        <a:rPr lang="ja-JP" altLang="en-US" sz="1600" b="1" spc="65" dirty="0">
                          <a:solidFill>
                            <a:srgbClr val="252525"/>
                          </a:solidFill>
                          <a:latin typeface="Yu Gothic UI" panose="020B0500000000000000" pitchFamily="50" charset="-128"/>
                          <a:ea typeface="Yu Gothic UI" panose="020B0500000000000000" pitchFamily="50" charset="-128"/>
                          <a:cs typeface="Yu Gothic UI"/>
                        </a:rPr>
                        <a:t>が</a:t>
                      </a:r>
                      <a:r>
                        <a:rPr lang="ja-JP" altLang="en-US" sz="1600" b="1" spc="85" dirty="0">
                          <a:solidFill>
                            <a:srgbClr val="252525"/>
                          </a:solidFill>
                          <a:latin typeface="Yu Gothic UI" panose="020B0500000000000000" pitchFamily="50" charset="-128"/>
                          <a:ea typeface="Yu Gothic UI" panose="020B0500000000000000" pitchFamily="50" charset="-128"/>
                          <a:cs typeface="Yu Gothic UI"/>
                        </a:rPr>
                        <a:t>明</a:t>
                      </a:r>
                      <a:r>
                        <a:rPr lang="ja-JP" altLang="en-US" sz="1600" b="1" spc="204" dirty="0">
                          <a:solidFill>
                            <a:srgbClr val="252525"/>
                          </a:solidFill>
                          <a:latin typeface="Yu Gothic UI" panose="020B0500000000000000" pitchFamily="50" charset="-128"/>
                          <a:ea typeface="Yu Gothic UI" panose="020B0500000000000000" pitchFamily="50" charset="-128"/>
                          <a:cs typeface="Yu Gothic UI"/>
                        </a:rPr>
                        <a:t>ら</a:t>
                      </a:r>
                      <a:r>
                        <a:rPr lang="ja-JP" altLang="en-US" sz="1600" b="1" spc="250" dirty="0">
                          <a:solidFill>
                            <a:srgbClr val="252525"/>
                          </a:solidFill>
                          <a:latin typeface="Yu Gothic UI" panose="020B0500000000000000" pitchFamily="50" charset="-128"/>
                          <a:ea typeface="Yu Gothic UI" panose="020B0500000000000000" pitchFamily="50" charset="-128"/>
                          <a:cs typeface="Yu Gothic UI"/>
                        </a:rPr>
                        <a:t>か</a:t>
                      </a:r>
                      <a:r>
                        <a:rPr lang="ja-JP" altLang="en-US" sz="1600" b="1" spc="135" dirty="0">
                          <a:solidFill>
                            <a:srgbClr val="252525"/>
                          </a:solidFill>
                          <a:latin typeface="Yu Gothic UI" panose="020B0500000000000000" pitchFamily="50" charset="-128"/>
                          <a:ea typeface="Yu Gothic UI" panose="020B0500000000000000" pitchFamily="50" charset="-128"/>
                          <a:cs typeface="Yu Gothic UI"/>
                        </a:rPr>
                        <a:t>な</a:t>
                      </a:r>
                      <a:r>
                        <a:rPr lang="ja-JP" altLang="en-US" sz="1600" b="1" spc="-15" dirty="0">
                          <a:solidFill>
                            <a:srgbClr val="252525"/>
                          </a:solidFill>
                          <a:latin typeface="Yu Gothic UI" panose="020B0500000000000000" pitchFamily="50" charset="-128"/>
                          <a:ea typeface="Yu Gothic UI" panose="020B0500000000000000" pitchFamily="50" charset="-128"/>
                          <a:cs typeface="Yu Gothic UI"/>
                        </a:rPr>
                        <a:t>場</a:t>
                      </a:r>
                      <a:r>
                        <a:rPr lang="ja-JP" altLang="en-US" sz="1600" b="1" spc="-5" dirty="0">
                          <a:solidFill>
                            <a:srgbClr val="252525"/>
                          </a:solidFill>
                          <a:latin typeface="Yu Gothic UI" panose="020B0500000000000000" pitchFamily="50" charset="-128"/>
                          <a:ea typeface="Yu Gothic UI" panose="020B0500000000000000" pitchFamily="50" charset="-128"/>
                          <a:cs typeface="Yu Gothic UI"/>
                        </a:rPr>
                        <a:t>合</a:t>
                      </a:r>
                      <a:r>
                        <a:rPr lang="ja-JP" altLang="en-US" sz="1600" b="1" spc="135" dirty="0">
                          <a:solidFill>
                            <a:srgbClr val="252525"/>
                          </a:solidFill>
                          <a:latin typeface="Yu Gothic UI" panose="020B0500000000000000" pitchFamily="50" charset="-128"/>
                          <a:ea typeface="Yu Gothic UI" panose="020B0500000000000000" pitchFamily="50" charset="-128"/>
                          <a:cs typeface="Yu Gothic UI"/>
                        </a:rPr>
                        <a:t>、</a:t>
                      </a:r>
                      <a:r>
                        <a:rPr lang="ja-JP" altLang="en-US" sz="1600" b="1" spc="215" dirty="0">
                          <a:solidFill>
                            <a:srgbClr val="252525"/>
                          </a:solidFill>
                          <a:latin typeface="Yu Gothic UI" panose="020B0500000000000000" pitchFamily="50" charset="-128"/>
                          <a:ea typeface="Yu Gothic UI" panose="020B0500000000000000" pitchFamily="50" charset="-128"/>
                          <a:cs typeface="Yu Gothic UI"/>
                        </a:rPr>
                        <a:t>要</a:t>
                      </a:r>
                      <a:r>
                        <a:rPr lang="ja-JP" altLang="en-US" sz="1600" b="1" spc="-5" dirty="0">
                          <a:solidFill>
                            <a:srgbClr val="252525"/>
                          </a:solidFill>
                          <a:latin typeface="Yu Gothic UI" panose="020B0500000000000000" pitchFamily="50" charset="-128"/>
                          <a:ea typeface="Yu Gothic UI" panose="020B0500000000000000" pitchFamily="50" charset="-128"/>
                          <a:cs typeface="Yu Gothic UI"/>
                        </a:rPr>
                        <a:t>件</a:t>
                      </a:r>
                      <a:r>
                        <a:rPr lang="ja-JP" altLang="en-US" sz="1600" b="1" spc="100" dirty="0">
                          <a:solidFill>
                            <a:srgbClr val="252525"/>
                          </a:solidFill>
                          <a:latin typeface="Yu Gothic UI" panose="020B0500000000000000" pitchFamily="50" charset="-128"/>
                          <a:ea typeface="Yu Gothic UI" panose="020B0500000000000000" pitchFamily="50" charset="-128"/>
                          <a:cs typeface="Yu Gothic UI"/>
                        </a:rPr>
                        <a:t>を</a:t>
                      </a:r>
                      <a:r>
                        <a:rPr lang="ja-JP" altLang="en-US" sz="1600" b="1" spc="140" dirty="0">
                          <a:solidFill>
                            <a:srgbClr val="252525"/>
                          </a:solidFill>
                          <a:latin typeface="Yu Gothic UI" panose="020B0500000000000000" pitchFamily="50" charset="-128"/>
                          <a:ea typeface="Yu Gothic UI" panose="020B0500000000000000" pitchFamily="50" charset="-128"/>
                          <a:cs typeface="Yu Gothic UI"/>
                        </a:rPr>
                        <a:t>満</a:t>
                      </a:r>
                      <a:r>
                        <a:rPr lang="ja-JP" altLang="en-US" sz="1600" b="1" spc="210" dirty="0">
                          <a:solidFill>
                            <a:srgbClr val="252525"/>
                          </a:solidFill>
                          <a:latin typeface="Yu Gothic UI" panose="020B0500000000000000" pitchFamily="50" charset="-128"/>
                          <a:ea typeface="Yu Gothic UI" panose="020B0500000000000000" pitchFamily="50" charset="-128"/>
                          <a:cs typeface="Yu Gothic UI"/>
                        </a:rPr>
                        <a:t>た</a:t>
                      </a:r>
                      <a:r>
                        <a:rPr lang="ja-JP" altLang="en-US" sz="1600" b="1" spc="185" dirty="0">
                          <a:solidFill>
                            <a:srgbClr val="252525"/>
                          </a:solidFill>
                          <a:latin typeface="Yu Gothic UI" panose="020B0500000000000000" pitchFamily="50" charset="-128"/>
                          <a:ea typeface="Yu Gothic UI" panose="020B0500000000000000" pitchFamily="50" charset="-128"/>
                          <a:cs typeface="Yu Gothic UI"/>
                        </a:rPr>
                        <a:t>さ</a:t>
                      </a:r>
                      <a:r>
                        <a:rPr lang="ja-JP" altLang="en-US" sz="1600" b="1" spc="240" dirty="0">
                          <a:solidFill>
                            <a:srgbClr val="252525"/>
                          </a:solidFill>
                          <a:latin typeface="Yu Gothic UI" panose="020B0500000000000000" pitchFamily="50" charset="-128"/>
                          <a:ea typeface="Yu Gothic UI" panose="020B0500000000000000" pitchFamily="50" charset="-128"/>
                          <a:cs typeface="Yu Gothic UI"/>
                        </a:rPr>
                        <a:t>な</a:t>
                      </a:r>
                      <a:r>
                        <a:rPr lang="ja-JP" altLang="en-US" sz="1600" b="1" spc="409" dirty="0">
                          <a:solidFill>
                            <a:srgbClr val="252525"/>
                          </a:solidFill>
                          <a:latin typeface="Yu Gothic UI" panose="020B0500000000000000" pitchFamily="50" charset="-128"/>
                          <a:ea typeface="Yu Gothic UI" panose="020B0500000000000000" pitchFamily="50" charset="-128"/>
                          <a:cs typeface="Yu Gothic UI"/>
                        </a:rPr>
                        <a:t>く</a:t>
                      </a:r>
                      <a:r>
                        <a:rPr lang="ja-JP" altLang="en-US" sz="1600" b="1" spc="265" dirty="0">
                          <a:solidFill>
                            <a:srgbClr val="252525"/>
                          </a:solidFill>
                          <a:latin typeface="Yu Gothic UI" panose="020B0500000000000000" pitchFamily="50" charset="-128"/>
                          <a:ea typeface="Yu Gothic UI" panose="020B0500000000000000" pitchFamily="50" charset="-128"/>
                          <a:cs typeface="Yu Gothic UI"/>
                        </a:rPr>
                        <a:t>な</a:t>
                      </a:r>
                      <a:r>
                        <a:rPr lang="ja-JP" altLang="en-US" sz="1600" b="1" spc="215" dirty="0">
                          <a:solidFill>
                            <a:srgbClr val="252525"/>
                          </a:solidFill>
                          <a:latin typeface="Yu Gothic UI" panose="020B0500000000000000" pitchFamily="50" charset="-128"/>
                          <a:ea typeface="Yu Gothic UI" panose="020B0500000000000000" pitchFamily="50" charset="-128"/>
                          <a:cs typeface="Yu Gothic UI"/>
                        </a:rPr>
                        <a:t>っ</a:t>
                      </a:r>
                      <a:r>
                        <a:rPr lang="ja-JP" altLang="en-US" sz="1600" b="1" spc="75" dirty="0">
                          <a:solidFill>
                            <a:srgbClr val="252525"/>
                          </a:solidFill>
                          <a:latin typeface="Yu Gothic UI" panose="020B0500000000000000" pitchFamily="50" charset="-128"/>
                          <a:ea typeface="Yu Gothic UI" panose="020B0500000000000000" pitchFamily="50" charset="-128"/>
                          <a:cs typeface="Yu Gothic UI"/>
                        </a:rPr>
                        <a:t>た</a:t>
                      </a:r>
                      <a:r>
                        <a:rPr lang="ja-JP" altLang="en-US" sz="1600" b="1" spc="105" dirty="0">
                          <a:solidFill>
                            <a:srgbClr val="252525"/>
                          </a:solidFill>
                          <a:latin typeface="Yu Gothic UI" panose="020B0500000000000000" pitchFamily="50" charset="-128"/>
                          <a:ea typeface="Yu Gothic UI" panose="020B0500000000000000" pitchFamily="50" charset="-128"/>
                          <a:cs typeface="Yu Gothic UI"/>
                        </a:rPr>
                        <a:t>月</a:t>
                      </a:r>
                      <a:r>
                        <a:rPr lang="ja-JP" altLang="en-US" sz="1600" b="1" spc="175" dirty="0">
                          <a:solidFill>
                            <a:srgbClr val="252525"/>
                          </a:solidFill>
                          <a:latin typeface="Yu Gothic UI" panose="020B0500000000000000" pitchFamily="50" charset="-128"/>
                          <a:ea typeface="Yu Gothic UI" panose="020B0500000000000000" pitchFamily="50" charset="-128"/>
                          <a:cs typeface="Yu Gothic UI"/>
                        </a:rPr>
                        <a:t>か</a:t>
                      </a:r>
                      <a:r>
                        <a:rPr lang="ja-JP" altLang="en-US" sz="1600" b="1" spc="110" dirty="0">
                          <a:solidFill>
                            <a:srgbClr val="252525"/>
                          </a:solidFill>
                          <a:latin typeface="Yu Gothic UI" panose="020B0500000000000000" pitchFamily="50" charset="-128"/>
                          <a:ea typeface="Yu Gothic UI" panose="020B0500000000000000" pitchFamily="50" charset="-128"/>
                          <a:cs typeface="Yu Gothic UI"/>
                        </a:rPr>
                        <a:t>ら</a:t>
                      </a:r>
                      <a:r>
                        <a:rPr lang="ja-JP" altLang="en-US" sz="1600" b="1" spc="160" dirty="0">
                          <a:solidFill>
                            <a:srgbClr val="252525"/>
                          </a:solidFill>
                          <a:latin typeface="Yu Gothic UI" panose="020B0500000000000000" pitchFamily="50" charset="-128"/>
                          <a:ea typeface="Yu Gothic UI" panose="020B0500000000000000" pitchFamily="50" charset="-128"/>
                          <a:cs typeface="Yu Gothic UI"/>
                        </a:rPr>
                        <a:t>当</a:t>
                      </a:r>
                      <a:r>
                        <a:rPr lang="ja-JP" altLang="en-US" sz="1600" b="1" spc="-15" dirty="0">
                          <a:solidFill>
                            <a:srgbClr val="252525"/>
                          </a:solidFill>
                          <a:latin typeface="Yu Gothic UI" panose="020B0500000000000000" pitchFamily="50" charset="-128"/>
                          <a:ea typeface="Yu Gothic UI" panose="020B0500000000000000" pitchFamily="50" charset="-128"/>
                          <a:cs typeface="Yu Gothic UI"/>
                        </a:rPr>
                        <a:t>該</a:t>
                      </a:r>
                      <a:r>
                        <a:rPr lang="ja-JP" altLang="en-US" sz="1600" b="1" spc="-5" dirty="0">
                          <a:solidFill>
                            <a:srgbClr val="252525"/>
                          </a:solidFill>
                          <a:latin typeface="Yu Gothic UI" panose="020B0500000000000000" pitchFamily="50" charset="-128"/>
                          <a:ea typeface="Yu Gothic UI" panose="020B0500000000000000" pitchFamily="50" charset="-128"/>
                          <a:cs typeface="Yu Gothic UI"/>
                        </a:rPr>
                        <a:t>加算</a:t>
                      </a:r>
                      <a:r>
                        <a:rPr lang="ja-JP" altLang="en-US" sz="1600" b="1" spc="45" dirty="0">
                          <a:solidFill>
                            <a:srgbClr val="252525"/>
                          </a:solidFill>
                          <a:latin typeface="Yu Gothic UI" panose="020B0500000000000000" pitchFamily="50" charset="-128"/>
                          <a:ea typeface="Yu Gothic UI" panose="020B0500000000000000" pitchFamily="50" charset="-128"/>
                          <a:cs typeface="Yu Gothic UI"/>
                        </a:rPr>
                        <a:t>は</a:t>
                      </a:r>
                      <a:r>
                        <a:rPr lang="ja-JP" altLang="en-US" sz="1600" b="1" spc="65" dirty="0">
                          <a:solidFill>
                            <a:srgbClr val="252525"/>
                          </a:solidFill>
                          <a:latin typeface="Yu Gothic UI" panose="020B0500000000000000" pitchFamily="50" charset="-128"/>
                          <a:ea typeface="Yu Gothic UI" panose="020B0500000000000000" pitchFamily="50" charset="-128"/>
                          <a:cs typeface="Yu Gothic UI"/>
                        </a:rPr>
                        <a:t>算</a:t>
                      </a:r>
                      <a:r>
                        <a:rPr lang="ja-JP" altLang="en-US" sz="1600" b="1" spc="95" dirty="0">
                          <a:solidFill>
                            <a:srgbClr val="252525"/>
                          </a:solidFill>
                          <a:latin typeface="Yu Gothic UI" panose="020B0500000000000000" pitchFamily="50" charset="-128"/>
                          <a:ea typeface="Yu Gothic UI" panose="020B0500000000000000" pitchFamily="50" charset="-128"/>
                          <a:cs typeface="Yu Gothic UI"/>
                        </a:rPr>
                        <a:t>定</a:t>
                      </a:r>
                      <a:r>
                        <a:rPr lang="ja-JP" altLang="en-US" sz="1600" b="1" spc="90" dirty="0">
                          <a:solidFill>
                            <a:srgbClr val="252525"/>
                          </a:solidFill>
                          <a:latin typeface="Yu Gothic UI" panose="020B0500000000000000" pitchFamily="50" charset="-128"/>
                          <a:ea typeface="Yu Gothic UI" panose="020B0500000000000000" pitchFamily="50" charset="-128"/>
                          <a:cs typeface="Yu Gothic UI"/>
                        </a:rPr>
                        <a:t>で</a:t>
                      </a:r>
                      <a:r>
                        <a:rPr lang="ja-JP" altLang="en-US" sz="1600" b="1" spc="245" dirty="0">
                          <a:solidFill>
                            <a:srgbClr val="252525"/>
                          </a:solidFill>
                          <a:latin typeface="Yu Gothic UI" panose="020B0500000000000000" pitchFamily="50" charset="-128"/>
                          <a:ea typeface="Yu Gothic UI" panose="020B0500000000000000" pitchFamily="50" charset="-128"/>
                          <a:cs typeface="Yu Gothic UI"/>
                        </a:rPr>
                        <a:t>き</a:t>
                      </a:r>
                      <a:r>
                        <a:rPr lang="ja-JP" altLang="en-US" sz="1600" b="1" spc="175" dirty="0">
                          <a:solidFill>
                            <a:srgbClr val="252525"/>
                          </a:solidFill>
                          <a:latin typeface="Yu Gothic UI" panose="020B0500000000000000" pitchFamily="50" charset="-128"/>
                          <a:ea typeface="Yu Gothic UI" panose="020B0500000000000000" pitchFamily="50" charset="-128"/>
                          <a:cs typeface="Yu Gothic UI"/>
                        </a:rPr>
                        <a:t>ま</a:t>
                      </a:r>
                      <a:r>
                        <a:rPr lang="ja-JP" altLang="en-US" sz="1600" b="1" spc="204" dirty="0">
                          <a:solidFill>
                            <a:srgbClr val="252525"/>
                          </a:solidFill>
                          <a:latin typeface="Yu Gothic UI" panose="020B0500000000000000" pitchFamily="50" charset="-128"/>
                          <a:ea typeface="Yu Gothic UI" panose="020B0500000000000000" pitchFamily="50" charset="-128"/>
                          <a:cs typeface="Yu Gothic UI"/>
                        </a:rPr>
                        <a:t>せ</a:t>
                      </a:r>
                      <a:r>
                        <a:rPr lang="ja-JP" altLang="en-US" sz="1600" b="1" spc="175" dirty="0">
                          <a:solidFill>
                            <a:srgbClr val="252525"/>
                          </a:solidFill>
                          <a:latin typeface="Yu Gothic UI" panose="020B0500000000000000" pitchFamily="50" charset="-128"/>
                          <a:ea typeface="Yu Gothic UI" panose="020B0500000000000000" pitchFamily="50" charset="-128"/>
                          <a:cs typeface="Yu Gothic UI"/>
                        </a:rPr>
                        <a:t>ん。</a:t>
                      </a:r>
                      <a:endParaRPr lang="ja-JP" altLang="en-US" sz="1500" dirty="0">
                        <a:latin typeface="Yu Gothic UI" panose="020B0500000000000000" pitchFamily="50" charset="-128"/>
                        <a:ea typeface="Yu Gothic UI" panose="020B0500000000000000" pitchFamily="50" charset="-128"/>
                        <a:cs typeface="Yu Gothic"/>
                      </a:endParaRPr>
                    </a:p>
                  </a:txBody>
                  <a:tcPr marL="0" marR="0" marT="43179" marB="0">
                    <a:lnL w="12700">
                      <a:solidFill>
                        <a:srgbClr val="00655A"/>
                      </a:solidFill>
                      <a:prstDash val="solid"/>
                    </a:lnL>
                    <a:lnR w="12700">
                      <a:solidFill>
                        <a:srgbClr val="00655A"/>
                      </a:solidFill>
                      <a:prstDash val="solid"/>
                    </a:lnR>
                    <a:lnT w="12700">
                      <a:solidFill>
                        <a:srgbClr val="00655A"/>
                      </a:solidFill>
                      <a:prstDash val="solid"/>
                    </a:lnT>
                    <a:lnB w="12700">
                      <a:solidFill>
                        <a:srgbClr val="00655A"/>
                      </a:solidFill>
                      <a:prstDash val="solid"/>
                    </a:lnB>
                  </a:tcPr>
                </a:tc>
                <a:extLst>
                  <a:ext uri="{0D108BD9-81ED-4DB2-BD59-A6C34878D82A}">
                    <a16:rowId xmlns:a16="http://schemas.microsoft.com/office/drawing/2014/main" val="10006"/>
                  </a:ext>
                </a:extLst>
              </a:tr>
            </a:tbl>
          </a:graphicData>
        </a:graphic>
      </p:graphicFrame>
      <p:sp>
        <p:nvSpPr>
          <p:cNvPr id="6" name="object 5">
            <a:extLst>
              <a:ext uri="{FF2B5EF4-FFF2-40B4-BE49-F238E27FC236}">
                <a16:creationId xmlns:a16="http://schemas.microsoft.com/office/drawing/2014/main" id="{D0CA491F-DDDD-4BA4-818A-C8341D368C72}"/>
              </a:ext>
            </a:extLst>
          </p:cNvPr>
          <p:cNvSpPr txBox="1">
            <a:spLocks/>
          </p:cNvSpPr>
          <p:nvPr/>
        </p:nvSpPr>
        <p:spPr>
          <a:xfrm>
            <a:off x="755650" y="119063"/>
            <a:ext cx="8970963" cy="507831"/>
          </a:xfrm>
          <a:prstGeom prst="rect">
            <a:avLst/>
          </a:prstGeom>
        </p:spPr>
        <p:txBody>
          <a:bodyPr vert="horz" wrap="square" lIns="0" tIns="15240" rIns="0" bIns="0" rtlCol="0">
            <a:spAutoFit/>
          </a:bodyPr>
          <a:lstStyle>
            <a:lvl1pPr>
              <a:defRPr>
                <a:latin typeface="+mj-lt"/>
                <a:ea typeface="+mj-ea"/>
                <a:cs typeface="+mj-cs"/>
              </a:defRPr>
            </a:lvl1pPr>
          </a:lstStyle>
          <a:p>
            <a:pPr marL="16933">
              <a:spcBef>
                <a:spcPts val="120"/>
              </a:spcBef>
            </a:pPr>
            <a:r>
              <a:rPr lang="ja-JP" altLang="en-US" sz="3200" spc="-80" dirty="0">
                <a:solidFill>
                  <a:srgbClr val="3F3F3F"/>
                </a:solidFill>
                <a:latin typeface="MS PGothic"/>
                <a:cs typeface="MS PGothic"/>
              </a:rPr>
              <a:t>③受付可能となる申請について</a:t>
            </a:r>
            <a:endParaRPr lang="ja-JP" altLang="en-US" sz="3200" dirty="0">
              <a:latin typeface="MS PGothic"/>
              <a:cs typeface="MS PGothic"/>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7433056" y="1077011"/>
            <a:ext cx="4428067" cy="5527039"/>
            <a:chOff x="5574792" y="807758"/>
            <a:chExt cx="3321050" cy="4145279"/>
          </a:xfrm>
        </p:grpSpPr>
        <p:sp>
          <p:nvSpPr>
            <p:cNvPr id="3" name="object 3"/>
            <p:cNvSpPr/>
            <p:nvPr/>
          </p:nvSpPr>
          <p:spPr>
            <a:xfrm>
              <a:off x="5574792" y="807758"/>
              <a:ext cx="3232785" cy="4145279"/>
            </a:xfrm>
            <a:custGeom>
              <a:avLst/>
              <a:gdLst/>
              <a:ahLst/>
              <a:cxnLst/>
              <a:rect l="l" t="t" r="r" b="b"/>
              <a:pathLst>
                <a:path w="3232784" h="4145279">
                  <a:moveTo>
                    <a:pt x="2694432" y="0"/>
                  </a:moveTo>
                  <a:lnTo>
                    <a:pt x="539496" y="0"/>
                  </a:lnTo>
                  <a:lnTo>
                    <a:pt x="490506" y="2211"/>
                  </a:lnTo>
                  <a:lnTo>
                    <a:pt x="442725" y="8717"/>
                  </a:lnTo>
                  <a:lnTo>
                    <a:pt x="396345" y="19325"/>
                  </a:lnTo>
                  <a:lnTo>
                    <a:pt x="351561" y="33841"/>
                  </a:lnTo>
                  <a:lnTo>
                    <a:pt x="308563" y="52073"/>
                  </a:lnTo>
                  <a:lnTo>
                    <a:pt x="267546" y="73829"/>
                  </a:lnTo>
                  <a:lnTo>
                    <a:pt x="228702" y="98914"/>
                  </a:lnTo>
                  <a:lnTo>
                    <a:pt x="192224" y="127137"/>
                  </a:lnTo>
                  <a:lnTo>
                    <a:pt x="158305" y="158305"/>
                  </a:lnTo>
                  <a:lnTo>
                    <a:pt x="127137" y="192224"/>
                  </a:lnTo>
                  <a:lnTo>
                    <a:pt x="98914" y="228702"/>
                  </a:lnTo>
                  <a:lnTo>
                    <a:pt x="73829" y="267546"/>
                  </a:lnTo>
                  <a:lnTo>
                    <a:pt x="52073" y="308563"/>
                  </a:lnTo>
                  <a:lnTo>
                    <a:pt x="33841" y="351561"/>
                  </a:lnTo>
                  <a:lnTo>
                    <a:pt x="19325" y="396345"/>
                  </a:lnTo>
                  <a:lnTo>
                    <a:pt x="8717" y="442725"/>
                  </a:lnTo>
                  <a:lnTo>
                    <a:pt x="2211" y="490506"/>
                  </a:lnTo>
                  <a:lnTo>
                    <a:pt x="0" y="539496"/>
                  </a:lnTo>
                  <a:lnTo>
                    <a:pt x="0" y="3607304"/>
                  </a:lnTo>
                  <a:lnTo>
                    <a:pt x="2211" y="3656280"/>
                  </a:lnTo>
                  <a:lnTo>
                    <a:pt x="8717" y="3704022"/>
                  </a:lnTo>
                  <a:lnTo>
                    <a:pt x="19325" y="3750341"/>
                  </a:lnTo>
                  <a:lnTo>
                    <a:pt x="33841" y="3795046"/>
                  </a:lnTo>
                  <a:lnTo>
                    <a:pt x="52073" y="3837948"/>
                  </a:lnTo>
                  <a:lnTo>
                    <a:pt x="73829" y="3878857"/>
                  </a:lnTo>
                  <a:lnTo>
                    <a:pt x="98914" y="3917584"/>
                  </a:lnTo>
                  <a:lnTo>
                    <a:pt x="127137" y="3953939"/>
                  </a:lnTo>
                  <a:lnTo>
                    <a:pt x="158305" y="3987731"/>
                  </a:lnTo>
                  <a:lnTo>
                    <a:pt x="192224" y="4018772"/>
                  </a:lnTo>
                  <a:lnTo>
                    <a:pt x="228702" y="4046871"/>
                  </a:lnTo>
                  <a:lnTo>
                    <a:pt x="267546" y="4071840"/>
                  </a:lnTo>
                  <a:lnTo>
                    <a:pt x="308563" y="4093487"/>
                  </a:lnTo>
                  <a:lnTo>
                    <a:pt x="351561" y="4111624"/>
                  </a:lnTo>
                  <a:lnTo>
                    <a:pt x="396345" y="4126061"/>
                  </a:lnTo>
                  <a:lnTo>
                    <a:pt x="442725" y="4136608"/>
                  </a:lnTo>
                  <a:lnTo>
                    <a:pt x="490506" y="4143075"/>
                  </a:lnTo>
                  <a:lnTo>
                    <a:pt x="539496" y="4145273"/>
                  </a:lnTo>
                  <a:lnTo>
                    <a:pt x="2694432" y="4145273"/>
                  </a:lnTo>
                  <a:lnTo>
                    <a:pt x="2743408" y="4143075"/>
                  </a:lnTo>
                  <a:lnTo>
                    <a:pt x="2791150" y="4136608"/>
                  </a:lnTo>
                  <a:lnTo>
                    <a:pt x="2837469" y="4126061"/>
                  </a:lnTo>
                  <a:lnTo>
                    <a:pt x="2882174" y="4111624"/>
                  </a:lnTo>
                  <a:lnTo>
                    <a:pt x="2925076" y="4093487"/>
                  </a:lnTo>
                  <a:lnTo>
                    <a:pt x="2965986" y="4071840"/>
                  </a:lnTo>
                  <a:lnTo>
                    <a:pt x="3004713" y="4046871"/>
                  </a:lnTo>
                  <a:lnTo>
                    <a:pt x="3041067" y="4018772"/>
                  </a:lnTo>
                  <a:lnTo>
                    <a:pt x="3074860" y="3987731"/>
                  </a:lnTo>
                  <a:lnTo>
                    <a:pt x="3105901" y="3953939"/>
                  </a:lnTo>
                  <a:lnTo>
                    <a:pt x="3134001" y="3917584"/>
                  </a:lnTo>
                  <a:lnTo>
                    <a:pt x="3158969" y="3878857"/>
                  </a:lnTo>
                  <a:lnTo>
                    <a:pt x="3180617" y="3837948"/>
                  </a:lnTo>
                  <a:lnTo>
                    <a:pt x="3198754" y="3795046"/>
                  </a:lnTo>
                  <a:lnTo>
                    <a:pt x="3213191" y="3750341"/>
                  </a:lnTo>
                  <a:lnTo>
                    <a:pt x="3223738" y="3704022"/>
                  </a:lnTo>
                  <a:lnTo>
                    <a:pt x="3230206" y="3656280"/>
                  </a:lnTo>
                  <a:lnTo>
                    <a:pt x="3232404" y="3607304"/>
                  </a:lnTo>
                  <a:lnTo>
                    <a:pt x="3232404" y="539496"/>
                  </a:lnTo>
                  <a:lnTo>
                    <a:pt x="3230206" y="490506"/>
                  </a:lnTo>
                  <a:lnTo>
                    <a:pt x="3223738" y="442725"/>
                  </a:lnTo>
                  <a:lnTo>
                    <a:pt x="3213191" y="396345"/>
                  </a:lnTo>
                  <a:lnTo>
                    <a:pt x="3198754" y="351561"/>
                  </a:lnTo>
                  <a:lnTo>
                    <a:pt x="3180617" y="308563"/>
                  </a:lnTo>
                  <a:lnTo>
                    <a:pt x="3158969" y="267546"/>
                  </a:lnTo>
                  <a:lnTo>
                    <a:pt x="3134001" y="228702"/>
                  </a:lnTo>
                  <a:lnTo>
                    <a:pt x="3105901" y="192224"/>
                  </a:lnTo>
                  <a:lnTo>
                    <a:pt x="3074860" y="158305"/>
                  </a:lnTo>
                  <a:lnTo>
                    <a:pt x="3041067" y="127137"/>
                  </a:lnTo>
                  <a:lnTo>
                    <a:pt x="3004713" y="98914"/>
                  </a:lnTo>
                  <a:lnTo>
                    <a:pt x="2965986" y="73829"/>
                  </a:lnTo>
                  <a:lnTo>
                    <a:pt x="2925076" y="52073"/>
                  </a:lnTo>
                  <a:lnTo>
                    <a:pt x="2882174" y="33841"/>
                  </a:lnTo>
                  <a:lnTo>
                    <a:pt x="2837469" y="19325"/>
                  </a:lnTo>
                  <a:lnTo>
                    <a:pt x="2791150" y="8717"/>
                  </a:lnTo>
                  <a:lnTo>
                    <a:pt x="2743408" y="2211"/>
                  </a:lnTo>
                  <a:lnTo>
                    <a:pt x="2694432" y="0"/>
                  </a:lnTo>
                  <a:close/>
                </a:path>
              </a:pathLst>
            </a:custGeom>
            <a:solidFill>
              <a:srgbClr val="FFFFBD"/>
            </a:solidFill>
          </p:spPr>
          <p:txBody>
            <a:bodyPr wrap="square" lIns="0" tIns="0" rIns="0" bIns="0" rtlCol="0"/>
            <a:lstStyle/>
            <a:p>
              <a:endParaRPr/>
            </a:p>
          </p:txBody>
        </p:sp>
        <p:sp>
          <p:nvSpPr>
            <p:cNvPr id="4" name="object 4"/>
            <p:cNvSpPr/>
            <p:nvPr/>
          </p:nvSpPr>
          <p:spPr>
            <a:xfrm>
              <a:off x="5652516" y="868718"/>
              <a:ext cx="3237230" cy="3947160"/>
            </a:xfrm>
            <a:custGeom>
              <a:avLst/>
              <a:gdLst/>
              <a:ahLst/>
              <a:cxnLst/>
              <a:rect l="l" t="t" r="r" b="b"/>
              <a:pathLst>
                <a:path w="3237229" h="3947160">
                  <a:moveTo>
                    <a:pt x="0" y="539496"/>
                  </a:moveTo>
                  <a:lnTo>
                    <a:pt x="2198" y="490279"/>
                  </a:lnTo>
                  <a:lnTo>
                    <a:pt x="8667" y="442323"/>
                  </a:lnTo>
                  <a:lnTo>
                    <a:pt x="19219" y="395816"/>
                  </a:lnTo>
                  <a:lnTo>
                    <a:pt x="33665" y="350946"/>
                  </a:lnTo>
                  <a:lnTo>
                    <a:pt x="51819" y="307901"/>
                  </a:lnTo>
                  <a:lnTo>
                    <a:pt x="73490" y="266869"/>
                  </a:lnTo>
                  <a:lnTo>
                    <a:pt x="98492" y="228038"/>
                  </a:lnTo>
                  <a:lnTo>
                    <a:pt x="126636" y="191597"/>
                  </a:lnTo>
                  <a:lnTo>
                    <a:pt x="157734" y="157734"/>
                  </a:lnTo>
                  <a:lnTo>
                    <a:pt x="191597" y="126636"/>
                  </a:lnTo>
                  <a:lnTo>
                    <a:pt x="228038" y="98492"/>
                  </a:lnTo>
                  <a:lnTo>
                    <a:pt x="266869" y="73490"/>
                  </a:lnTo>
                  <a:lnTo>
                    <a:pt x="307901" y="51819"/>
                  </a:lnTo>
                  <a:lnTo>
                    <a:pt x="350946" y="33665"/>
                  </a:lnTo>
                  <a:lnTo>
                    <a:pt x="395816" y="19219"/>
                  </a:lnTo>
                  <a:lnTo>
                    <a:pt x="442323" y="8667"/>
                  </a:lnTo>
                  <a:lnTo>
                    <a:pt x="490279" y="2198"/>
                  </a:lnTo>
                  <a:lnTo>
                    <a:pt x="539496" y="0"/>
                  </a:lnTo>
                  <a:lnTo>
                    <a:pt x="2697480" y="0"/>
                  </a:lnTo>
                  <a:lnTo>
                    <a:pt x="2746469" y="2198"/>
                  </a:lnTo>
                  <a:lnTo>
                    <a:pt x="2794250" y="8667"/>
                  </a:lnTo>
                  <a:lnTo>
                    <a:pt x="2840630" y="19219"/>
                  </a:lnTo>
                  <a:lnTo>
                    <a:pt x="2885414" y="33665"/>
                  </a:lnTo>
                  <a:lnTo>
                    <a:pt x="2928412" y="51819"/>
                  </a:lnTo>
                  <a:lnTo>
                    <a:pt x="2969429" y="73490"/>
                  </a:lnTo>
                  <a:lnTo>
                    <a:pt x="3008273" y="98492"/>
                  </a:lnTo>
                  <a:lnTo>
                    <a:pt x="3044751" y="126636"/>
                  </a:lnTo>
                  <a:lnTo>
                    <a:pt x="3078670" y="157734"/>
                  </a:lnTo>
                  <a:lnTo>
                    <a:pt x="3109838" y="191597"/>
                  </a:lnTo>
                  <a:lnTo>
                    <a:pt x="3138061" y="228038"/>
                  </a:lnTo>
                  <a:lnTo>
                    <a:pt x="3163146" y="266869"/>
                  </a:lnTo>
                  <a:lnTo>
                    <a:pt x="3184902" y="307901"/>
                  </a:lnTo>
                  <a:lnTo>
                    <a:pt x="3203134" y="350946"/>
                  </a:lnTo>
                  <a:lnTo>
                    <a:pt x="3217650" y="395816"/>
                  </a:lnTo>
                  <a:lnTo>
                    <a:pt x="3228258" y="442323"/>
                  </a:lnTo>
                  <a:lnTo>
                    <a:pt x="3234764" y="490279"/>
                  </a:lnTo>
                  <a:lnTo>
                    <a:pt x="3236976" y="539496"/>
                  </a:lnTo>
                  <a:lnTo>
                    <a:pt x="3236976" y="3407656"/>
                  </a:lnTo>
                  <a:lnTo>
                    <a:pt x="3234764" y="3456646"/>
                  </a:lnTo>
                  <a:lnTo>
                    <a:pt x="3228258" y="3504427"/>
                  </a:lnTo>
                  <a:lnTo>
                    <a:pt x="3217650" y="3550806"/>
                  </a:lnTo>
                  <a:lnTo>
                    <a:pt x="3203134" y="3595591"/>
                  </a:lnTo>
                  <a:lnTo>
                    <a:pt x="3184902" y="3638588"/>
                  </a:lnTo>
                  <a:lnTo>
                    <a:pt x="3163146" y="3679606"/>
                  </a:lnTo>
                  <a:lnTo>
                    <a:pt x="3138061" y="3718450"/>
                  </a:lnTo>
                  <a:lnTo>
                    <a:pt x="3109838" y="3754928"/>
                  </a:lnTo>
                  <a:lnTo>
                    <a:pt x="3078670" y="3788847"/>
                  </a:lnTo>
                  <a:lnTo>
                    <a:pt x="3044751" y="3820015"/>
                  </a:lnTo>
                  <a:lnTo>
                    <a:pt x="3008273" y="3848238"/>
                  </a:lnTo>
                  <a:lnTo>
                    <a:pt x="2969429" y="3873324"/>
                  </a:lnTo>
                  <a:lnTo>
                    <a:pt x="2928412" y="3895079"/>
                  </a:lnTo>
                  <a:lnTo>
                    <a:pt x="2885414" y="3913311"/>
                  </a:lnTo>
                  <a:lnTo>
                    <a:pt x="2840630" y="3927828"/>
                  </a:lnTo>
                  <a:lnTo>
                    <a:pt x="2794250" y="3938436"/>
                  </a:lnTo>
                  <a:lnTo>
                    <a:pt x="2746469" y="3944942"/>
                  </a:lnTo>
                  <a:lnTo>
                    <a:pt x="2697480" y="3947153"/>
                  </a:lnTo>
                  <a:lnTo>
                    <a:pt x="539496" y="3947153"/>
                  </a:lnTo>
                  <a:lnTo>
                    <a:pt x="490279" y="3944942"/>
                  </a:lnTo>
                  <a:lnTo>
                    <a:pt x="442323" y="3938436"/>
                  </a:lnTo>
                  <a:lnTo>
                    <a:pt x="395816" y="3927828"/>
                  </a:lnTo>
                  <a:lnTo>
                    <a:pt x="350946" y="3913311"/>
                  </a:lnTo>
                  <a:lnTo>
                    <a:pt x="307901" y="3895079"/>
                  </a:lnTo>
                  <a:lnTo>
                    <a:pt x="266869" y="3873324"/>
                  </a:lnTo>
                  <a:lnTo>
                    <a:pt x="228038" y="3848238"/>
                  </a:lnTo>
                  <a:lnTo>
                    <a:pt x="191597" y="3820015"/>
                  </a:lnTo>
                  <a:lnTo>
                    <a:pt x="157734" y="3788847"/>
                  </a:lnTo>
                  <a:lnTo>
                    <a:pt x="126636" y="3754928"/>
                  </a:lnTo>
                  <a:lnTo>
                    <a:pt x="98492" y="3718450"/>
                  </a:lnTo>
                  <a:lnTo>
                    <a:pt x="73490" y="3679606"/>
                  </a:lnTo>
                  <a:lnTo>
                    <a:pt x="51819" y="3638588"/>
                  </a:lnTo>
                  <a:lnTo>
                    <a:pt x="33665" y="3595591"/>
                  </a:lnTo>
                  <a:lnTo>
                    <a:pt x="19219" y="3550806"/>
                  </a:lnTo>
                  <a:lnTo>
                    <a:pt x="8667" y="3504427"/>
                  </a:lnTo>
                  <a:lnTo>
                    <a:pt x="2198" y="3456646"/>
                  </a:lnTo>
                  <a:lnTo>
                    <a:pt x="0" y="3407656"/>
                  </a:lnTo>
                  <a:lnTo>
                    <a:pt x="0" y="539496"/>
                  </a:lnTo>
                  <a:close/>
                </a:path>
              </a:pathLst>
            </a:custGeom>
            <a:ln w="12192">
              <a:solidFill>
                <a:srgbClr val="3F3F3F"/>
              </a:solidFill>
            </a:ln>
          </p:spPr>
          <p:txBody>
            <a:bodyPr wrap="square" lIns="0" tIns="0" rIns="0" bIns="0" rtlCol="0"/>
            <a:lstStyle/>
            <a:p>
              <a:endParaRPr/>
            </a:p>
          </p:txBody>
        </p:sp>
      </p:grpSp>
      <p:sp>
        <p:nvSpPr>
          <p:cNvPr id="9" name="object 9"/>
          <p:cNvSpPr txBox="1"/>
          <p:nvPr/>
        </p:nvSpPr>
        <p:spPr>
          <a:xfrm>
            <a:off x="342727" y="1373557"/>
            <a:ext cx="6431280" cy="2082301"/>
          </a:xfrm>
          <a:prstGeom prst="rect">
            <a:avLst/>
          </a:prstGeom>
        </p:spPr>
        <p:txBody>
          <a:bodyPr vert="horz" wrap="square" lIns="0" tIns="45720" rIns="0" bIns="0" rtlCol="0">
            <a:spAutoFit/>
          </a:bodyPr>
          <a:lstStyle/>
          <a:p>
            <a:pPr marR="176102" algn="ctr">
              <a:spcBef>
                <a:spcPts val="360"/>
              </a:spcBef>
              <a:tabLst>
                <a:tab pos="775527" algn="l"/>
              </a:tabLst>
            </a:pPr>
            <a:r>
              <a:rPr sz="2533" spc="-33" dirty="0">
                <a:solidFill>
                  <a:srgbClr val="3F3F3F"/>
                </a:solidFill>
                <a:latin typeface="MS PGothic"/>
                <a:cs typeface="MS PGothic"/>
              </a:rPr>
              <a:t>（１）</a:t>
            </a:r>
            <a:r>
              <a:rPr sz="2533" dirty="0">
                <a:solidFill>
                  <a:srgbClr val="3F3F3F"/>
                </a:solidFill>
                <a:latin typeface="MS PGothic"/>
                <a:cs typeface="MS PGothic"/>
              </a:rPr>
              <a:t>	</a:t>
            </a:r>
            <a:r>
              <a:rPr sz="2533" spc="-100" dirty="0" err="1">
                <a:solidFill>
                  <a:srgbClr val="3F3F3F"/>
                </a:solidFill>
                <a:latin typeface="MS PGothic"/>
                <a:cs typeface="MS PGothic"/>
              </a:rPr>
              <a:t>申請・届出情報の提出までの一連の流れ</a:t>
            </a:r>
            <a:r>
              <a:rPr lang="ja-JP" altLang="en-US" sz="2133" spc="-67" dirty="0">
                <a:solidFill>
                  <a:srgbClr val="3F3F3F"/>
                </a:solidFill>
                <a:latin typeface="MS PGothic"/>
                <a:cs typeface="MS PGothic"/>
              </a:rPr>
              <a:t>①　</a:t>
            </a:r>
            <a:r>
              <a:rPr lang="ja-JP" altLang="en-US" sz="2133" spc="-107" dirty="0">
                <a:solidFill>
                  <a:srgbClr val="3F3F3F"/>
                </a:solidFill>
                <a:latin typeface="MS PGothic"/>
                <a:cs typeface="MS PGothic"/>
              </a:rPr>
              <a:t>電子申請・届出システムにログイン</a:t>
            </a:r>
            <a:r>
              <a:rPr lang="ja-JP" altLang="en-US" sz="2133" spc="-33" dirty="0">
                <a:solidFill>
                  <a:srgbClr val="3F3F3F"/>
                </a:solidFill>
                <a:latin typeface="MS PGothic"/>
                <a:cs typeface="MS PGothic"/>
              </a:rPr>
              <a:t>（</a:t>
            </a:r>
            <a:r>
              <a:rPr lang="en-US" altLang="ja-JP" sz="2133" spc="-33" dirty="0">
                <a:solidFill>
                  <a:srgbClr val="3F3F3F"/>
                </a:solidFill>
                <a:latin typeface="MS PGothic"/>
                <a:cs typeface="MS PGothic"/>
              </a:rPr>
              <a:t>G</a:t>
            </a:r>
            <a:r>
              <a:rPr lang="ja-JP" altLang="en-US" sz="2133" spc="-113" dirty="0">
                <a:solidFill>
                  <a:srgbClr val="3F3F3F"/>
                </a:solidFill>
                <a:latin typeface="MS PGothic"/>
                <a:cs typeface="MS PGothic"/>
              </a:rPr>
              <a:t>ビズ</a:t>
            </a:r>
            <a:r>
              <a:rPr lang="en-US" altLang="ja-JP" sz="2133" spc="-60" dirty="0">
                <a:solidFill>
                  <a:srgbClr val="3F3F3F"/>
                </a:solidFill>
                <a:latin typeface="MS PGothic"/>
                <a:cs typeface="MS PGothic"/>
              </a:rPr>
              <a:t>ID</a:t>
            </a:r>
            <a:r>
              <a:rPr lang="ja-JP" altLang="en-US" sz="2133" spc="-60" dirty="0">
                <a:solidFill>
                  <a:srgbClr val="3F3F3F"/>
                </a:solidFill>
                <a:latin typeface="MS PGothic"/>
                <a:cs typeface="MS PGothic"/>
              </a:rPr>
              <a:t>）</a:t>
            </a:r>
            <a:r>
              <a:rPr lang="ja-JP" altLang="en-US" sz="2133" spc="-140" dirty="0">
                <a:solidFill>
                  <a:srgbClr val="3F3F3F"/>
                </a:solidFill>
                <a:latin typeface="MS PGothic"/>
                <a:cs typeface="MS PGothic"/>
              </a:rPr>
              <a:t>する</a:t>
            </a:r>
            <a:endParaRPr lang="ja-JP" altLang="en-US" sz="2133" dirty="0">
              <a:latin typeface="MS PGothic"/>
              <a:cs typeface="MS PGothic"/>
            </a:endParaRPr>
          </a:p>
          <a:p>
            <a:pPr marL="195575">
              <a:spcBef>
                <a:spcPts val="767"/>
              </a:spcBef>
              <a:tabLst>
                <a:tab pos="645991" algn="l"/>
              </a:tabLst>
            </a:pPr>
            <a:r>
              <a:rPr sz="2133" spc="-67" dirty="0">
                <a:solidFill>
                  <a:srgbClr val="3F3F3F"/>
                </a:solidFill>
                <a:latin typeface="MS PGothic"/>
                <a:cs typeface="MS PGothic"/>
              </a:rPr>
              <a:t>②</a:t>
            </a:r>
            <a:r>
              <a:rPr sz="2133" dirty="0">
                <a:solidFill>
                  <a:srgbClr val="3F3F3F"/>
                </a:solidFill>
                <a:latin typeface="MS PGothic"/>
                <a:cs typeface="MS PGothic"/>
              </a:rPr>
              <a:t>	</a:t>
            </a:r>
            <a:r>
              <a:rPr sz="2133" spc="-80" dirty="0">
                <a:solidFill>
                  <a:srgbClr val="3F3F3F"/>
                </a:solidFill>
                <a:latin typeface="MS PGothic"/>
                <a:cs typeface="MS PGothic"/>
              </a:rPr>
              <a:t>「申請届出メニュー」画面から</a:t>
            </a:r>
            <a:r>
              <a:rPr sz="2133" u="sng" spc="-53" dirty="0">
                <a:solidFill>
                  <a:srgbClr val="FF0041"/>
                </a:solidFill>
                <a:uFill>
                  <a:solidFill>
                    <a:srgbClr val="FF0041"/>
                  </a:solidFill>
                </a:uFill>
                <a:latin typeface="MS PGothic"/>
                <a:cs typeface="MS PGothic"/>
              </a:rPr>
              <a:t>各種申請・届出を選択</a:t>
            </a:r>
            <a:endParaRPr sz="2133" dirty="0">
              <a:latin typeface="MS PGothic"/>
              <a:cs typeface="MS PGothic"/>
            </a:endParaRPr>
          </a:p>
          <a:p>
            <a:pPr marL="195575">
              <a:spcBef>
                <a:spcPts val="767"/>
              </a:spcBef>
              <a:tabLst>
                <a:tab pos="645991" algn="l"/>
              </a:tabLst>
            </a:pPr>
            <a:r>
              <a:rPr sz="2133" spc="-67" dirty="0">
                <a:solidFill>
                  <a:srgbClr val="3F3F3F"/>
                </a:solidFill>
                <a:latin typeface="MS PGothic"/>
                <a:cs typeface="MS PGothic"/>
              </a:rPr>
              <a:t>③</a:t>
            </a:r>
            <a:r>
              <a:rPr sz="2133" dirty="0">
                <a:solidFill>
                  <a:srgbClr val="3F3F3F"/>
                </a:solidFill>
                <a:latin typeface="MS PGothic"/>
                <a:cs typeface="MS PGothic"/>
              </a:rPr>
              <a:t>	</a:t>
            </a:r>
            <a:r>
              <a:rPr sz="2133" spc="-13" dirty="0">
                <a:solidFill>
                  <a:srgbClr val="3F3F3F"/>
                </a:solidFill>
                <a:latin typeface="MS PGothic"/>
                <a:cs typeface="MS PGothic"/>
              </a:rPr>
              <a:t>「</a:t>
            </a:r>
            <a:r>
              <a:rPr sz="2133" spc="-33" dirty="0">
                <a:solidFill>
                  <a:srgbClr val="FF0041"/>
                </a:solidFill>
                <a:latin typeface="MS PGothic"/>
                <a:cs typeface="MS PGothic"/>
              </a:rPr>
              <a:t>様式入力</a:t>
            </a:r>
            <a:r>
              <a:rPr sz="2133" spc="-40" dirty="0">
                <a:solidFill>
                  <a:srgbClr val="3F3F3F"/>
                </a:solidFill>
                <a:latin typeface="MS PGothic"/>
                <a:cs typeface="MS PGothic"/>
              </a:rPr>
              <a:t>」 画面で必要情報を入力</a:t>
            </a:r>
            <a:endParaRPr sz="2133" dirty="0">
              <a:latin typeface="MS PGothic"/>
              <a:cs typeface="MS PGothic"/>
            </a:endParaRPr>
          </a:p>
          <a:p>
            <a:pPr marL="195575">
              <a:spcBef>
                <a:spcPts val="773"/>
              </a:spcBef>
              <a:tabLst>
                <a:tab pos="645991" algn="l"/>
              </a:tabLst>
            </a:pPr>
            <a:r>
              <a:rPr sz="2133" spc="-67" dirty="0">
                <a:solidFill>
                  <a:srgbClr val="3F3F3F"/>
                </a:solidFill>
                <a:latin typeface="MS PGothic"/>
                <a:cs typeface="MS PGothic"/>
              </a:rPr>
              <a:t>④</a:t>
            </a:r>
            <a:r>
              <a:rPr sz="2133" dirty="0">
                <a:solidFill>
                  <a:srgbClr val="3F3F3F"/>
                </a:solidFill>
                <a:latin typeface="MS PGothic"/>
                <a:cs typeface="MS PGothic"/>
              </a:rPr>
              <a:t>	</a:t>
            </a:r>
            <a:r>
              <a:rPr sz="2133" spc="-13" dirty="0">
                <a:solidFill>
                  <a:srgbClr val="3F3F3F"/>
                </a:solidFill>
                <a:latin typeface="MS PGothic"/>
                <a:cs typeface="MS PGothic"/>
              </a:rPr>
              <a:t>「</a:t>
            </a:r>
            <a:r>
              <a:rPr sz="2133" spc="-33" dirty="0">
                <a:solidFill>
                  <a:srgbClr val="FF0041"/>
                </a:solidFill>
                <a:latin typeface="MS PGothic"/>
                <a:cs typeface="MS PGothic"/>
              </a:rPr>
              <a:t>付表入力</a:t>
            </a:r>
            <a:r>
              <a:rPr sz="2133" spc="-40" dirty="0">
                <a:solidFill>
                  <a:srgbClr val="3F3F3F"/>
                </a:solidFill>
                <a:latin typeface="MS PGothic"/>
                <a:cs typeface="MS PGothic"/>
              </a:rPr>
              <a:t>」 </a:t>
            </a:r>
            <a:r>
              <a:rPr sz="2133" spc="-40" dirty="0" err="1">
                <a:solidFill>
                  <a:srgbClr val="3F3F3F"/>
                </a:solidFill>
                <a:latin typeface="MS PGothic"/>
                <a:cs typeface="MS PGothic"/>
              </a:rPr>
              <a:t>画面で必要情報を入力</a:t>
            </a:r>
            <a:endParaRPr sz="2133" dirty="0">
              <a:latin typeface="MS PGothic"/>
              <a:cs typeface="MS PGothic"/>
            </a:endParaRPr>
          </a:p>
        </p:txBody>
      </p:sp>
      <p:sp>
        <p:nvSpPr>
          <p:cNvPr id="10" name="object 10"/>
          <p:cNvSpPr txBox="1"/>
          <p:nvPr/>
        </p:nvSpPr>
        <p:spPr>
          <a:xfrm>
            <a:off x="564855" y="5450527"/>
            <a:ext cx="6355927" cy="874470"/>
          </a:xfrm>
          <a:prstGeom prst="rect">
            <a:avLst/>
          </a:prstGeom>
        </p:spPr>
        <p:txBody>
          <a:bodyPr vert="horz" wrap="square" lIns="0" tIns="114300" rIns="0" bIns="0" rtlCol="0">
            <a:spAutoFit/>
          </a:bodyPr>
          <a:lstStyle/>
          <a:p>
            <a:pPr marL="16933">
              <a:spcBef>
                <a:spcPts val="900"/>
              </a:spcBef>
              <a:tabLst>
                <a:tab pos="465655" algn="l"/>
              </a:tabLst>
            </a:pPr>
            <a:r>
              <a:rPr sz="2133" spc="-67" dirty="0">
                <a:solidFill>
                  <a:srgbClr val="3F3F3F"/>
                </a:solidFill>
                <a:latin typeface="MS PGothic"/>
                <a:cs typeface="MS PGothic"/>
              </a:rPr>
              <a:t>⑤</a:t>
            </a:r>
            <a:r>
              <a:rPr sz="2133" dirty="0">
                <a:solidFill>
                  <a:srgbClr val="3F3F3F"/>
                </a:solidFill>
                <a:latin typeface="MS PGothic"/>
                <a:cs typeface="MS PGothic"/>
              </a:rPr>
              <a:t>	</a:t>
            </a:r>
            <a:r>
              <a:rPr sz="2133" spc="-100" dirty="0">
                <a:solidFill>
                  <a:srgbClr val="3F3F3F"/>
                </a:solidFill>
                <a:latin typeface="MS PGothic"/>
                <a:cs typeface="MS PGothic"/>
              </a:rPr>
              <a:t>「添付書類アップロード」画面で必要なファイルを添付</a:t>
            </a:r>
            <a:endParaRPr sz="2133" dirty="0">
              <a:latin typeface="MS PGothic"/>
              <a:cs typeface="MS PGothic"/>
            </a:endParaRPr>
          </a:p>
          <a:p>
            <a:pPr marL="16933">
              <a:spcBef>
                <a:spcPts val="767"/>
              </a:spcBef>
              <a:tabLst>
                <a:tab pos="465655" algn="l"/>
              </a:tabLst>
            </a:pPr>
            <a:r>
              <a:rPr sz="2133" spc="-67" dirty="0">
                <a:solidFill>
                  <a:srgbClr val="3F3F3F"/>
                </a:solidFill>
                <a:latin typeface="MS PGothic"/>
                <a:cs typeface="MS PGothic"/>
              </a:rPr>
              <a:t>⑥</a:t>
            </a:r>
            <a:r>
              <a:rPr sz="2133" dirty="0">
                <a:solidFill>
                  <a:srgbClr val="3F3F3F"/>
                </a:solidFill>
                <a:latin typeface="MS PGothic"/>
                <a:cs typeface="MS PGothic"/>
              </a:rPr>
              <a:t>	</a:t>
            </a:r>
            <a:r>
              <a:rPr sz="2133" spc="-80" dirty="0">
                <a:solidFill>
                  <a:srgbClr val="3F3F3F"/>
                </a:solidFill>
                <a:latin typeface="MS PGothic"/>
                <a:cs typeface="MS PGothic"/>
              </a:rPr>
              <a:t>「申請」ボタンをクリックして、申請を完了する。</a:t>
            </a:r>
            <a:endParaRPr sz="2133" dirty="0">
              <a:latin typeface="MS PGothic"/>
              <a:cs typeface="MS PGothic"/>
            </a:endParaRPr>
          </a:p>
        </p:txBody>
      </p:sp>
      <p:grpSp>
        <p:nvGrpSpPr>
          <p:cNvPr id="11" name="object 11"/>
          <p:cNvGrpSpPr/>
          <p:nvPr/>
        </p:nvGrpSpPr>
        <p:grpSpPr>
          <a:xfrm>
            <a:off x="6656831" y="1812595"/>
            <a:ext cx="1197187" cy="646853"/>
            <a:chOff x="4992623" y="1359446"/>
            <a:chExt cx="897890" cy="485140"/>
          </a:xfrm>
        </p:grpSpPr>
        <p:pic>
          <p:nvPicPr>
            <p:cNvPr id="12" name="object 12"/>
            <p:cNvPicPr/>
            <p:nvPr/>
          </p:nvPicPr>
          <p:blipFill>
            <a:blip r:embed="rId2" cstate="print"/>
            <a:stretch>
              <a:fillRect/>
            </a:stretch>
          </p:blipFill>
          <p:spPr>
            <a:xfrm>
              <a:off x="5279135" y="1359446"/>
              <a:ext cx="484632" cy="80772"/>
            </a:xfrm>
            <a:prstGeom prst="rect">
              <a:avLst/>
            </a:prstGeom>
          </p:spPr>
        </p:pic>
        <p:pic>
          <p:nvPicPr>
            <p:cNvPr id="13" name="object 13"/>
            <p:cNvPicPr/>
            <p:nvPr/>
          </p:nvPicPr>
          <p:blipFill>
            <a:blip r:embed="rId3" cstate="print"/>
            <a:stretch>
              <a:fillRect/>
            </a:stretch>
          </p:blipFill>
          <p:spPr>
            <a:xfrm>
              <a:off x="5192267" y="1440218"/>
              <a:ext cx="646176" cy="80772"/>
            </a:xfrm>
            <a:prstGeom prst="rect">
              <a:avLst/>
            </a:prstGeom>
          </p:spPr>
        </p:pic>
        <p:pic>
          <p:nvPicPr>
            <p:cNvPr id="14" name="object 14"/>
            <p:cNvPicPr/>
            <p:nvPr/>
          </p:nvPicPr>
          <p:blipFill>
            <a:blip r:embed="rId4" cstate="print"/>
            <a:stretch>
              <a:fillRect/>
            </a:stretch>
          </p:blipFill>
          <p:spPr>
            <a:xfrm>
              <a:off x="5105399" y="1520990"/>
              <a:ext cx="784860" cy="80772"/>
            </a:xfrm>
            <a:prstGeom prst="rect">
              <a:avLst/>
            </a:prstGeom>
          </p:spPr>
        </p:pic>
        <p:pic>
          <p:nvPicPr>
            <p:cNvPr id="15" name="object 15"/>
            <p:cNvPicPr/>
            <p:nvPr/>
          </p:nvPicPr>
          <p:blipFill>
            <a:blip r:embed="rId5" cstate="print"/>
            <a:stretch>
              <a:fillRect/>
            </a:stretch>
          </p:blipFill>
          <p:spPr>
            <a:xfrm>
              <a:off x="5018531" y="1601762"/>
              <a:ext cx="842772" cy="80772"/>
            </a:xfrm>
            <a:prstGeom prst="rect">
              <a:avLst/>
            </a:prstGeom>
          </p:spPr>
        </p:pic>
        <p:pic>
          <p:nvPicPr>
            <p:cNvPr id="16" name="object 16"/>
            <p:cNvPicPr/>
            <p:nvPr/>
          </p:nvPicPr>
          <p:blipFill>
            <a:blip r:embed="rId6" cstate="print"/>
            <a:stretch>
              <a:fillRect/>
            </a:stretch>
          </p:blipFill>
          <p:spPr>
            <a:xfrm>
              <a:off x="4992623" y="1682534"/>
              <a:ext cx="781812" cy="80772"/>
            </a:xfrm>
            <a:prstGeom prst="rect">
              <a:avLst/>
            </a:prstGeom>
          </p:spPr>
        </p:pic>
        <p:pic>
          <p:nvPicPr>
            <p:cNvPr id="17" name="object 17"/>
            <p:cNvPicPr/>
            <p:nvPr/>
          </p:nvPicPr>
          <p:blipFill>
            <a:blip r:embed="rId7" cstate="print"/>
            <a:stretch>
              <a:fillRect/>
            </a:stretch>
          </p:blipFill>
          <p:spPr>
            <a:xfrm>
              <a:off x="5047487" y="1763306"/>
              <a:ext cx="640079" cy="80772"/>
            </a:xfrm>
            <a:prstGeom prst="rect">
              <a:avLst/>
            </a:prstGeom>
          </p:spPr>
        </p:pic>
      </p:grpSp>
      <p:sp>
        <p:nvSpPr>
          <p:cNvPr id="18" name="object 18"/>
          <p:cNvSpPr txBox="1"/>
          <p:nvPr/>
        </p:nvSpPr>
        <p:spPr>
          <a:xfrm>
            <a:off x="7834714" y="1334398"/>
            <a:ext cx="3756660" cy="939574"/>
          </a:xfrm>
          <a:prstGeom prst="rect">
            <a:avLst/>
          </a:prstGeom>
        </p:spPr>
        <p:txBody>
          <a:bodyPr vert="horz" wrap="square" lIns="0" tIns="16087" rIns="0" bIns="0" rtlCol="0">
            <a:spAutoFit/>
          </a:bodyPr>
          <a:lstStyle/>
          <a:p>
            <a:pPr marL="16933">
              <a:lnSpc>
                <a:spcPts val="2433"/>
              </a:lnSpc>
              <a:spcBef>
                <a:spcPts val="127"/>
              </a:spcBef>
            </a:pPr>
            <a:r>
              <a:rPr sz="2133" spc="-53" dirty="0">
                <a:solidFill>
                  <a:srgbClr val="3F3F3F"/>
                </a:solidFill>
                <a:latin typeface="MS PGothic"/>
                <a:cs typeface="MS PGothic"/>
              </a:rPr>
              <a:t>申請・届出先画面から</a:t>
            </a:r>
            <a:endParaRPr sz="2133">
              <a:latin typeface="MS PGothic"/>
              <a:cs typeface="MS PGothic"/>
            </a:endParaRPr>
          </a:p>
          <a:p>
            <a:pPr marL="16933" marR="6773">
              <a:lnSpc>
                <a:spcPts val="2307"/>
              </a:lnSpc>
              <a:spcBef>
                <a:spcPts val="160"/>
              </a:spcBef>
            </a:pPr>
            <a:r>
              <a:rPr sz="2133" u="sng" spc="-127" dirty="0">
                <a:solidFill>
                  <a:srgbClr val="FF0041"/>
                </a:solidFill>
                <a:uFill>
                  <a:solidFill>
                    <a:srgbClr val="FF0041"/>
                  </a:solidFill>
                </a:uFill>
                <a:latin typeface="MS PGothic"/>
                <a:cs typeface="MS PGothic"/>
              </a:rPr>
              <a:t>「サービス分類」を以下の</a:t>
            </a:r>
            <a:r>
              <a:rPr sz="2133" u="sng" spc="267" dirty="0">
                <a:solidFill>
                  <a:srgbClr val="FF0041"/>
                </a:solidFill>
                <a:uFill>
                  <a:solidFill>
                    <a:srgbClr val="FF0041"/>
                  </a:solidFill>
                </a:uFill>
                <a:latin typeface="MS PGothic"/>
                <a:cs typeface="MS PGothic"/>
              </a:rPr>
              <a:t>4</a:t>
            </a:r>
            <a:r>
              <a:rPr sz="2133" u="sng" spc="-53" dirty="0">
                <a:solidFill>
                  <a:srgbClr val="FF0041"/>
                </a:solidFill>
                <a:uFill>
                  <a:solidFill>
                    <a:srgbClr val="FF0041"/>
                  </a:solidFill>
                </a:uFill>
                <a:latin typeface="MS PGothic"/>
                <a:cs typeface="MS PGothic"/>
              </a:rPr>
              <a:t>種類か</a:t>
            </a:r>
            <a:r>
              <a:rPr sz="2133" u="sng" spc="667" dirty="0">
                <a:solidFill>
                  <a:srgbClr val="FF0041"/>
                </a:solidFill>
                <a:uFill>
                  <a:solidFill>
                    <a:srgbClr val="FF0041"/>
                  </a:solidFill>
                </a:uFill>
                <a:latin typeface="MS PGothic"/>
                <a:cs typeface="MS PGothic"/>
              </a:rPr>
              <a:t>               </a:t>
            </a:r>
            <a:r>
              <a:rPr sz="2133" u="sng" spc="-20" dirty="0">
                <a:solidFill>
                  <a:srgbClr val="FF0041"/>
                </a:solidFill>
                <a:uFill>
                  <a:solidFill>
                    <a:srgbClr val="FF0041"/>
                  </a:solidFill>
                </a:uFill>
                <a:latin typeface="MS PGothic"/>
                <a:cs typeface="MS PGothic"/>
              </a:rPr>
              <a:t>ら選択してください。</a:t>
            </a:r>
            <a:endParaRPr sz="2133">
              <a:latin typeface="MS PGothic"/>
              <a:cs typeface="MS PGothic"/>
            </a:endParaRPr>
          </a:p>
        </p:txBody>
      </p:sp>
      <p:sp>
        <p:nvSpPr>
          <p:cNvPr id="19" name="object 19"/>
          <p:cNvSpPr txBox="1"/>
          <p:nvPr/>
        </p:nvSpPr>
        <p:spPr>
          <a:xfrm>
            <a:off x="8077200" y="2601153"/>
            <a:ext cx="2273474" cy="939574"/>
          </a:xfrm>
          <a:prstGeom prst="rect">
            <a:avLst/>
          </a:prstGeom>
        </p:spPr>
        <p:txBody>
          <a:bodyPr vert="horz" wrap="square" lIns="0" tIns="16087" rIns="0" bIns="0" rtlCol="0">
            <a:spAutoFit/>
          </a:bodyPr>
          <a:lstStyle/>
          <a:p>
            <a:pPr marL="287013">
              <a:lnSpc>
                <a:spcPts val="2433"/>
              </a:lnSpc>
              <a:spcBef>
                <a:spcPts val="127"/>
              </a:spcBef>
            </a:pPr>
            <a:r>
              <a:rPr sz="2133" spc="-47" dirty="0">
                <a:solidFill>
                  <a:srgbClr val="3F3F3F"/>
                </a:solidFill>
                <a:latin typeface="MS PGothic"/>
                <a:cs typeface="MS PGothic"/>
              </a:rPr>
              <a:t>居宅施設</a:t>
            </a:r>
            <a:endParaRPr sz="2133" dirty="0">
              <a:latin typeface="MS PGothic"/>
              <a:cs typeface="MS PGothic"/>
            </a:endParaRPr>
          </a:p>
          <a:p>
            <a:pPr marL="288706" marR="6773" indent="-272620">
              <a:lnSpc>
                <a:spcPts val="2307"/>
              </a:lnSpc>
              <a:spcBef>
                <a:spcPts val="160"/>
              </a:spcBef>
            </a:pPr>
            <a:r>
              <a:rPr sz="2133" spc="-27" dirty="0">
                <a:solidFill>
                  <a:srgbClr val="FF0041"/>
                </a:solidFill>
                <a:latin typeface="MS PGothic"/>
                <a:cs typeface="MS PGothic"/>
              </a:rPr>
              <a:t>⦿地域密着型</a:t>
            </a:r>
            <a:r>
              <a:rPr sz="2133" spc="-27" dirty="0">
                <a:solidFill>
                  <a:srgbClr val="3F3F3F"/>
                </a:solidFill>
                <a:latin typeface="MS PGothic"/>
                <a:cs typeface="MS PGothic"/>
              </a:rPr>
              <a:t>基準該当総合事業</a:t>
            </a:r>
            <a:endParaRPr sz="2133" dirty="0">
              <a:latin typeface="MS PGothic"/>
              <a:cs typeface="MS PGothic"/>
            </a:endParaRPr>
          </a:p>
        </p:txBody>
      </p:sp>
      <p:sp>
        <p:nvSpPr>
          <p:cNvPr id="20" name="object 20"/>
          <p:cNvSpPr txBox="1"/>
          <p:nvPr/>
        </p:nvSpPr>
        <p:spPr>
          <a:xfrm>
            <a:off x="7834714" y="3965843"/>
            <a:ext cx="3738033" cy="937863"/>
          </a:xfrm>
          <a:prstGeom prst="rect">
            <a:avLst/>
          </a:prstGeom>
        </p:spPr>
        <p:txBody>
          <a:bodyPr vert="horz" wrap="square" lIns="0" tIns="52493" rIns="0" bIns="0" rtlCol="0">
            <a:spAutoFit/>
          </a:bodyPr>
          <a:lstStyle/>
          <a:p>
            <a:pPr marL="16933" marR="6773" algn="just">
              <a:lnSpc>
                <a:spcPts val="2307"/>
              </a:lnSpc>
              <a:spcBef>
                <a:spcPts val="413"/>
              </a:spcBef>
            </a:pPr>
            <a:r>
              <a:rPr sz="2133" spc="-93" dirty="0">
                <a:solidFill>
                  <a:srgbClr val="3F3F3F"/>
                </a:solidFill>
                <a:latin typeface="MS PGothic"/>
                <a:cs typeface="MS PGothic"/>
              </a:rPr>
              <a:t>選択した「サービス分類」に応じて</a:t>
            </a:r>
            <a:r>
              <a:rPr sz="2133" u="sng" spc="-67" dirty="0">
                <a:solidFill>
                  <a:srgbClr val="FF0041"/>
                </a:solidFill>
                <a:uFill>
                  <a:solidFill>
                    <a:srgbClr val="FF0041"/>
                  </a:solidFill>
                </a:uFill>
                <a:latin typeface="MS PGothic"/>
                <a:cs typeface="MS PGothic"/>
              </a:rPr>
              <a:t>様式、付表、添付可能なファイル</a:t>
            </a:r>
            <a:r>
              <a:rPr sz="2133" u="sng" spc="667" dirty="0">
                <a:solidFill>
                  <a:srgbClr val="FF0041"/>
                </a:solidFill>
                <a:uFill>
                  <a:solidFill>
                    <a:srgbClr val="FF0041"/>
                  </a:solidFill>
                </a:uFill>
                <a:latin typeface="MS PGothic"/>
                <a:cs typeface="MS PGothic"/>
              </a:rPr>
              <a:t> </a:t>
            </a:r>
            <a:r>
              <a:rPr sz="2133" u="sng" spc="-120" dirty="0">
                <a:solidFill>
                  <a:srgbClr val="FF0041"/>
                </a:solidFill>
                <a:uFill>
                  <a:solidFill>
                    <a:srgbClr val="FF0041"/>
                  </a:solidFill>
                </a:uFill>
                <a:latin typeface="MS PGothic"/>
                <a:cs typeface="MS PGothic"/>
              </a:rPr>
              <a:t>が切り替わります</a:t>
            </a:r>
            <a:r>
              <a:rPr sz="2133" spc="-67" dirty="0">
                <a:solidFill>
                  <a:srgbClr val="FF0041"/>
                </a:solidFill>
                <a:latin typeface="MS PGothic"/>
                <a:cs typeface="MS PGothic"/>
              </a:rPr>
              <a:t>。</a:t>
            </a:r>
            <a:endParaRPr sz="2133">
              <a:latin typeface="MS PGothic"/>
              <a:cs typeface="MS PGothic"/>
            </a:endParaRPr>
          </a:p>
        </p:txBody>
      </p:sp>
      <p:sp>
        <p:nvSpPr>
          <p:cNvPr id="21" name="object 21"/>
          <p:cNvSpPr txBox="1"/>
          <p:nvPr/>
        </p:nvSpPr>
        <p:spPr>
          <a:xfrm>
            <a:off x="7834714" y="5136263"/>
            <a:ext cx="2991273" cy="631797"/>
          </a:xfrm>
          <a:prstGeom prst="rect">
            <a:avLst/>
          </a:prstGeom>
        </p:spPr>
        <p:txBody>
          <a:bodyPr vert="horz" wrap="square" lIns="0" tIns="16087" rIns="0" bIns="0" rtlCol="0">
            <a:spAutoFit/>
          </a:bodyPr>
          <a:lstStyle/>
          <a:p>
            <a:pPr marL="16933">
              <a:lnSpc>
                <a:spcPts val="2433"/>
              </a:lnSpc>
              <a:spcBef>
                <a:spcPts val="127"/>
              </a:spcBef>
            </a:pPr>
            <a:r>
              <a:rPr sz="2133" spc="-53" dirty="0">
                <a:solidFill>
                  <a:srgbClr val="3F3F3F"/>
                </a:solidFill>
                <a:latin typeface="MS PGothic"/>
                <a:cs typeface="MS PGothic"/>
              </a:rPr>
              <a:t>❖居宅介護支援事業所は</a:t>
            </a:r>
            <a:endParaRPr sz="2133">
              <a:latin typeface="MS PGothic"/>
              <a:cs typeface="MS PGothic"/>
            </a:endParaRPr>
          </a:p>
          <a:p>
            <a:pPr marL="16933">
              <a:lnSpc>
                <a:spcPts val="2433"/>
              </a:lnSpc>
            </a:pPr>
            <a:r>
              <a:rPr sz="2133" spc="-33" dirty="0">
                <a:solidFill>
                  <a:srgbClr val="FF0041"/>
                </a:solidFill>
                <a:latin typeface="MS PGothic"/>
                <a:cs typeface="MS PGothic"/>
              </a:rPr>
              <a:t>「地域密着型」</a:t>
            </a:r>
            <a:r>
              <a:rPr sz="2133" spc="-67" dirty="0">
                <a:solidFill>
                  <a:srgbClr val="3F3F3F"/>
                </a:solidFill>
                <a:latin typeface="MS PGothic"/>
                <a:cs typeface="MS PGothic"/>
              </a:rPr>
              <a:t>を選択。</a:t>
            </a:r>
            <a:endParaRPr sz="2133">
              <a:latin typeface="MS PGothic"/>
              <a:cs typeface="MS PGothic"/>
            </a:endParaRPr>
          </a:p>
        </p:txBody>
      </p:sp>
      <p:sp>
        <p:nvSpPr>
          <p:cNvPr id="22" name="object 22"/>
          <p:cNvSpPr txBox="1"/>
          <p:nvPr/>
        </p:nvSpPr>
        <p:spPr>
          <a:xfrm>
            <a:off x="637370" y="3573657"/>
            <a:ext cx="6355927" cy="1882974"/>
          </a:xfrm>
          <a:prstGeom prst="rect">
            <a:avLst/>
          </a:prstGeom>
        </p:spPr>
        <p:txBody>
          <a:bodyPr vert="horz" wrap="square" lIns="0" tIns="16087" rIns="0" bIns="0" rtlCol="0">
            <a:spAutoFit/>
          </a:bodyPr>
          <a:lstStyle/>
          <a:p>
            <a:pPr marL="16933" marR="6773">
              <a:spcBef>
                <a:spcPts val="127"/>
              </a:spcBef>
            </a:pPr>
            <a:r>
              <a:rPr sz="1733" spc="-80" dirty="0">
                <a:solidFill>
                  <a:srgbClr val="3F3F3F"/>
                </a:solidFill>
                <a:latin typeface="MS PGothic"/>
                <a:cs typeface="MS PGothic"/>
              </a:rPr>
              <a:t>※付表入力があるのは、</a:t>
            </a:r>
            <a:r>
              <a:rPr sz="1733" spc="-20" dirty="0">
                <a:solidFill>
                  <a:srgbClr val="00655A"/>
                </a:solidFill>
                <a:latin typeface="MS PGothic"/>
                <a:cs typeface="MS PGothic"/>
              </a:rPr>
              <a:t>「新規指定申請」「変更届出」「更新申請」</a:t>
            </a:r>
            <a:r>
              <a:rPr sz="1733" spc="-160" dirty="0">
                <a:solidFill>
                  <a:srgbClr val="3F3F3F"/>
                </a:solidFill>
                <a:latin typeface="MS PGothic"/>
                <a:cs typeface="MS PGothic"/>
              </a:rPr>
              <a:t>の</a:t>
            </a:r>
            <a:r>
              <a:rPr sz="1733" spc="213" dirty="0">
                <a:solidFill>
                  <a:srgbClr val="3F3F3F"/>
                </a:solidFill>
                <a:latin typeface="MS PGothic"/>
                <a:cs typeface="MS PGothic"/>
              </a:rPr>
              <a:t>3</a:t>
            </a:r>
            <a:r>
              <a:rPr sz="1733" spc="-67" dirty="0">
                <a:solidFill>
                  <a:srgbClr val="3F3F3F"/>
                </a:solidFill>
                <a:latin typeface="MS PGothic"/>
                <a:cs typeface="MS PGothic"/>
              </a:rPr>
              <a:t>種類のみ。付表入力が完了すると、申請しようとする付表</a:t>
            </a:r>
            <a:r>
              <a:rPr sz="1733" spc="-13" dirty="0">
                <a:solidFill>
                  <a:srgbClr val="3F3F3F"/>
                </a:solidFill>
                <a:latin typeface="MS PGothic"/>
                <a:cs typeface="MS PGothic"/>
              </a:rPr>
              <a:t>（様式</a:t>
            </a:r>
            <a:r>
              <a:rPr sz="1733" spc="-20" dirty="0">
                <a:solidFill>
                  <a:srgbClr val="3F3F3F"/>
                </a:solidFill>
                <a:latin typeface="MS PGothic"/>
                <a:cs typeface="MS PGothic"/>
              </a:rPr>
              <a:t>）</a:t>
            </a:r>
            <a:r>
              <a:rPr sz="1733" spc="-27" dirty="0">
                <a:solidFill>
                  <a:srgbClr val="3F3F3F"/>
                </a:solidFill>
                <a:latin typeface="MS PGothic"/>
                <a:cs typeface="MS PGothic"/>
              </a:rPr>
              <a:t>に紐</a:t>
            </a:r>
            <a:r>
              <a:rPr sz="1733" spc="-93" dirty="0">
                <a:solidFill>
                  <a:srgbClr val="3F3F3F"/>
                </a:solidFill>
                <a:latin typeface="MS PGothic"/>
                <a:cs typeface="MS PGothic"/>
              </a:rPr>
              <a:t>づく添付書類をアップロードする画面に遷移します。申請・届出先によ</a:t>
            </a:r>
            <a:r>
              <a:rPr sz="1733" spc="-87" dirty="0">
                <a:solidFill>
                  <a:srgbClr val="3F3F3F"/>
                </a:solidFill>
                <a:latin typeface="MS PGothic"/>
                <a:cs typeface="MS PGothic"/>
              </a:rPr>
              <a:t>り、添付が必須となるファイルが異なります。</a:t>
            </a:r>
            <a:endParaRPr sz="1733" dirty="0">
              <a:latin typeface="MS PGothic"/>
              <a:cs typeface="MS PGothic"/>
            </a:endParaRPr>
          </a:p>
          <a:p>
            <a:pPr marL="16933" marR="201502"/>
            <a:r>
              <a:rPr sz="1733" spc="-27" dirty="0">
                <a:solidFill>
                  <a:srgbClr val="3F3F3F"/>
                </a:solidFill>
                <a:latin typeface="MS PGothic"/>
                <a:cs typeface="MS PGothic"/>
              </a:rPr>
              <a:t>※</a:t>
            </a:r>
            <a:r>
              <a:rPr sz="1733" spc="-47" dirty="0">
                <a:solidFill>
                  <a:srgbClr val="00655A"/>
                </a:solidFill>
                <a:latin typeface="MS PGothic"/>
                <a:cs typeface="MS PGothic"/>
              </a:rPr>
              <a:t>「加算に関する届出」</a:t>
            </a:r>
            <a:r>
              <a:rPr sz="1733" spc="-87" dirty="0">
                <a:solidFill>
                  <a:srgbClr val="3F3F3F"/>
                </a:solidFill>
                <a:latin typeface="MS PGothic"/>
                <a:cs typeface="MS PGothic"/>
              </a:rPr>
              <a:t>は、これまで紙媒体で提出していた資料を添</a:t>
            </a:r>
            <a:r>
              <a:rPr sz="1733" spc="-27" dirty="0">
                <a:solidFill>
                  <a:srgbClr val="3F3F3F"/>
                </a:solidFill>
                <a:latin typeface="MS PGothic"/>
                <a:cs typeface="MS PGothic"/>
              </a:rPr>
              <a:t>付してください。</a:t>
            </a:r>
            <a:endParaRPr sz="1733" dirty="0">
              <a:latin typeface="MS PGothic"/>
              <a:cs typeface="MS PGothic"/>
            </a:endParaRPr>
          </a:p>
          <a:p>
            <a:pPr marL="16933"/>
            <a:r>
              <a:rPr sz="1733" spc="-27" dirty="0">
                <a:solidFill>
                  <a:srgbClr val="3F3F3F"/>
                </a:solidFill>
                <a:latin typeface="MS PGothic"/>
                <a:cs typeface="MS PGothic"/>
              </a:rPr>
              <a:t>※「</a:t>
            </a:r>
            <a:r>
              <a:rPr sz="1733" spc="-60" dirty="0">
                <a:solidFill>
                  <a:srgbClr val="00655A"/>
                </a:solidFill>
                <a:latin typeface="MS PGothic"/>
                <a:cs typeface="MS PGothic"/>
              </a:rPr>
              <a:t>自動入力機能を使用する」</a:t>
            </a:r>
            <a:r>
              <a:rPr sz="1733" spc="-60" dirty="0">
                <a:solidFill>
                  <a:srgbClr val="3F3F3F"/>
                </a:solidFill>
                <a:latin typeface="MS PGothic"/>
                <a:cs typeface="MS PGothic"/>
              </a:rPr>
              <a:t>ボタンをご活用ください。</a:t>
            </a:r>
            <a:endParaRPr sz="1733" dirty="0">
              <a:latin typeface="MS PGothic"/>
              <a:cs typeface="MS PGothic"/>
            </a:endParaRPr>
          </a:p>
        </p:txBody>
      </p:sp>
      <p:sp>
        <p:nvSpPr>
          <p:cNvPr id="24" name="タイトル 23">
            <a:extLst>
              <a:ext uri="{FF2B5EF4-FFF2-40B4-BE49-F238E27FC236}">
                <a16:creationId xmlns:a16="http://schemas.microsoft.com/office/drawing/2014/main" id="{DD39677D-2816-41A3-86D2-06DE9AE437BC}"/>
              </a:ext>
            </a:extLst>
          </p:cNvPr>
          <p:cNvSpPr>
            <a:spLocks noGrp="1"/>
          </p:cNvSpPr>
          <p:nvPr>
            <p:ph type="title"/>
          </p:nvPr>
        </p:nvSpPr>
        <p:spPr>
          <a:xfrm>
            <a:off x="755091" y="118363"/>
            <a:ext cx="8971280" cy="492443"/>
          </a:xfrm>
        </p:spPr>
        <p:txBody>
          <a:bodyPr/>
          <a:lstStyle/>
          <a:p>
            <a:r>
              <a:rPr lang="ja-JP" altLang="en-US" sz="3200" spc="-100" dirty="0">
                <a:solidFill>
                  <a:srgbClr val="3F3F3F"/>
                </a:solidFill>
                <a:latin typeface="MS PGothic"/>
                <a:cs typeface="MS PGothic"/>
              </a:rPr>
              <a:t>④各種申請の留意事項について</a:t>
            </a:r>
            <a:endParaRPr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ject 3"/>
          <p:cNvPicPr/>
          <p:nvPr/>
        </p:nvPicPr>
        <p:blipFill>
          <a:blip r:embed="rId2" cstate="print"/>
          <a:stretch>
            <a:fillRect/>
          </a:stretch>
        </p:blipFill>
        <p:spPr>
          <a:xfrm>
            <a:off x="563880" y="3031235"/>
            <a:ext cx="6512051" cy="3464049"/>
          </a:xfrm>
          <a:prstGeom prst="rect">
            <a:avLst/>
          </a:prstGeom>
        </p:spPr>
      </p:pic>
      <p:sp>
        <p:nvSpPr>
          <p:cNvPr id="4" name="object 4"/>
          <p:cNvSpPr txBox="1"/>
          <p:nvPr/>
        </p:nvSpPr>
        <p:spPr>
          <a:xfrm>
            <a:off x="270153" y="1530476"/>
            <a:ext cx="11559540" cy="3860800"/>
          </a:xfrm>
          <a:prstGeom prst="rect">
            <a:avLst/>
          </a:prstGeom>
        </p:spPr>
        <p:txBody>
          <a:bodyPr vert="horz" wrap="square" lIns="0" tIns="13335" rIns="0" bIns="0" rtlCol="0">
            <a:spAutoFit/>
          </a:bodyPr>
          <a:lstStyle/>
          <a:p>
            <a:pPr marL="456565" marR="139700" indent="-456565" algn="r">
              <a:lnSpc>
                <a:spcPts val="3720"/>
              </a:lnSpc>
              <a:spcBef>
                <a:spcPts val="105"/>
              </a:spcBef>
              <a:buFont typeface="Wingdings"/>
              <a:buChar char=""/>
              <a:tabLst>
                <a:tab pos="456565" algn="l"/>
              </a:tabLst>
            </a:pPr>
            <a:r>
              <a:rPr sz="3200" spc="-20" dirty="0">
                <a:latin typeface="MS PGothic"/>
                <a:cs typeface="MS PGothic"/>
              </a:rPr>
              <a:t>電子申請・届出システムを利用するには、デジタル庁が運営する</a:t>
            </a:r>
            <a:endParaRPr sz="3200" dirty="0">
              <a:latin typeface="MS PGothic"/>
              <a:cs typeface="MS PGothic"/>
            </a:endParaRPr>
          </a:p>
          <a:p>
            <a:pPr marR="205740" algn="r">
              <a:lnSpc>
                <a:spcPts val="3720"/>
              </a:lnSpc>
            </a:pPr>
            <a:r>
              <a:rPr sz="3200" spc="-10" dirty="0">
                <a:solidFill>
                  <a:srgbClr val="FF0000"/>
                </a:solidFill>
                <a:latin typeface="MS PGothic"/>
                <a:cs typeface="MS PGothic"/>
              </a:rPr>
              <a:t>「ｇＢｉｚＩＤ（ｼﾞｰﾋﾞｽﾞｱｲﾃﾞｨｰ）</a:t>
            </a:r>
            <a:r>
              <a:rPr sz="3200" spc="-30" dirty="0">
                <a:solidFill>
                  <a:srgbClr val="FF0000"/>
                </a:solidFill>
                <a:latin typeface="MS PGothic"/>
                <a:cs typeface="MS PGothic"/>
              </a:rPr>
              <a:t>」のアカウントを作成する必要がある。</a:t>
            </a:r>
            <a:endParaRPr sz="3200" dirty="0">
              <a:latin typeface="MS PGothic"/>
              <a:cs typeface="MS PGothic"/>
            </a:endParaRPr>
          </a:p>
          <a:p>
            <a:pPr marL="12700">
              <a:lnSpc>
                <a:spcPct val="100000"/>
              </a:lnSpc>
            </a:pPr>
            <a:r>
              <a:rPr sz="3200" dirty="0">
                <a:latin typeface="MS Gothic"/>
                <a:cs typeface="MS Gothic"/>
              </a:rPr>
              <a:t>⇒</a:t>
            </a:r>
            <a:r>
              <a:rPr sz="3200" spc="-25" dirty="0">
                <a:latin typeface="MS PGothic"/>
                <a:cs typeface="MS PGothic"/>
              </a:rPr>
              <a:t>このアカウントが電子申請・届出システムの</a:t>
            </a:r>
            <a:r>
              <a:rPr sz="3200" spc="-15" dirty="0">
                <a:solidFill>
                  <a:srgbClr val="FF0000"/>
                </a:solidFill>
                <a:latin typeface="MS PGothic"/>
                <a:cs typeface="MS PGothic"/>
              </a:rPr>
              <a:t>ログインＩＤ</a:t>
            </a:r>
            <a:r>
              <a:rPr sz="3200" spc="-20" dirty="0">
                <a:latin typeface="MS PGothic"/>
                <a:cs typeface="MS PGothic"/>
              </a:rPr>
              <a:t>となる。</a:t>
            </a:r>
            <a:endParaRPr sz="3200" dirty="0">
              <a:latin typeface="MS PGothic"/>
              <a:cs typeface="MS PGothic"/>
            </a:endParaRPr>
          </a:p>
          <a:p>
            <a:pPr>
              <a:lnSpc>
                <a:spcPct val="100000"/>
              </a:lnSpc>
              <a:spcBef>
                <a:spcPts val="775"/>
              </a:spcBef>
            </a:pPr>
            <a:endParaRPr sz="3200" dirty="0">
              <a:latin typeface="MS PGothic"/>
              <a:cs typeface="MS PGothic"/>
            </a:endParaRPr>
          </a:p>
          <a:p>
            <a:pPr marL="7455534" marR="109220" lvl="1" indent="-457200">
              <a:lnSpc>
                <a:spcPts val="2240"/>
              </a:lnSpc>
              <a:buFont typeface="Wingdings"/>
              <a:buChar char=""/>
              <a:tabLst>
                <a:tab pos="7455534" algn="l"/>
              </a:tabLst>
            </a:pPr>
            <a:r>
              <a:rPr sz="2000" spc="-15" dirty="0">
                <a:latin typeface="MS PGothic"/>
                <a:cs typeface="MS PGothic"/>
              </a:rPr>
              <a:t>アカウント作成にかかる期間は</a:t>
            </a:r>
            <a:r>
              <a:rPr sz="2000" spc="-25" dirty="0">
                <a:solidFill>
                  <a:srgbClr val="FF0000"/>
                </a:solidFill>
                <a:latin typeface="MS PGothic"/>
                <a:cs typeface="MS PGothic"/>
              </a:rPr>
              <a:t>２週間</a:t>
            </a:r>
            <a:r>
              <a:rPr sz="2000" spc="-30" dirty="0">
                <a:solidFill>
                  <a:srgbClr val="FF0000"/>
                </a:solidFill>
                <a:latin typeface="MS PGothic"/>
                <a:cs typeface="MS PGothic"/>
              </a:rPr>
              <a:t>程度</a:t>
            </a:r>
            <a:endParaRPr sz="2000" dirty="0">
              <a:latin typeface="MS PGothic"/>
              <a:cs typeface="MS PGothic"/>
            </a:endParaRPr>
          </a:p>
          <a:p>
            <a:pPr marL="7455534" marR="5080" lvl="1" indent="-457200">
              <a:lnSpc>
                <a:spcPct val="97900"/>
              </a:lnSpc>
              <a:spcBef>
                <a:spcPts val="160"/>
              </a:spcBef>
              <a:buFont typeface="Wingdings"/>
              <a:buChar char=""/>
              <a:tabLst>
                <a:tab pos="7455534" algn="l"/>
              </a:tabLst>
            </a:pPr>
            <a:r>
              <a:rPr sz="2000" spc="-20" dirty="0">
                <a:latin typeface="MS PGothic"/>
                <a:cs typeface="MS PGothic"/>
              </a:rPr>
              <a:t>アカウント作成にあたっての問い合わ</a:t>
            </a:r>
            <a:r>
              <a:rPr sz="2000" spc="-10" dirty="0">
                <a:latin typeface="MS PGothic"/>
                <a:cs typeface="MS PGothic"/>
              </a:rPr>
              <a:t>せは、</a:t>
            </a:r>
            <a:r>
              <a:rPr sz="2000" spc="-10" dirty="0">
                <a:latin typeface="Calibri"/>
                <a:cs typeface="Calibri"/>
              </a:rPr>
              <a:t>gBizID</a:t>
            </a:r>
            <a:r>
              <a:rPr sz="2000" spc="-25" dirty="0">
                <a:latin typeface="MS PGothic"/>
                <a:cs typeface="MS PGothic"/>
              </a:rPr>
              <a:t>のホームページにある「サポート」に記載の窓口に直接お願いします。</a:t>
            </a:r>
            <a:endParaRPr sz="2000" dirty="0">
              <a:latin typeface="MS PGothic"/>
              <a:cs typeface="MS PGothic"/>
            </a:endParaRPr>
          </a:p>
        </p:txBody>
      </p:sp>
      <p:sp>
        <p:nvSpPr>
          <p:cNvPr id="6" name="object 6"/>
          <p:cNvSpPr txBox="1"/>
          <p:nvPr/>
        </p:nvSpPr>
        <p:spPr>
          <a:xfrm>
            <a:off x="4012185" y="6574804"/>
            <a:ext cx="3021330" cy="215265"/>
          </a:xfrm>
          <a:prstGeom prst="rect">
            <a:avLst/>
          </a:prstGeom>
        </p:spPr>
        <p:txBody>
          <a:bodyPr vert="horz" wrap="square" lIns="0" tIns="0" rIns="0" bIns="0" rtlCol="0">
            <a:spAutoFit/>
          </a:bodyPr>
          <a:lstStyle/>
          <a:p>
            <a:pPr marL="12700">
              <a:lnSpc>
                <a:spcPts val="1595"/>
              </a:lnSpc>
            </a:pPr>
            <a:r>
              <a:rPr sz="1400" spc="-20" dirty="0">
                <a:latin typeface="MS PGothic"/>
                <a:cs typeface="MS PGothic"/>
              </a:rPr>
              <a:t>デジタル庁ＨＰ：</a:t>
            </a:r>
            <a:r>
              <a:rPr sz="1400" spc="-20" dirty="0">
                <a:latin typeface="Calibri"/>
                <a:cs typeface="Calibri"/>
              </a:rPr>
              <a:t>https://gbiz-</a:t>
            </a:r>
            <a:r>
              <a:rPr sz="1400" spc="-10" dirty="0">
                <a:latin typeface="Calibri"/>
                <a:cs typeface="Calibri"/>
              </a:rPr>
              <a:t>id.go.jp/top/</a:t>
            </a:r>
            <a:endParaRPr sz="1400">
              <a:latin typeface="Calibri"/>
              <a:cs typeface="Calibri"/>
            </a:endParaRPr>
          </a:p>
        </p:txBody>
      </p:sp>
      <p:sp>
        <p:nvSpPr>
          <p:cNvPr id="8" name="タイトル 7">
            <a:extLst>
              <a:ext uri="{FF2B5EF4-FFF2-40B4-BE49-F238E27FC236}">
                <a16:creationId xmlns:a16="http://schemas.microsoft.com/office/drawing/2014/main" id="{8550974D-59E9-4C5A-9BF0-331F92C414E5}"/>
              </a:ext>
            </a:extLst>
          </p:cNvPr>
          <p:cNvSpPr>
            <a:spLocks noGrp="1"/>
          </p:cNvSpPr>
          <p:nvPr>
            <p:ph type="title"/>
          </p:nvPr>
        </p:nvSpPr>
        <p:spPr>
          <a:xfrm>
            <a:off x="755091" y="118363"/>
            <a:ext cx="8971280" cy="492443"/>
          </a:xfrm>
        </p:spPr>
        <p:txBody>
          <a:bodyPr/>
          <a:lstStyle/>
          <a:p>
            <a:r>
              <a:rPr lang="en-US" altLang="ja-JP" dirty="0" err="1"/>
              <a:t>gBizID</a:t>
            </a:r>
            <a:r>
              <a:rPr lang="ja-JP" altLang="en-US" dirty="0"/>
              <a:t>の取得</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object 3"/>
          <p:cNvGrpSpPr/>
          <p:nvPr/>
        </p:nvGrpSpPr>
        <p:grpSpPr>
          <a:xfrm>
            <a:off x="597408" y="1929383"/>
            <a:ext cx="10694035" cy="4627245"/>
            <a:chOff x="597408" y="1929383"/>
            <a:chExt cx="10694035" cy="4627245"/>
          </a:xfrm>
        </p:grpSpPr>
        <p:pic>
          <p:nvPicPr>
            <p:cNvPr id="4" name="object 4"/>
            <p:cNvPicPr/>
            <p:nvPr/>
          </p:nvPicPr>
          <p:blipFill>
            <a:blip r:embed="rId2" cstate="print"/>
            <a:stretch>
              <a:fillRect/>
            </a:stretch>
          </p:blipFill>
          <p:spPr>
            <a:xfrm>
              <a:off x="597408" y="1929383"/>
              <a:ext cx="10693905" cy="4626861"/>
            </a:xfrm>
            <a:prstGeom prst="rect">
              <a:avLst/>
            </a:prstGeom>
          </p:spPr>
        </p:pic>
        <p:sp>
          <p:nvSpPr>
            <p:cNvPr id="5" name="object 5"/>
            <p:cNvSpPr/>
            <p:nvPr/>
          </p:nvSpPr>
          <p:spPr>
            <a:xfrm>
              <a:off x="3575304" y="3572255"/>
              <a:ext cx="2520950" cy="829310"/>
            </a:xfrm>
            <a:custGeom>
              <a:avLst/>
              <a:gdLst/>
              <a:ahLst/>
              <a:cxnLst/>
              <a:rect l="l" t="t" r="r" b="b"/>
              <a:pathLst>
                <a:path w="2520950" h="829310">
                  <a:moveTo>
                    <a:pt x="0" y="414528"/>
                  </a:moveTo>
                  <a:lnTo>
                    <a:pt x="7395" y="369353"/>
                  </a:lnTo>
                  <a:lnTo>
                    <a:pt x="29068" y="325588"/>
                  </a:lnTo>
                  <a:lnTo>
                    <a:pt x="64251" y="283488"/>
                  </a:lnTo>
                  <a:lnTo>
                    <a:pt x="112175" y="243304"/>
                  </a:lnTo>
                  <a:lnTo>
                    <a:pt x="172070" y="205288"/>
                  </a:lnTo>
                  <a:lnTo>
                    <a:pt x="206267" y="187172"/>
                  </a:lnTo>
                  <a:lnTo>
                    <a:pt x="243169" y="169694"/>
                  </a:lnTo>
                  <a:lnTo>
                    <a:pt x="282679" y="152884"/>
                  </a:lnTo>
                  <a:lnTo>
                    <a:pt x="324702" y="136774"/>
                  </a:lnTo>
                  <a:lnTo>
                    <a:pt x="369141" y="121396"/>
                  </a:lnTo>
                  <a:lnTo>
                    <a:pt x="415900" y="106781"/>
                  </a:lnTo>
                  <a:lnTo>
                    <a:pt x="464884" y="92961"/>
                  </a:lnTo>
                  <a:lnTo>
                    <a:pt x="515995" y="79967"/>
                  </a:lnTo>
                  <a:lnTo>
                    <a:pt x="569139" y="67831"/>
                  </a:lnTo>
                  <a:lnTo>
                    <a:pt x="624219" y="56585"/>
                  </a:lnTo>
                  <a:lnTo>
                    <a:pt x="681138" y="46260"/>
                  </a:lnTo>
                  <a:lnTo>
                    <a:pt x="739801" y="36888"/>
                  </a:lnTo>
                  <a:lnTo>
                    <a:pt x="800112" y="28500"/>
                  </a:lnTo>
                  <a:lnTo>
                    <a:pt x="861974" y="21128"/>
                  </a:lnTo>
                  <a:lnTo>
                    <a:pt x="925292" y="14804"/>
                  </a:lnTo>
                  <a:lnTo>
                    <a:pt x="989968" y="9558"/>
                  </a:lnTo>
                  <a:lnTo>
                    <a:pt x="1055909" y="5424"/>
                  </a:lnTo>
                  <a:lnTo>
                    <a:pt x="1123016" y="2431"/>
                  </a:lnTo>
                  <a:lnTo>
                    <a:pt x="1191194" y="613"/>
                  </a:lnTo>
                  <a:lnTo>
                    <a:pt x="1260348" y="0"/>
                  </a:lnTo>
                  <a:lnTo>
                    <a:pt x="1329501" y="613"/>
                  </a:lnTo>
                  <a:lnTo>
                    <a:pt x="1397679" y="2431"/>
                  </a:lnTo>
                  <a:lnTo>
                    <a:pt x="1464786" y="5424"/>
                  </a:lnTo>
                  <a:lnTo>
                    <a:pt x="1530727" y="9558"/>
                  </a:lnTo>
                  <a:lnTo>
                    <a:pt x="1595404" y="14804"/>
                  </a:lnTo>
                  <a:lnTo>
                    <a:pt x="1658721" y="21128"/>
                  </a:lnTo>
                  <a:lnTo>
                    <a:pt x="1720583" y="28500"/>
                  </a:lnTo>
                  <a:lnTo>
                    <a:pt x="1780894" y="36888"/>
                  </a:lnTo>
                  <a:lnTo>
                    <a:pt x="1839557" y="46260"/>
                  </a:lnTo>
                  <a:lnTo>
                    <a:pt x="1896476" y="56585"/>
                  </a:lnTo>
                  <a:lnTo>
                    <a:pt x="1951556" y="67831"/>
                  </a:lnTo>
                  <a:lnTo>
                    <a:pt x="2004700" y="79967"/>
                  </a:lnTo>
                  <a:lnTo>
                    <a:pt x="2055811" y="92961"/>
                  </a:lnTo>
                  <a:lnTo>
                    <a:pt x="2104795" y="106781"/>
                  </a:lnTo>
                  <a:lnTo>
                    <a:pt x="2151554" y="121396"/>
                  </a:lnTo>
                  <a:lnTo>
                    <a:pt x="2195993" y="136774"/>
                  </a:lnTo>
                  <a:lnTo>
                    <a:pt x="2238016" y="152884"/>
                  </a:lnTo>
                  <a:lnTo>
                    <a:pt x="2277526" y="169694"/>
                  </a:lnTo>
                  <a:lnTo>
                    <a:pt x="2314428" y="187172"/>
                  </a:lnTo>
                  <a:lnTo>
                    <a:pt x="2348625" y="205288"/>
                  </a:lnTo>
                  <a:lnTo>
                    <a:pt x="2408520" y="243304"/>
                  </a:lnTo>
                  <a:lnTo>
                    <a:pt x="2456444" y="283488"/>
                  </a:lnTo>
                  <a:lnTo>
                    <a:pt x="2491627" y="325588"/>
                  </a:lnTo>
                  <a:lnTo>
                    <a:pt x="2513300" y="369353"/>
                  </a:lnTo>
                  <a:lnTo>
                    <a:pt x="2520696" y="414528"/>
                  </a:lnTo>
                  <a:lnTo>
                    <a:pt x="2518831" y="437276"/>
                  </a:lnTo>
                  <a:lnTo>
                    <a:pt x="2504200" y="481777"/>
                  </a:lnTo>
                  <a:lnTo>
                    <a:pt x="2475676" y="524741"/>
                  </a:lnTo>
                  <a:lnTo>
                    <a:pt x="2434026" y="565915"/>
                  </a:lnTo>
                  <a:lnTo>
                    <a:pt x="2380021" y="605046"/>
                  </a:lnTo>
                  <a:lnTo>
                    <a:pt x="2314428" y="641883"/>
                  </a:lnTo>
                  <a:lnTo>
                    <a:pt x="2277526" y="659361"/>
                  </a:lnTo>
                  <a:lnTo>
                    <a:pt x="2238016" y="676171"/>
                  </a:lnTo>
                  <a:lnTo>
                    <a:pt x="2195993" y="692281"/>
                  </a:lnTo>
                  <a:lnTo>
                    <a:pt x="2151554" y="707659"/>
                  </a:lnTo>
                  <a:lnTo>
                    <a:pt x="2104795" y="722274"/>
                  </a:lnTo>
                  <a:lnTo>
                    <a:pt x="2055811" y="736094"/>
                  </a:lnTo>
                  <a:lnTo>
                    <a:pt x="2004700" y="749088"/>
                  </a:lnTo>
                  <a:lnTo>
                    <a:pt x="1951556" y="761224"/>
                  </a:lnTo>
                  <a:lnTo>
                    <a:pt x="1896476" y="772470"/>
                  </a:lnTo>
                  <a:lnTo>
                    <a:pt x="1839557" y="782795"/>
                  </a:lnTo>
                  <a:lnTo>
                    <a:pt x="1780894" y="792167"/>
                  </a:lnTo>
                  <a:lnTo>
                    <a:pt x="1720583" y="800555"/>
                  </a:lnTo>
                  <a:lnTo>
                    <a:pt x="1658721" y="807927"/>
                  </a:lnTo>
                  <a:lnTo>
                    <a:pt x="1595404" y="814251"/>
                  </a:lnTo>
                  <a:lnTo>
                    <a:pt x="1530727" y="819497"/>
                  </a:lnTo>
                  <a:lnTo>
                    <a:pt x="1464786" y="823631"/>
                  </a:lnTo>
                  <a:lnTo>
                    <a:pt x="1397679" y="826624"/>
                  </a:lnTo>
                  <a:lnTo>
                    <a:pt x="1329501" y="828442"/>
                  </a:lnTo>
                  <a:lnTo>
                    <a:pt x="1260348" y="829056"/>
                  </a:lnTo>
                  <a:lnTo>
                    <a:pt x="1191194" y="828442"/>
                  </a:lnTo>
                  <a:lnTo>
                    <a:pt x="1123016" y="826624"/>
                  </a:lnTo>
                  <a:lnTo>
                    <a:pt x="1055909" y="823631"/>
                  </a:lnTo>
                  <a:lnTo>
                    <a:pt x="989968" y="819497"/>
                  </a:lnTo>
                  <a:lnTo>
                    <a:pt x="925292" y="814251"/>
                  </a:lnTo>
                  <a:lnTo>
                    <a:pt x="861974" y="807927"/>
                  </a:lnTo>
                  <a:lnTo>
                    <a:pt x="800112" y="800555"/>
                  </a:lnTo>
                  <a:lnTo>
                    <a:pt x="739801" y="792167"/>
                  </a:lnTo>
                  <a:lnTo>
                    <a:pt x="681138" y="782795"/>
                  </a:lnTo>
                  <a:lnTo>
                    <a:pt x="624219" y="772470"/>
                  </a:lnTo>
                  <a:lnTo>
                    <a:pt x="569139" y="761224"/>
                  </a:lnTo>
                  <a:lnTo>
                    <a:pt x="515995" y="749088"/>
                  </a:lnTo>
                  <a:lnTo>
                    <a:pt x="464884" y="736094"/>
                  </a:lnTo>
                  <a:lnTo>
                    <a:pt x="415900" y="722274"/>
                  </a:lnTo>
                  <a:lnTo>
                    <a:pt x="369141" y="707659"/>
                  </a:lnTo>
                  <a:lnTo>
                    <a:pt x="324702" y="692281"/>
                  </a:lnTo>
                  <a:lnTo>
                    <a:pt x="282679" y="676171"/>
                  </a:lnTo>
                  <a:lnTo>
                    <a:pt x="243169" y="659361"/>
                  </a:lnTo>
                  <a:lnTo>
                    <a:pt x="206267" y="641883"/>
                  </a:lnTo>
                  <a:lnTo>
                    <a:pt x="172070" y="623767"/>
                  </a:lnTo>
                  <a:lnTo>
                    <a:pt x="112175" y="585752"/>
                  </a:lnTo>
                  <a:lnTo>
                    <a:pt x="64251" y="545567"/>
                  </a:lnTo>
                  <a:lnTo>
                    <a:pt x="29068" y="503467"/>
                  </a:lnTo>
                  <a:lnTo>
                    <a:pt x="7395" y="459702"/>
                  </a:lnTo>
                  <a:lnTo>
                    <a:pt x="0" y="414528"/>
                  </a:lnTo>
                  <a:close/>
                </a:path>
              </a:pathLst>
            </a:custGeom>
            <a:ln w="57150">
              <a:solidFill>
                <a:srgbClr val="FF0000"/>
              </a:solidFill>
            </a:ln>
          </p:spPr>
          <p:txBody>
            <a:bodyPr wrap="square" lIns="0" tIns="0" rIns="0" bIns="0" rtlCol="0"/>
            <a:lstStyle/>
            <a:p>
              <a:endParaRPr/>
            </a:p>
          </p:txBody>
        </p:sp>
        <p:sp>
          <p:nvSpPr>
            <p:cNvPr id="6" name="object 6"/>
            <p:cNvSpPr/>
            <p:nvPr/>
          </p:nvSpPr>
          <p:spPr>
            <a:xfrm>
              <a:off x="2887980" y="4280915"/>
              <a:ext cx="816610" cy="1311275"/>
            </a:xfrm>
            <a:custGeom>
              <a:avLst/>
              <a:gdLst/>
              <a:ahLst/>
              <a:cxnLst/>
              <a:rect l="l" t="t" r="r" b="b"/>
              <a:pathLst>
                <a:path w="816610" h="1311275">
                  <a:moveTo>
                    <a:pt x="702679" y="131395"/>
                  </a:moveTo>
                  <a:lnTo>
                    <a:pt x="0" y="1281303"/>
                  </a:lnTo>
                  <a:lnTo>
                    <a:pt x="48768" y="1311047"/>
                  </a:lnTo>
                  <a:lnTo>
                    <a:pt x="751410" y="161175"/>
                  </a:lnTo>
                  <a:lnTo>
                    <a:pt x="702679" y="131395"/>
                  </a:lnTo>
                  <a:close/>
                </a:path>
                <a:path w="816610" h="1311275">
                  <a:moveTo>
                    <a:pt x="807371" y="107061"/>
                  </a:moveTo>
                  <a:lnTo>
                    <a:pt x="717550" y="107061"/>
                  </a:lnTo>
                  <a:lnTo>
                    <a:pt x="766318" y="136779"/>
                  </a:lnTo>
                  <a:lnTo>
                    <a:pt x="751410" y="161175"/>
                  </a:lnTo>
                  <a:lnTo>
                    <a:pt x="800227" y="191008"/>
                  </a:lnTo>
                  <a:lnTo>
                    <a:pt x="807371" y="107061"/>
                  </a:lnTo>
                  <a:close/>
                </a:path>
                <a:path w="816610" h="1311275">
                  <a:moveTo>
                    <a:pt x="717550" y="107061"/>
                  </a:moveTo>
                  <a:lnTo>
                    <a:pt x="702679" y="131395"/>
                  </a:lnTo>
                  <a:lnTo>
                    <a:pt x="751410" y="161175"/>
                  </a:lnTo>
                  <a:lnTo>
                    <a:pt x="766318" y="136779"/>
                  </a:lnTo>
                  <a:lnTo>
                    <a:pt x="717550" y="107061"/>
                  </a:lnTo>
                  <a:close/>
                </a:path>
                <a:path w="816610" h="1311275">
                  <a:moveTo>
                    <a:pt x="816483" y="0"/>
                  </a:moveTo>
                  <a:lnTo>
                    <a:pt x="653923" y="101600"/>
                  </a:lnTo>
                  <a:lnTo>
                    <a:pt x="702679" y="131395"/>
                  </a:lnTo>
                  <a:lnTo>
                    <a:pt x="717550" y="107061"/>
                  </a:lnTo>
                  <a:lnTo>
                    <a:pt x="807371" y="107061"/>
                  </a:lnTo>
                  <a:lnTo>
                    <a:pt x="816483" y="0"/>
                  </a:lnTo>
                  <a:close/>
                </a:path>
              </a:pathLst>
            </a:custGeom>
            <a:solidFill>
              <a:srgbClr val="FF0000"/>
            </a:solidFill>
          </p:spPr>
          <p:txBody>
            <a:bodyPr wrap="square" lIns="0" tIns="0" rIns="0" bIns="0" rtlCol="0"/>
            <a:lstStyle/>
            <a:p>
              <a:endParaRPr/>
            </a:p>
          </p:txBody>
        </p:sp>
      </p:grpSp>
      <p:sp>
        <p:nvSpPr>
          <p:cNvPr id="7" name="object 7"/>
          <p:cNvSpPr txBox="1"/>
          <p:nvPr/>
        </p:nvSpPr>
        <p:spPr>
          <a:xfrm>
            <a:off x="1749551" y="5577840"/>
            <a:ext cx="2326005" cy="462280"/>
          </a:xfrm>
          <a:prstGeom prst="rect">
            <a:avLst/>
          </a:prstGeom>
          <a:solidFill>
            <a:srgbClr val="FF0000"/>
          </a:solidFill>
        </p:spPr>
        <p:txBody>
          <a:bodyPr vert="horz" wrap="square" lIns="0" tIns="33019" rIns="0" bIns="0" rtlCol="0">
            <a:spAutoFit/>
          </a:bodyPr>
          <a:lstStyle/>
          <a:p>
            <a:pPr marL="90805">
              <a:lnSpc>
                <a:spcPct val="100000"/>
              </a:lnSpc>
              <a:spcBef>
                <a:spcPts val="259"/>
              </a:spcBef>
            </a:pPr>
            <a:r>
              <a:rPr sz="2400" spc="-40" dirty="0">
                <a:solidFill>
                  <a:srgbClr val="FFFFFF"/>
                </a:solidFill>
                <a:latin typeface="MS PGothic"/>
                <a:cs typeface="MS PGothic"/>
              </a:rPr>
              <a:t>ログインはこちら</a:t>
            </a:r>
            <a:endParaRPr sz="2400">
              <a:latin typeface="MS PGothic"/>
              <a:cs typeface="MS PGothic"/>
            </a:endParaRPr>
          </a:p>
        </p:txBody>
      </p:sp>
      <p:grpSp>
        <p:nvGrpSpPr>
          <p:cNvPr id="8" name="object 8"/>
          <p:cNvGrpSpPr/>
          <p:nvPr/>
        </p:nvGrpSpPr>
        <p:grpSpPr>
          <a:xfrm>
            <a:off x="8803005" y="2319908"/>
            <a:ext cx="590550" cy="1255395"/>
            <a:chOff x="8803005" y="2319908"/>
            <a:chExt cx="590550" cy="1255395"/>
          </a:xfrm>
        </p:grpSpPr>
        <p:sp>
          <p:nvSpPr>
            <p:cNvPr id="9" name="object 9"/>
            <p:cNvSpPr/>
            <p:nvPr/>
          </p:nvSpPr>
          <p:spPr>
            <a:xfrm>
              <a:off x="8831580" y="2348483"/>
              <a:ext cx="533400" cy="265430"/>
            </a:xfrm>
            <a:custGeom>
              <a:avLst/>
              <a:gdLst/>
              <a:ahLst/>
              <a:cxnLst/>
              <a:rect l="l" t="t" r="r" b="b"/>
              <a:pathLst>
                <a:path w="533400" h="265430">
                  <a:moveTo>
                    <a:pt x="0" y="132588"/>
                  </a:moveTo>
                  <a:lnTo>
                    <a:pt x="27103" y="74256"/>
                  </a:lnTo>
                  <a:lnTo>
                    <a:pt x="58582" y="49638"/>
                  </a:lnTo>
                  <a:lnTo>
                    <a:pt x="99881" y="29111"/>
                  </a:lnTo>
                  <a:lnTo>
                    <a:pt x="149400" y="13467"/>
                  </a:lnTo>
                  <a:lnTo>
                    <a:pt x="205540" y="3498"/>
                  </a:lnTo>
                  <a:lnTo>
                    <a:pt x="266700" y="0"/>
                  </a:lnTo>
                  <a:lnTo>
                    <a:pt x="327859" y="3498"/>
                  </a:lnTo>
                  <a:lnTo>
                    <a:pt x="383999" y="13467"/>
                  </a:lnTo>
                  <a:lnTo>
                    <a:pt x="433518" y="29111"/>
                  </a:lnTo>
                  <a:lnTo>
                    <a:pt x="474817" y="49638"/>
                  </a:lnTo>
                  <a:lnTo>
                    <a:pt x="506296" y="74256"/>
                  </a:lnTo>
                  <a:lnTo>
                    <a:pt x="533400" y="132588"/>
                  </a:lnTo>
                  <a:lnTo>
                    <a:pt x="526357" y="163005"/>
                  </a:lnTo>
                  <a:lnTo>
                    <a:pt x="474817" y="215537"/>
                  </a:lnTo>
                  <a:lnTo>
                    <a:pt x="433518" y="236064"/>
                  </a:lnTo>
                  <a:lnTo>
                    <a:pt x="383999" y="251708"/>
                  </a:lnTo>
                  <a:lnTo>
                    <a:pt x="327859" y="261677"/>
                  </a:lnTo>
                  <a:lnTo>
                    <a:pt x="266700" y="265176"/>
                  </a:lnTo>
                  <a:lnTo>
                    <a:pt x="205540" y="261677"/>
                  </a:lnTo>
                  <a:lnTo>
                    <a:pt x="149400" y="251708"/>
                  </a:lnTo>
                  <a:lnTo>
                    <a:pt x="99881" y="236064"/>
                  </a:lnTo>
                  <a:lnTo>
                    <a:pt x="58582" y="215537"/>
                  </a:lnTo>
                  <a:lnTo>
                    <a:pt x="27103" y="190919"/>
                  </a:lnTo>
                  <a:lnTo>
                    <a:pt x="0" y="132588"/>
                  </a:lnTo>
                  <a:close/>
                </a:path>
              </a:pathLst>
            </a:custGeom>
            <a:ln w="57150">
              <a:solidFill>
                <a:srgbClr val="FF0000"/>
              </a:solidFill>
            </a:ln>
          </p:spPr>
          <p:txBody>
            <a:bodyPr wrap="square" lIns="0" tIns="0" rIns="0" bIns="0" rtlCol="0"/>
            <a:lstStyle/>
            <a:p>
              <a:endParaRPr/>
            </a:p>
          </p:txBody>
        </p:sp>
        <p:sp>
          <p:nvSpPr>
            <p:cNvPr id="10" name="object 10"/>
            <p:cNvSpPr/>
            <p:nvPr/>
          </p:nvSpPr>
          <p:spPr>
            <a:xfrm>
              <a:off x="8971407" y="2613659"/>
              <a:ext cx="171450" cy="961390"/>
            </a:xfrm>
            <a:custGeom>
              <a:avLst/>
              <a:gdLst/>
              <a:ahLst/>
              <a:cxnLst/>
              <a:rect l="l" t="t" r="r" b="b"/>
              <a:pathLst>
                <a:path w="171450" h="961389">
                  <a:moveTo>
                    <a:pt x="114141" y="169713"/>
                  </a:moveTo>
                  <a:lnTo>
                    <a:pt x="56993" y="172681"/>
                  </a:lnTo>
                  <a:lnTo>
                    <a:pt x="98298" y="961390"/>
                  </a:lnTo>
                  <a:lnTo>
                    <a:pt x="155448" y="958342"/>
                  </a:lnTo>
                  <a:lnTo>
                    <a:pt x="114141" y="169713"/>
                  </a:lnTo>
                  <a:close/>
                </a:path>
                <a:path w="171450" h="961389">
                  <a:moveTo>
                    <a:pt x="76581" y="0"/>
                  </a:moveTo>
                  <a:lnTo>
                    <a:pt x="0" y="175641"/>
                  </a:lnTo>
                  <a:lnTo>
                    <a:pt x="56993" y="172681"/>
                  </a:lnTo>
                  <a:lnTo>
                    <a:pt x="55499" y="144145"/>
                  </a:lnTo>
                  <a:lnTo>
                    <a:pt x="112649" y="141224"/>
                  </a:lnTo>
                  <a:lnTo>
                    <a:pt x="156711" y="141224"/>
                  </a:lnTo>
                  <a:lnTo>
                    <a:pt x="76581" y="0"/>
                  </a:lnTo>
                  <a:close/>
                </a:path>
                <a:path w="171450" h="961389">
                  <a:moveTo>
                    <a:pt x="112649" y="141224"/>
                  </a:moveTo>
                  <a:lnTo>
                    <a:pt x="55499" y="144145"/>
                  </a:lnTo>
                  <a:lnTo>
                    <a:pt x="56993" y="172681"/>
                  </a:lnTo>
                  <a:lnTo>
                    <a:pt x="114141" y="169713"/>
                  </a:lnTo>
                  <a:lnTo>
                    <a:pt x="112649" y="141224"/>
                  </a:lnTo>
                  <a:close/>
                </a:path>
                <a:path w="171450" h="961389">
                  <a:moveTo>
                    <a:pt x="156711" y="141224"/>
                  </a:moveTo>
                  <a:lnTo>
                    <a:pt x="112649" y="141224"/>
                  </a:lnTo>
                  <a:lnTo>
                    <a:pt x="114141" y="169713"/>
                  </a:lnTo>
                  <a:lnTo>
                    <a:pt x="171196" y="166751"/>
                  </a:lnTo>
                  <a:lnTo>
                    <a:pt x="156711" y="141224"/>
                  </a:lnTo>
                  <a:close/>
                </a:path>
              </a:pathLst>
            </a:custGeom>
            <a:solidFill>
              <a:srgbClr val="FF0000"/>
            </a:solidFill>
          </p:spPr>
          <p:txBody>
            <a:bodyPr wrap="square" lIns="0" tIns="0" rIns="0" bIns="0" rtlCol="0"/>
            <a:lstStyle/>
            <a:p>
              <a:endParaRPr/>
            </a:p>
          </p:txBody>
        </p:sp>
      </p:grpSp>
      <p:sp>
        <p:nvSpPr>
          <p:cNvPr id="11" name="object 11"/>
          <p:cNvSpPr txBox="1"/>
          <p:nvPr/>
        </p:nvSpPr>
        <p:spPr>
          <a:xfrm>
            <a:off x="8132064" y="3572258"/>
            <a:ext cx="3942715" cy="1201420"/>
          </a:xfrm>
          <a:prstGeom prst="rect">
            <a:avLst/>
          </a:prstGeom>
          <a:solidFill>
            <a:srgbClr val="FF0000"/>
          </a:solidFill>
        </p:spPr>
        <p:txBody>
          <a:bodyPr vert="horz" wrap="square" lIns="0" tIns="67945" rIns="0" bIns="0" rtlCol="0">
            <a:spAutoFit/>
          </a:bodyPr>
          <a:lstStyle/>
          <a:p>
            <a:pPr marL="92075" marR="92710">
              <a:lnSpc>
                <a:spcPct val="96900"/>
              </a:lnSpc>
              <a:spcBef>
                <a:spcPts val="535"/>
              </a:spcBef>
            </a:pPr>
            <a:r>
              <a:rPr sz="2400" spc="-40" dirty="0">
                <a:solidFill>
                  <a:srgbClr val="FFFFFF"/>
                </a:solidFill>
                <a:latin typeface="MS PGothic"/>
                <a:cs typeface="MS PGothic"/>
              </a:rPr>
              <a:t>ヘルプの中に操作マニュアル</a:t>
            </a:r>
            <a:r>
              <a:rPr sz="2400" spc="-15" dirty="0">
                <a:solidFill>
                  <a:srgbClr val="FFFFFF"/>
                </a:solidFill>
                <a:latin typeface="MS PGothic"/>
                <a:cs typeface="MS PGothic"/>
              </a:rPr>
              <a:t>や説明動画が掲載されてい</a:t>
            </a:r>
            <a:r>
              <a:rPr sz="2400" spc="-40" dirty="0">
                <a:solidFill>
                  <a:srgbClr val="FFFFFF"/>
                </a:solidFill>
                <a:latin typeface="MS PGothic"/>
                <a:cs typeface="MS PGothic"/>
              </a:rPr>
              <a:t>る。</a:t>
            </a:r>
            <a:endParaRPr sz="2400">
              <a:latin typeface="MS PGothic"/>
              <a:cs typeface="MS PGothic"/>
            </a:endParaRPr>
          </a:p>
        </p:txBody>
      </p:sp>
      <p:sp>
        <p:nvSpPr>
          <p:cNvPr id="14" name="タイトル 13">
            <a:extLst>
              <a:ext uri="{FF2B5EF4-FFF2-40B4-BE49-F238E27FC236}">
                <a16:creationId xmlns:a16="http://schemas.microsoft.com/office/drawing/2014/main" id="{AD1D8420-F839-45DC-A423-4C269FA62DCE}"/>
              </a:ext>
            </a:extLst>
          </p:cNvPr>
          <p:cNvSpPr>
            <a:spLocks noGrp="1"/>
          </p:cNvSpPr>
          <p:nvPr>
            <p:ph type="title"/>
          </p:nvPr>
        </p:nvSpPr>
        <p:spPr>
          <a:xfrm>
            <a:off x="755091" y="118363"/>
            <a:ext cx="8971280" cy="492443"/>
          </a:xfrm>
        </p:spPr>
        <p:txBody>
          <a:bodyPr/>
          <a:lstStyle/>
          <a:p>
            <a:r>
              <a:rPr lang="ja-JP" altLang="en-US" dirty="0"/>
              <a:t>システムログイン画面</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406908" y="1258824"/>
            <a:ext cx="8462769" cy="5385815"/>
          </a:xfrm>
          <a:prstGeom prst="rect">
            <a:avLst/>
          </a:prstGeom>
        </p:spPr>
      </p:pic>
      <p:grpSp>
        <p:nvGrpSpPr>
          <p:cNvPr id="7" name="object 7"/>
          <p:cNvGrpSpPr/>
          <p:nvPr/>
        </p:nvGrpSpPr>
        <p:grpSpPr>
          <a:xfrm>
            <a:off x="4843272" y="2561716"/>
            <a:ext cx="5720080" cy="699770"/>
            <a:chOff x="4843272" y="2561716"/>
            <a:chExt cx="5720080" cy="699770"/>
          </a:xfrm>
        </p:grpSpPr>
        <p:sp>
          <p:nvSpPr>
            <p:cNvPr id="8" name="object 8"/>
            <p:cNvSpPr/>
            <p:nvPr/>
          </p:nvSpPr>
          <p:spPr>
            <a:xfrm>
              <a:off x="4846447" y="2564891"/>
              <a:ext cx="5713730" cy="693420"/>
            </a:xfrm>
            <a:custGeom>
              <a:avLst/>
              <a:gdLst/>
              <a:ahLst/>
              <a:cxnLst/>
              <a:rect l="l" t="t" r="r" b="b"/>
              <a:pathLst>
                <a:path w="5713730" h="693420">
                  <a:moveTo>
                    <a:pt x="5713349" y="0"/>
                  </a:moveTo>
                  <a:lnTo>
                    <a:pt x="1897253" y="0"/>
                  </a:lnTo>
                  <a:lnTo>
                    <a:pt x="1897253" y="404495"/>
                  </a:lnTo>
                  <a:lnTo>
                    <a:pt x="0" y="670433"/>
                  </a:lnTo>
                  <a:lnTo>
                    <a:pt x="1897253" y="577850"/>
                  </a:lnTo>
                  <a:lnTo>
                    <a:pt x="1897253" y="693420"/>
                  </a:lnTo>
                  <a:lnTo>
                    <a:pt x="5713349" y="693420"/>
                  </a:lnTo>
                  <a:lnTo>
                    <a:pt x="5713349" y="0"/>
                  </a:lnTo>
                  <a:close/>
                </a:path>
              </a:pathLst>
            </a:custGeom>
            <a:solidFill>
              <a:srgbClr val="FF0000"/>
            </a:solidFill>
          </p:spPr>
          <p:txBody>
            <a:bodyPr wrap="square" lIns="0" tIns="0" rIns="0" bIns="0" rtlCol="0"/>
            <a:lstStyle/>
            <a:p>
              <a:endParaRPr/>
            </a:p>
          </p:txBody>
        </p:sp>
        <p:sp>
          <p:nvSpPr>
            <p:cNvPr id="9" name="object 9"/>
            <p:cNvSpPr/>
            <p:nvPr/>
          </p:nvSpPr>
          <p:spPr>
            <a:xfrm>
              <a:off x="4846447" y="2564891"/>
              <a:ext cx="5713730" cy="693420"/>
            </a:xfrm>
            <a:custGeom>
              <a:avLst/>
              <a:gdLst/>
              <a:ahLst/>
              <a:cxnLst/>
              <a:rect l="l" t="t" r="r" b="b"/>
              <a:pathLst>
                <a:path w="5713730" h="693420">
                  <a:moveTo>
                    <a:pt x="1897253" y="0"/>
                  </a:moveTo>
                  <a:lnTo>
                    <a:pt x="2533269" y="0"/>
                  </a:lnTo>
                  <a:lnTo>
                    <a:pt x="5713349" y="0"/>
                  </a:lnTo>
                  <a:lnTo>
                    <a:pt x="5713349" y="404495"/>
                  </a:lnTo>
                  <a:lnTo>
                    <a:pt x="5713349" y="577850"/>
                  </a:lnTo>
                  <a:lnTo>
                    <a:pt x="5713349" y="693420"/>
                  </a:lnTo>
                  <a:lnTo>
                    <a:pt x="3487293" y="693420"/>
                  </a:lnTo>
                  <a:lnTo>
                    <a:pt x="2533269" y="693420"/>
                  </a:lnTo>
                  <a:lnTo>
                    <a:pt x="1897253" y="693420"/>
                  </a:lnTo>
                  <a:lnTo>
                    <a:pt x="1897253" y="577850"/>
                  </a:lnTo>
                  <a:lnTo>
                    <a:pt x="0" y="670433"/>
                  </a:lnTo>
                  <a:lnTo>
                    <a:pt x="1897253" y="404495"/>
                  </a:lnTo>
                  <a:lnTo>
                    <a:pt x="1897253" y="0"/>
                  </a:lnTo>
                  <a:close/>
                </a:path>
              </a:pathLst>
            </a:custGeom>
            <a:ln w="6350">
              <a:solidFill>
                <a:srgbClr val="FF0000"/>
              </a:solidFill>
            </a:ln>
          </p:spPr>
          <p:txBody>
            <a:bodyPr wrap="square" lIns="0" tIns="0" rIns="0" bIns="0" rtlCol="0"/>
            <a:lstStyle/>
            <a:p>
              <a:endParaRPr/>
            </a:p>
          </p:txBody>
        </p:sp>
      </p:grpSp>
      <p:sp>
        <p:nvSpPr>
          <p:cNvPr id="10" name="object 10"/>
          <p:cNvSpPr txBox="1"/>
          <p:nvPr/>
        </p:nvSpPr>
        <p:spPr>
          <a:xfrm>
            <a:off x="6962902" y="2703321"/>
            <a:ext cx="3380104" cy="391160"/>
          </a:xfrm>
          <a:prstGeom prst="rect">
            <a:avLst/>
          </a:prstGeom>
        </p:spPr>
        <p:txBody>
          <a:bodyPr vert="horz" wrap="square" lIns="0" tIns="12700" rIns="0" bIns="0" rtlCol="0">
            <a:spAutoFit/>
          </a:bodyPr>
          <a:lstStyle/>
          <a:p>
            <a:pPr marL="12700">
              <a:lnSpc>
                <a:spcPct val="100000"/>
              </a:lnSpc>
              <a:spcBef>
                <a:spcPts val="100"/>
              </a:spcBef>
            </a:pPr>
            <a:r>
              <a:rPr sz="2400" spc="-15" dirty="0">
                <a:solidFill>
                  <a:srgbClr val="FFFFFF"/>
                </a:solidFill>
                <a:latin typeface="MS PGothic"/>
                <a:cs typeface="MS PGothic"/>
              </a:rPr>
              <a:t>申請届出済みの状況確認</a:t>
            </a:r>
            <a:endParaRPr sz="2400">
              <a:latin typeface="MS PGothic"/>
              <a:cs typeface="MS PGothic"/>
            </a:endParaRPr>
          </a:p>
        </p:txBody>
      </p:sp>
      <p:grpSp>
        <p:nvGrpSpPr>
          <p:cNvPr id="11" name="object 11"/>
          <p:cNvGrpSpPr/>
          <p:nvPr/>
        </p:nvGrpSpPr>
        <p:grpSpPr>
          <a:xfrm>
            <a:off x="7000240" y="4012564"/>
            <a:ext cx="4664710" cy="1230630"/>
            <a:chOff x="7000240" y="4012564"/>
            <a:chExt cx="4664710" cy="1230630"/>
          </a:xfrm>
        </p:grpSpPr>
        <p:sp>
          <p:nvSpPr>
            <p:cNvPr id="12" name="object 12"/>
            <p:cNvSpPr/>
            <p:nvPr/>
          </p:nvSpPr>
          <p:spPr>
            <a:xfrm>
              <a:off x="7003415" y="4015739"/>
              <a:ext cx="4658360" cy="1224280"/>
            </a:xfrm>
            <a:custGeom>
              <a:avLst/>
              <a:gdLst/>
              <a:ahLst/>
              <a:cxnLst/>
              <a:rect l="l" t="t" r="r" b="b"/>
              <a:pathLst>
                <a:path w="4658359" h="1224279">
                  <a:moveTo>
                    <a:pt x="4658233" y="0"/>
                  </a:moveTo>
                  <a:lnTo>
                    <a:pt x="1235329" y="0"/>
                  </a:lnTo>
                  <a:lnTo>
                    <a:pt x="1235329" y="203962"/>
                  </a:lnTo>
                  <a:lnTo>
                    <a:pt x="0" y="460883"/>
                  </a:lnTo>
                  <a:lnTo>
                    <a:pt x="1235329" y="509905"/>
                  </a:lnTo>
                  <a:lnTo>
                    <a:pt x="1235329" y="1223772"/>
                  </a:lnTo>
                  <a:lnTo>
                    <a:pt x="4658233" y="1223772"/>
                  </a:lnTo>
                  <a:lnTo>
                    <a:pt x="4658233" y="0"/>
                  </a:lnTo>
                  <a:close/>
                </a:path>
              </a:pathLst>
            </a:custGeom>
            <a:solidFill>
              <a:srgbClr val="FF0000"/>
            </a:solidFill>
          </p:spPr>
          <p:txBody>
            <a:bodyPr wrap="square" lIns="0" tIns="0" rIns="0" bIns="0" rtlCol="0"/>
            <a:lstStyle/>
            <a:p>
              <a:endParaRPr/>
            </a:p>
          </p:txBody>
        </p:sp>
        <p:sp>
          <p:nvSpPr>
            <p:cNvPr id="13" name="object 13"/>
            <p:cNvSpPr/>
            <p:nvPr/>
          </p:nvSpPr>
          <p:spPr>
            <a:xfrm>
              <a:off x="7003415" y="4015739"/>
              <a:ext cx="4658360" cy="1224280"/>
            </a:xfrm>
            <a:custGeom>
              <a:avLst/>
              <a:gdLst/>
              <a:ahLst/>
              <a:cxnLst/>
              <a:rect l="l" t="t" r="r" b="b"/>
              <a:pathLst>
                <a:path w="4658359" h="1224279">
                  <a:moveTo>
                    <a:pt x="1235329" y="0"/>
                  </a:moveTo>
                  <a:lnTo>
                    <a:pt x="1805813" y="0"/>
                  </a:lnTo>
                  <a:lnTo>
                    <a:pt x="4658233" y="0"/>
                  </a:lnTo>
                  <a:lnTo>
                    <a:pt x="4658233" y="203962"/>
                  </a:lnTo>
                  <a:lnTo>
                    <a:pt x="4658233" y="509905"/>
                  </a:lnTo>
                  <a:lnTo>
                    <a:pt x="4658233" y="1223772"/>
                  </a:lnTo>
                  <a:lnTo>
                    <a:pt x="2661539" y="1223772"/>
                  </a:lnTo>
                  <a:lnTo>
                    <a:pt x="1805813" y="1223772"/>
                  </a:lnTo>
                  <a:lnTo>
                    <a:pt x="1235329" y="1223772"/>
                  </a:lnTo>
                  <a:lnTo>
                    <a:pt x="1235329" y="509905"/>
                  </a:lnTo>
                  <a:lnTo>
                    <a:pt x="0" y="460883"/>
                  </a:lnTo>
                  <a:lnTo>
                    <a:pt x="1235329" y="203962"/>
                  </a:lnTo>
                  <a:lnTo>
                    <a:pt x="1235329" y="0"/>
                  </a:lnTo>
                  <a:close/>
                </a:path>
              </a:pathLst>
            </a:custGeom>
            <a:ln w="6350">
              <a:solidFill>
                <a:srgbClr val="FF0000"/>
              </a:solidFill>
            </a:ln>
          </p:spPr>
          <p:txBody>
            <a:bodyPr wrap="square" lIns="0" tIns="0" rIns="0" bIns="0" rtlCol="0"/>
            <a:lstStyle/>
            <a:p>
              <a:endParaRPr/>
            </a:p>
          </p:txBody>
        </p:sp>
      </p:grpSp>
      <p:sp>
        <p:nvSpPr>
          <p:cNvPr id="14" name="object 14"/>
          <p:cNvSpPr txBox="1"/>
          <p:nvPr/>
        </p:nvSpPr>
        <p:spPr>
          <a:xfrm>
            <a:off x="8437880" y="4201159"/>
            <a:ext cx="3031490" cy="850900"/>
          </a:xfrm>
          <a:prstGeom prst="rect">
            <a:avLst/>
          </a:prstGeom>
        </p:spPr>
        <p:txBody>
          <a:bodyPr vert="horz" wrap="square" lIns="0" tIns="48894" rIns="0" bIns="0" rtlCol="0">
            <a:spAutoFit/>
          </a:bodyPr>
          <a:lstStyle/>
          <a:p>
            <a:pPr marL="252095" marR="5080" indent="-240029">
              <a:lnSpc>
                <a:spcPts val="3140"/>
              </a:lnSpc>
              <a:spcBef>
                <a:spcPts val="384"/>
              </a:spcBef>
            </a:pPr>
            <a:r>
              <a:rPr sz="2800" spc="-45" dirty="0">
                <a:solidFill>
                  <a:srgbClr val="FFFFFF"/>
                </a:solidFill>
                <a:latin typeface="MS PGothic"/>
                <a:cs typeface="MS PGothic"/>
              </a:rPr>
              <a:t>これから申請届出を行う時のメニュー</a:t>
            </a:r>
            <a:endParaRPr sz="2800">
              <a:latin typeface="MS PGothic"/>
              <a:cs typeface="MS PGothic"/>
            </a:endParaRPr>
          </a:p>
        </p:txBody>
      </p:sp>
      <p:sp>
        <p:nvSpPr>
          <p:cNvPr id="17" name="タイトル 16">
            <a:extLst>
              <a:ext uri="{FF2B5EF4-FFF2-40B4-BE49-F238E27FC236}">
                <a16:creationId xmlns:a16="http://schemas.microsoft.com/office/drawing/2014/main" id="{33750787-F48F-4CEA-B6C4-5832101EB985}"/>
              </a:ext>
            </a:extLst>
          </p:cNvPr>
          <p:cNvSpPr>
            <a:spLocks noGrp="1"/>
          </p:cNvSpPr>
          <p:nvPr>
            <p:ph type="title"/>
          </p:nvPr>
        </p:nvSpPr>
        <p:spPr>
          <a:xfrm>
            <a:off x="755091" y="118363"/>
            <a:ext cx="8971280" cy="492443"/>
          </a:xfrm>
        </p:spPr>
        <p:txBody>
          <a:bodyPr/>
          <a:lstStyle/>
          <a:p>
            <a:r>
              <a:rPr lang="ja-JP" altLang="en-US" dirty="0"/>
              <a:t>システムトップ画面</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82</TotalTime>
  <Words>833</Words>
  <Application>Microsoft Office PowerPoint</Application>
  <PresentationFormat>ワイド画面</PresentationFormat>
  <Paragraphs>158</Paragraphs>
  <Slides>14</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14</vt:i4>
      </vt:variant>
    </vt:vector>
  </HeadingPairs>
  <TitlesOfParts>
    <vt:vector size="25" baseType="lpstr">
      <vt:lpstr>BIZ UDPGothic</vt:lpstr>
      <vt:lpstr>ＭＳ Ｐゴシック</vt:lpstr>
      <vt:lpstr>ＭＳ Ｐゴシック</vt:lpstr>
      <vt:lpstr>MS Gothic</vt:lpstr>
      <vt:lpstr>Yu Gothic UI</vt:lpstr>
      <vt:lpstr>游ゴシック</vt:lpstr>
      <vt:lpstr>游ゴシック</vt:lpstr>
      <vt:lpstr>Calibri</vt:lpstr>
      <vt:lpstr>Times New Roman</vt:lpstr>
      <vt:lpstr>Wingdings</vt:lpstr>
      <vt:lpstr>Office Theme</vt:lpstr>
      <vt:lpstr>電子申請・届出システムについて</vt:lpstr>
      <vt:lpstr>目次</vt:lpstr>
      <vt:lpstr>①電子申請・届出システム導入の背景 </vt:lpstr>
      <vt:lpstr>②高鍋町における取扱い</vt:lpstr>
      <vt:lpstr>PowerPoint プレゼンテーション</vt:lpstr>
      <vt:lpstr>④各種申請の留意事項について</vt:lpstr>
      <vt:lpstr>gBizIDの取得</vt:lpstr>
      <vt:lpstr>システムログイン画面</vt:lpstr>
      <vt:lpstr>システムトップ画面</vt:lpstr>
      <vt:lpstr>④各種申請の留意事項について</vt:lpstr>
      <vt:lpstr>④各種申請の留意事項について</vt:lpstr>
      <vt:lpstr>⑤その他</vt:lpstr>
      <vt:lpstr>・加算の届出について</vt:lpstr>
      <vt:lpstr>・提出後の結果通知</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感染症対策の強化</dc:title>
  <dc:creator>鳥越 光</dc:creator>
  <cp:lastModifiedBy>金田 真輝</cp:lastModifiedBy>
  <cp:revision>16</cp:revision>
  <cp:lastPrinted>2025-03-06T02:48:20Z</cp:lastPrinted>
  <dcterms:created xsi:type="dcterms:W3CDTF">2024-02-25T23:54:54Z</dcterms:created>
  <dcterms:modified xsi:type="dcterms:W3CDTF">2025-03-06T02:48:22Z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2023-11-28T00:00:00Z</vt:filetime>
  </property>
  <property fmtid="{D5CDD505-2E9C-101B-9397-08002B2CF9AE}" pid="3" name="Creator">
    <vt:lpwstr>Microsoft® PowerPoint® for Microsoft 365</vt:lpwstr>
  </property>
  <property fmtid="{D5CDD505-2E9C-101B-9397-08002B2CF9AE}" pid="4" name="LastSaved">
    <vt:filetime>2024-02-25T00:00:00Z</vt:filetime>
  </property>
  <property fmtid="{D5CDD505-2E9C-101B-9397-08002B2CF9AE}" pid="5" name="Producer">
    <vt:lpwstr>Microsoft® PowerPoint® for Microsoft 365</vt:lpwstr>
  </property>
</Properties>
</file>