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6" r:id="rId7"/>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7" name="bg object 17"/>
          <p:cNvSpPr/>
          <p:nvPr/>
        </p:nvSpPr>
        <p:spPr>
          <a:xfrm>
            <a:off x="0" y="2711195"/>
            <a:ext cx="12192000" cy="1435735"/>
          </a:xfrm>
          <a:custGeom>
            <a:avLst/>
            <a:gdLst/>
            <a:ahLst/>
            <a:cxnLst/>
            <a:rect l="l" t="t" r="r" b="b"/>
            <a:pathLst>
              <a:path w="12192000" h="1435735">
                <a:moveTo>
                  <a:pt x="12192000" y="0"/>
                </a:moveTo>
                <a:lnTo>
                  <a:pt x="0" y="0"/>
                </a:lnTo>
                <a:lnTo>
                  <a:pt x="0" y="1435608"/>
                </a:lnTo>
                <a:lnTo>
                  <a:pt x="12192000" y="1435608"/>
                </a:lnTo>
                <a:lnTo>
                  <a:pt x="12192000" y="0"/>
                </a:lnTo>
                <a:close/>
              </a:path>
            </a:pathLst>
          </a:custGeom>
          <a:solidFill>
            <a:srgbClr val="FFDE75"/>
          </a:solidFill>
        </p:spPr>
        <p:txBody>
          <a:bodyPr wrap="square" lIns="0" tIns="0" rIns="0" bIns="0" rtlCol="0"/>
          <a:lstStyle/>
          <a:p>
            <a:endParaRPr/>
          </a:p>
        </p:txBody>
      </p:sp>
      <p:sp>
        <p:nvSpPr>
          <p:cNvPr id="2" name="Holder 2"/>
          <p:cNvSpPr>
            <a:spLocks noGrp="1"/>
          </p:cNvSpPr>
          <p:nvPr>
            <p:ph type="ctrTitle"/>
          </p:nvPr>
        </p:nvSpPr>
        <p:spPr>
          <a:xfrm>
            <a:off x="3032760" y="3048380"/>
            <a:ext cx="6126479" cy="756920"/>
          </a:xfrm>
          <a:prstGeom prst="rect">
            <a:avLst/>
          </a:prstGeom>
        </p:spPr>
        <p:txBody>
          <a:bodyPr wrap="square" lIns="0" tIns="0" rIns="0" bIns="0">
            <a:spAutoFit/>
          </a:bodyPr>
          <a:lstStyle>
            <a:lvl1pPr>
              <a:defRPr sz="4800" b="1" i="0">
                <a:solidFill>
                  <a:schemeClr val="tx1"/>
                </a:solidFill>
                <a:latin typeface="Microsoft YaHei UI"/>
                <a:cs typeface="Microsoft YaHei UI"/>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Yu Gothic"/>
                <a:cs typeface="Yu Gothic"/>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Yu Gothic"/>
                <a:cs typeface="Yu Gothic"/>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Yu Gothic"/>
                <a:cs typeface="Yu 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71855" y="702563"/>
            <a:ext cx="11391900" cy="147955"/>
          </a:xfrm>
          <a:custGeom>
            <a:avLst/>
            <a:gdLst/>
            <a:ahLst/>
            <a:cxnLst/>
            <a:rect l="l" t="t" r="r" b="b"/>
            <a:pathLst>
              <a:path w="11391900" h="147955">
                <a:moveTo>
                  <a:pt x="0" y="0"/>
                </a:moveTo>
                <a:lnTo>
                  <a:pt x="0" y="147827"/>
                </a:lnTo>
                <a:lnTo>
                  <a:pt x="11391900" y="73913"/>
                </a:lnTo>
                <a:lnTo>
                  <a:pt x="0" y="0"/>
                </a:lnTo>
                <a:close/>
              </a:path>
            </a:pathLst>
          </a:custGeom>
          <a:solidFill>
            <a:srgbClr val="FFC000"/>
          </a:solidFill>
        </p:spPr>
        <p:txBody>
          <a:bodyPr wrap="square" lIns="0" tIns="0" rIns="0" bIns="0" rtlCol="0"/>
          <a:lstStyle/>
          <a:p>
            <a:endParaRPr/>
          </a:p>
        </p:txBody>
      </p:sp>
      <p:sp>
        <p:nvSpPr>
          <p:cNvPr id="17" name="bg object 17"/>
          <p:cNvSpPr/>
          <p:nvPr/>
        </p:nvSpPr>
        <p:spPr>
          <a:xfrm>
            <a:off x="371855" y="702563"/>
            <a:ext cx="11391900" cy="147955"/>
          </a:xfrm>
          <a:custGeom>
            <a:avLst/>
            <a:gdLst/>
            <a:ahLst/>
            <a:cxnLst/>
            <a:rect l="l" t="t" r="r" b="b"/>
            <a:pathLst>
              <a:path w="11391900" h="147955">
                <a:moveTo>
                  <a:pt x="0" y="0"/>
                </a:moveTo>
                <a:lnTo>
                  <a:pt x="11391900" y="73913"/>
                </a:lnTo>
                <a:lnTo>
                  <a:pt x="0" y="147827"/>
                </a:lnTo>
                <a:lnTo>
                  <a:pt x="0" y="0"/>
                </a:lnTo>
                <a:close/>
              </a:path>
            </a:pathLst>
          </a:custGeom>
          <a:ln w="12700">
            <a:solidFill>
              <a:srgbClr val="FFC000"/>
            </a:solidFill>
          </a:ln>
        </p:spPr>
        <p:txBody>
          <a:bodyPr wrap="square" lIns="0" tIns="0" rIns="0" bIns="0" rtlCol="0"/>
          <a:lstStyle/>
          <a:p>
            <a:endParaRPr/>
          </a:p>
        </p:txBody>
      </p:sp>
      <p:sp>
        <p:nvSpPr>
          <p:cNvPr id="18" name="bg object 18"/>
          <p:cNvSpPr/>
          <p:nvPr/>
        </p:nvSpPr>
        <p:spPr>
          <a:xfrm>
            <a:off x="28955" y="108204"/>
            <a:ext cx="723900" cy="742315"/>
          </a:xfrm>
          <a:custGeom>
            <a:avLst/>
            <a:gdLst/>
            <a:ahLst/>
            <a:cxnLst/>
            <a:rect l="l" t="t" r="r" b="b"/>
            <a:pathLst>
              <a:path w="723900" h="742315">
                <a:moveTo>
                  <a:pt x="361950" y="0"/>
                </a:moveTo>
                <a:lnTo>
                  <a:pt x="0" y="742188"/>
                </a:lnTo>
                <a:lnTo>
                  <a:pt x="723900" y="742188"/>
                </a:lnTo>
                <a:lnTo>
                  <a:pt x="361950" y="0"/>
                </a:lnTo>
                <a:close/>
              </a:path>
            </a:pathLst>
          </a:custGeom>
          <a:solidFill>
            <a:srgbClr val="FFC000"/>
          </a:solidFill>
        </p:spPr>
        <p:txBody>
          <a:bodyPr wrap="square" lIns="0" tIns="0" rIns="0" bIns="0" rtlCol="0"/>
          <a:lstStyle/>
          <a:p>
            <a:endParaRPr/>
          </a:p>
        </p:txBody>
      </p:sp>
      <p:sp>
        <p:nvSpPr>
          <p:cNvPr id="19" name="bg object 19"/>
          <p:cNvSpPr/>
          <p:nvPr/>
        </p:nvSpPr>
        <p:spPr>
          <a:xfrm>
            <a:off x="28955" y="108204"/>
            <a:ext cx="723900" cy="742315"/>
          </a:xfrm>
          <a:custGeom>
            <a:avLst/>
            <a:gdLst/>
            <a:ahLst/>
            <a:cxnLst/>
            <a:rect l="l" t="t" r="r" b="b"/>
            <a:pathLst>
              <a:path w="723900" h="742315">
                <a:moveTo>
                  <a:pt x="0" y="742188"/>
                </a:moveTo>
                <a:lnTo>
                  <a:pt x="361950" y="0"/>
                </a:lnTo>
                <a:lnTo>
                  <a:pt x="723900" y="742188"/>
                </a:lnTo>
                <a:lnTo>
                  <a:pt x="0" y="742188"/>
                </a:lnTo>
                <a:close/>
              </a:path>
            </a:pathLst>
          </a:custGeom>
          <a:ln w="12700">
            <a:solidFill>
              <a:srgbClr val="FFC000"/>
            </a:solidFill>
          </a:ln>
        </p:spPr>
        <p:txBody>
          <a:bodyPr wrap="square" lIns="0" tIns="0" rIns="0" bIns="0" rtlCol="0"/>
          <a:lstStyle/>
          <a:p>
            <a:endParaRPr/>
          </a:p>
        </p:txBody>
      </p:sp>
      <p:sp>
        <p:nvSpPr>
          <p:cNvPr id="2" name="Holder 2"/>
          <p:cNvSpPr>
            <a:spLocks noGrp="1"/>
          </p:cNvSpPr>
          <p:nvPr>
            <p:ph type="title"/>
          </p:nvPr>
        </p:nvSpPr>
        <p:spPr>
          <a:xfrm>
            <a:off x="656513" y="118363"/>
            <a:ext cx="10878972" cy="513715"/>
          </a:xfrm>
          <a:prstGeom prst="rect">
            <a:avLst/>
          </a:prstGeom>
        </p:spPr>
        <p:txBody>
          <a:bodyPr wrap="square" lIns="0" tIns="0" rIns="0" bIns="0">
            <a:spAutoFit/>
          </a:bodyPr>
          <a:lstStyle>
            <a:lvl1pPr>
              <a:defRPr sz="2800" b="1" i="0">
                <a:solidFill>
                  <a:schemeClr val="tx1"/>
                </a:solidFill>
                <a:latin typeface="Yu Gothic"/>
                <a:cs typeface="Yu Gothic"/>
              </a:defRPr>
            </a:lvl1pPr>
          </a:lstStyle>
          <a:p>
            <a:endParaRPr/>
          </a:p>
        </p:txBody>
      </p:sp>
      <p:sp>
        <p:nvSpPr>
          <p:cNvPr id="3" name="Holder 3"/>
          <p:cNvSpPr>
            <a:spLocks noGrp="1"/>
          </p:cNvSpPr>
          <p:nvPr>
            <p:ph type="body" idx="1"/>
          </p:nvPr>
        </p:nvSpPr>
        <p:spPr>
          <a:xfrm>
            <a:off x="507288" y="1785873"/>
            <a:ext cx="11177422" cy="331787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2887980" y="3050540"/>
            <a:ext cx="6438900" cy="756920"/>
          </a:xfrm>
          <a:prstGeom prst="rect">
            <a:avLst/>
          </a:prstGeom>
        </p:spPr>
        <p:txBody>
          <a:bodyPr vert="horz" wrap="square" lIns="0" tIns="12700" rIns="0" bIns="0" rtlCol="0">
            <a:spAutoFit/>
          </a:bodyPr>
          <a:lstStyle/>
          <a:p>
            <a:pPr marL="13970">
              <a:lnSpc>
                <a:spcPct val="100000"/>
              </a:lnSpc>
              <a:spcBef>
                <a:spcPts val="100"/>
              </a:spcBef>
            </a:pPr>
            <a:r>
              <a:rPr spc="-5" dirty="0">
                <a:latin typeface="Meiryo UI" panose="020B0604030504040204" pitchFamily="50" charset="-128"/>
                <a:ea typeface="Meiryo UI" panose="020B0604030504040204" pitchFamily="50" charset="-128"/>
              </a:rPr>
              <a:t>高齢者虐待防止の推進</a:t>
            </a:r>
          </a:p>
        </p:txBody>
      </p:sp>
      <p:pic>
        <p:nvPicPr>
          <p:cNvPr id="3" name="図 2">
            <a:extLst>
              <a:ext uri="{FF2B5EF4-FFF2-40B4-BE49-F238E27FC236}">
                <a16:creationId xmlns:a16="http://schemas.microsoft.com/office/drawing/2014/main" id="{DD428B3A-C2E2-419C-A0F6-E330B04365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8164" y="424180"/>
            <a:ext cx="2854535" cy="1557020"/>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1291" y="71755"/>
            <a:ext cx="8159115" cy="513715"/>
          </a:xfrm>
          <a:prstGeom prst="rect">
            <a:avLst/>
          </a:prstGeom>
        </p:spPr>
        <p:txBody>
          <a:bodyPr vert="horz" wrap="square" lIns="0" tIns="12700" rIns="0" bIns="0" rtlCol="0">
            <a:spAutoFit/>
          </a:bodyPr>
          <a:lstStyle/>
          <a:p>
            <a:pPr marL="12700">
              <a:lnSpc>
                <a:spcPct val="100000"/>
              </a:lnSpc>
              <a:spcBef>
                <a:spcPts val="100"/>
              </a:spcBef>
            </a:pPr>
            <a:r>
              <a:rPr sz="3200" dirty="0"/>
              <a:t>運営基準改正における</a:t>
            </a:r>
            <a:r>
              <a:rPr sz="3200" spc="-15" dirty="0"/>
              <a:t>虐</a:t>
            </a:r>
            <a:r>
              <a:rPr sz="3200" dirty="0"/>
              <a:t>待防</a:t>
            </a:r>
            <a:r>
              <a:rPr sz="3200" spc="-15" dirty="0"/>
              <a:t>止</a:t>
            </a:r>
            <a:r>
              <a:rPr sz="3200" dirty="0"/>
              <a:t>規定</a:t>
            </a:r>
            <a:r>
              <a:rPr sz="3200" spc="-15" dirty="0"/>
              <a:t>の</a:t>
            </a:r>
            <a:r>
              <a:rPr sz="3200" dirty="0"/>
              <a:t>創設①</a:t>
            </a:r>
          </a:p>
        </p:txBody>
      </p:sp>
      <p:sp>
        <p:nvSpPr>
          <p:cNvPr id="3" name="object 3"/>
          <p:cNvSpPr txBox="1"/>
          <p:nvPr/>
        </p:nvSpPr>
        <p:spPr>
          <a:xfrm>
            <a:off x="753618" y="985266"/>
            <a:ext cx="11010900" cy="830580"/>
          </a:xfrm>
          <a:prstGeom prst="rect">
            <a:avLst/>
          </a:prstGeom>
          <a:ln w="19050">
            <a:solidFill>
              <a:srgbClr val="000000"/>
            </a:solidFill>
          </a:ln>
        </p:spPr>
        <p:txBody>
          <a:bodyPr vert="horz" wrap="square" lIns="0" tIns="20320" rIns="0" bIns="0" rtlCol="0">
            <a:spAutoFit/>
          </a:bodyPr>
          <a:lstStyle/>
          <a:p>
            <a:pPr marL="394970">
              <a:lnSpc>
                <a:spcPct val="100000"/>
              </a:lnSpc>
              <a:spcBef>
                <a:spcPts val="160"/>
              </a:spcBef>
            </a:pPr>
            <a:r>
              <a:rPr sz="2400" spc="-5" dirty="0">
                <a:latin typeface="Yu Gothic"/>
                <a:cs typeface="Yu Gothic"/>
              </a:rPr>
              <a:t>指定居宅サービス等の事業の人員、設備及び運営に関する基準等の一部を</a:t>
            </a:r>
            <a:endParaRPr sz="2400">
              <a:latin typeface="Yu Gothic"/>
              <a:cs typeface="Yu Gothic"/>
            </a:endParaRPr>
          </a:p>
          <a:p>
            <a:pPr marL="394970">
              <a:lnSpc>
                <a:spcPct val="100000"/>
              </a:lnSpc>
            </a:pPr>
            <a:r>
              <a:rPr sz="2400" spc="-5" dirty="0">
                <a:latin typeface="Yu Gothic"/>
                <a:cs typeface="Yu Gothic"/>
              </a:rPr>
              <a:t>改正する省令（令和３年厚生労働省令第９号）</a:t>
            </a:r>
            <a:endParaRPr sz="2400">
              <a:latin typeface="Yu Gothic"/>
              <a:cs typeface="Yu Gothic"/>
            </a:endParaRPr>
          </a:p>
        </p:txBody>
      </p:sp>
      <p:sp>
        <p:nvSpPr>
          <p:cNvPr id="4" name="object 4"/>
          <p:cNvSpPr txBox="1"/>
          <p:nvPr/>
        </p:nvSpPr>
        <p:spPr>
          <a:xfrm>
            <a:off x="753618" y="2597657"/>
            <a:ext cx="11010900" cy="1199515"/>
          </a:xfrm>
          <a:prstGeom prst="rect">
            <a:avLst/>
          </a:prstGeom>
          <a:ln w="25400">
            <a:solidFill>
              <a:srgbClr val="FFC000"/>
            </a:solidFill>
          </a:ln>
        </p:spPr>
        <p:txBody>
          <a:bodyPr vert="horz" wrap="square" lIns="0" tIns="20320" rIns="0" bIns="0" rtlCol="0">
            <a:spAutoFit/>
          </a:bodyPr>
          <a:lstStyle/>
          <a:p>
            <a:pPr marL="90170" marR="243840" indent="304800">
              <a:lnSpc>
                <a:spcPct val="100000"/>
              </a:lnSpc>
              <a:spcBef>
                <a:spcPts val="160"/>
              </a:spcBef>
            </a:pPr>
            <a:r>
              <a:rPr sz="2400" b="1" u="heavy" spc="-5" dirty="0">
                <a:uFill>
                  <a:solidFill>
                    <a:srgbClr val="000000"/>
                  </a:solidFill>
                </a:uFill>
                <a:latin typeface="Yu Gothic"/>
                <a:cs typeface="Yu Gothic"/>
              </a:rPr>
              <a:t>全ての介護サービス事業者を対</a:t>
            </a:r>
            <a:r>
              <a:rPr sz="2400" b="1" u="heavy" dirty="0">
                <a:uFill>
                  <a:solidFill>
                    <a:srgbClr val="000000"/>
                  </a:solidFill>
                </a:uFill>
                <a:latin typeface="Yu Gothic"/>
                <a:cs typeface="Yu Gothic"/>
              </a:rPr>
              <a:t>象</a:t>
            </a:r>
            <a:r>
              <a:rPr sz="2400" spc="-5" dirty="0">
                <a:latin typeface="Yu Gothic"/>
                <a:cs typeface="Yu Gothic"/>
              </a:rPr>
              <a:t>に、利用者の人権の擁護、虐待の防止等の 観点から、虐待の発生又はその再発を防止するため</a:t>
            </a:r>
            <a:r>
              <a:rPr sz="2400" spc="5" dirty="0">
                <a:latin typeface="Yu Gothic"/>
                <a:cs typeface="Yu Gothic"/>
              </a:rPr>
              <a:t>の</a:t>
            </a:r>
            <a:r>
              <a:rPr sz="2400" b="1" u="heavy" spc="-5" dirty="0">
                <a:uFill>
                  <a:solidFill>
                    <a:srgbClr val="000000"/>
                  </a:solidFill>
                </a:uFill>
                <a:latin typeface="Yu Gothic"/>
                <a:cs typeface="Yu Gothic"/>
              </a:rPr>
              <a:t>委員会の開催</a:t>
            </a:r>
            <a:r>
              <a:rPr sz="2400" spc="-5" dirty="0">
                <a:latin typeface="Yu Gothic"/>
                <a:cs typeface="Yu Gothic"/>
              </a:rPr>
              <a:t>、</a:t>
            </a:r>
            <a:r>
              <a:rPr sz="2400" b="1" u="heavy" spc="-5" dirty="0">
                <a:uFill>
                  <a:solidFill>
                    <a:srgbClr val="000000"/>
                  </a:solidFill>
                </a:uFill>
                <a:latin typeface="Yu Gothic"/>
                <a:cs typeface="Yu Gothic"/>
              </a:rPr>
              <a:t>指針の</a:t>
            </a:r>
            <a:r>
              <a:rPr sz="2400" b="1" u="heavy" spc="-2350" dirty="0">
                <a:uFill>
                  <a:solidFill>
                    <a:srgbClr val="000000"/>
                  </a:solidFill>
                </a:uFill>
                <a:latin typeface="Yu Gothic"/>
                <a:cs typeface="Yu Gothic"/>
              </a:rPr>
              <a:t>整</a:t>
            </a:r>
            <a:r>
              <a:rPr sz="2400" b="1" u="heavy" spc="-5" dirty="0">
                <a:uFill>
                  <a:solidFill>
                    <a:srgbClr val="000000"/>
                  </a:solidFill>
                </a:uFill>
                <a:latin typeface="Yu Gothic"/>
                <a:cs typeface="Yu Gothic"/>
              </a:rPr>
              <a:t>備 </a:t>
            </a:r>
            <a:r>
              <a:rPr sz="2400" spc="-5" dirty="0">
                <a:latin typeface="Yu Gothic"/>
                <a:cs typeface="Yu Gothic"/>
              </a:rPr>
              <a:t>、</a:t>
            </a:r>
            <a:r>
              <a:rPr sz="2400" b="1" u="heavy" spc="-5" dirty="0">
                <a:uFill>
                  <a:solidFill>
                    <a:srgbClr val="000000"/>
                  </a:solidFill>
                </a:uFill>
                <a:latin typeface="Yu Gothic"/>
                <a:cs typeface="Yu Gothic"/>
              </a:rPr>
              <a:t>研修の実施</a:t>
            </a:r>
            <a:r>
              <a:rPr sz="2400" spc="-5" dirty="0">
                <a:latin typeface="Yu Gothic"/>
                <a:cs typeface="Yu Gothic"/>
              </a:rPr>
              <a:t>、</a:t>
            </a:r>
            <a:r>
              <a:rPr sz="2400" b="1" u="heavy" spc="-5" dirty="0">
                <a:uFill>
                  <a:solidFill>
                    <a:srgbClr val="000000"/>
                  </a:solidFill>
                </a:uFill>
                <a:latin typeface="Yu Gothic"/>
                <a:cs typeface="Yu Gothic"/>
              </a:rPr>
              <a:t>担当者を定める</a:t>
            </a:r>
            <a:r>
              <a:rPr sz="2400" spc="-5" dirty="0">
                <a:latin typeface="Yu Gothic"/>
                <a:cs typeface="Yu Gothic"/>
              </a:rPr>
              <a:t>ことを義務づける。</a:t>
            </a:r>
            <a:endParaRPr sz="2400" dirty="0">
              <a:latin typeface="Yu Gothic"/>
              <a:cs typeface="Yu Gothic"/>
            </a:endParaRPr>
          </a:p>
        </p:txBody>
      </p:sp>
      <p:sp>
        <p:nvSpPr>
          <p:cNvPr id="5" name="object 5"/>
          <p:cNvSpPr txBox="1"/>
          <p:nvPr/>
        </p:nvSpPr>
        <p:spPr>
          <a:xfrm>
            <a:off x="753618" y="4542282"/>
            <a:ext cx="11010900" cy="1938655"/>
          </a:xfrm>
          <a:prstGeom prst="rect">
            <a:avLst/>
          </a:prstGeom>
          <a:ln w="25400">
            <a:solidFill>
              <a:srgbClr val="FFC000"/>
            </a:solidFill>
          </a:ln>
        </p:spPr>
        <p:txBody>
          <a:bodyPr vert="horz" wrap="square" lIns="0" tIns="20955" rIns="0" bIns="0" rtlCol="0">
            <a:spAutoFit/>
          </a:bodyPr>
          <a:lstStyle/>
          <a:p>
            <a:pPr marL="90170">
              <a:lnSpc>
                <a:spcPct val="100000"/>
              </a:lnSpc>
              <a:spcBef>
                <a:spcPts val="165"/>
              </a:spcBef>
            </a:pPr>
            <a:r>
              <a:rPr sz="2400" spc="-5" dirty="0">
                <a:latin typeface="Yu Gothic"/>
                <a:cs typeface="Yu Gothic"/>
              </a:rPr>
              <a:t>施行日：令和３年４月１日</a:t>
            </a:r>
            <a:endParaRPr sz="2400">
              <a:latin typeface="Yu Gothic"/>
              <a:cs typeface="Yu Gothic"/>
            </a:endParaRPr>
          </a:p>
          <a:p>
            <a:pPr marL="1004569">
              <a:lnSpc>
                <a:spcPct val="100000"/>
              </a:lnSpc>
            </a:pPr>
            <a:r>
              <a:rPr sz="2400" spc="-5" dirty="0">
                <a:latin typeface="Yu Gothic"/>
                <a:cs typeface="Yu Gothic"/>
              </a:rPr>
              <a:t>（施行日から令和６年３月</a:t>
            </a:r>
            <a:r>
              <a:rPr sz="2400" spc="-10" dirty="0">
                <a:latin typeface="Yu Gothic"/>
                <a:cs typeface="Yu Gothic"/>
              </a:rPr>
              <a:t>31</a:t>
            </a:r>
            <a:r>
              <a:rPr sz="2400" spc="-5" dirty="0">
                <a:latin typeface="Yu Gothic"/>
                <a:cs typeface="Yu Gothic"/>
              </a:rPr>
              <a:t>日までの間、経過措置を設ける）</a:t>
            </a:r>
            <a:endParaRPr sz="2400">
              <a:latin typeface="Yu Gothic"/>
              <a:cs typeface="Yu Gothic"/>
            </a:endParaRPr>
          </a:p>
          <a:p>
            <a:pPr>
              <a:lnSpc>
                <a:spcPct val="100000"/>
              </a:lnSpc>
              <a:spcBef>
                <a:spcPts val="45"/>
              </a:spcBef>
            </a:pPr>
            <a:endParaRPr sz="1500">
              <a:latin typeface="Yu Gothic"/>
              <a:cs typeface="Yu Gothic"/>
            </a:endParaRPr>
          </a:p>
          <a:p>
            <a:pPr marL="699770">
              <a:lnSpc>
                <a:spcPct val="100000"/>
              </a:lnSpc>
            </a:pPr>
            <a:r>
              <a:rPr sz="2400" dirty="0">
                <a:latin typeface="Yu Gothic"/>
                <a:cs typeface="Yu Gothic"/>
              </a:rPr>
              <a:t>令和３年４月１日から令和６年３</a:t>
            </a:r>
            <a:r>
              <a:rPr sz="2400" spc="-35" dirty="0">
                <a:latin typeface="Yu Gothic"/>
                <a:cs typeface="Yu Gothic"/>
              </a:rPr>
              <a:t>月</a:t>
            </a:r>
            <a:r>
              <a:rPr sz="2400" spc="-10" dirty="0">
                <a:latin typeface="Calibri"/>
                <a:cs typeface="Calibri"/>
              </a:rPr>
              <a:t>3</a:t>
            </a:r>
            <a:r>
              <a:rPr sz="2400" spc="-5" dirty="0">
                <a:latin typeface="Calibri"/>
                <a:cs typeface="Calibri"/>
              </a:rPr>
              <a:t>1</a:t>
            </a:r>
            <a:r>
              <a:rPr sz="2400" spc="-5" dirty="0">
                <a:latin typeface="Yu Gothic"/>
                <a:cs typeface="Yu Gothic"/>
              </a:rPr>
              <a:t>日まで努力義務</a:t>
            </a:r>
            <a:endParaRPr sz="2400">
              <a:latin typeface="Yu Gothic"/>
              <a:cs typeface="Yu Gothic"/>
            </a:endParaRPr>
          </a:p>
          <a:p>
            <a:pPr marL="394970">
              <a:lnSpc>
                <a:spcPct val="100000"/>
              </a:lnSpc>
              <a:spcBef>
                <a:spcPts val="10"/>
              </a:spcBef>
            </a:pPr>
            <a:r>
              <a:rPr sz="2400" b="1" spc="-5" dirty="0">
                <a:solidFill>
                  <a:srgbClr val="FF0000"/>
                </a:solidFill>
                <a:latin typeface="Calibri"/>
                <a:cs typeface="Calibri"/>
              </a:rPr>
              <a:t>→</a:t>
            </a:r>
            <a:r>
              <a:rPr sz="2400" b="1" u="heavy" spc="-5" dirty="0">
                <a:solidFill>
                  <a:srgbClr val="FF0000"/>
                </a:solidFill>
                <a:uFill>
                  <a:solidFill>
                    <a:srgbClr val="FF0000"/>
                  </a:solidFill>
                </a:uFill>
                <a:latin typeface="Yu Gothic"/>
                <a:cs typeface="Yu Gothic"/>
              </a:rPr>
              <a:t>令和６年４月１日から義務化</a:t>
            </a:r>
            <a:endParaRPr sz="2400">
              <a:latin typeface="Yu Gothic"/>
              <a:cs typeface="Yu Gothic"/>
            </a:endParaRPr>
          </a:p>
        </p:txBody>
      </p:sp>
      <p:sp>
        <p:nvSpPr>
          <p:cNvPr id="6" name="object 6"/>
          <p:cNvSpPr txBox="1"/>
          <p:nvPr/>
        </p:nvSpPr>
        <p:spPr>
          <a:xfrm>
            <a:off x="753618" y="2070354"/>
            <a:ext cx="861060" cy="462280"/>
          </a:xfrm>
          <a:prstGeom prst="rect">
            <a:avLst/>
          </a:prstGeom>
          <a:ln w="25399">
            <a:solidFill>
              <a:srgbClr val="FFC000"/>
            </a:solidFill>
          </a:ln>
        </p:spPr>
        <p:txBody>
          <a:bodyPr vert="horz" wrap="square" lIns="0" tIns="31115" rIns="0" bIns="0" rtlCol="0">
            <a:spAutoFit/>
          </a:bodyPr>
          <a:lstStyle/>
          <a:p>
            <a:pPr marL="90170">
              <a:lnSpc>
                <a:spcPct val="100000"/>
              </a:lnSpc>
              <a:spcBef>
                <a:spcPts val="245"/>
              </a:spcBef>
            </a:pPr>
            <a:r>
              <a:rPr sz="2400" spc="-5" dirty="0">
                <a:latin typeface="MS PGothic"/>
                <a:cs typeface="MS PGothic"/>
              </a:rPr>
              <a:t>趣旨</a:t>
            </a:r>
            <a:endParaRPr sz="2400">
              <a:latin typeface="MS PGothic"/>
              <a:cs typeface="MS PGothic"/>
            </a:endParaRPr>
          </a:p>
        </p:txBody>
      </p:sp>
      <p:sp>
        <p:nvSpPr>
          <p:cNvPr id="7" name="object 7"/>
          <p:cNvSpPr txBox="1"/>
          <p:nvPr/>
        </p:nvSpPr>
        <p:spPr>
          <a:xfrm>
            <a:off x="753618" y="3981450"/>
            <a:ext cx="1766570" cy="462280"/>
          </a:xfrm>
          <a:prstGeom prst="rect">
            <a:avLst/>
          </a:prstGeom>
          <a:ln w="25400">
            <a:solidFill>
              <a:srgbClr val="FFC000"/>
            </a:solidFill>
          </a:ln>
        </p:spPr>
        <p:txBody>
          <a:bodyPr vert="horz" wrap="square" lIns="0" tIns="54610" rIns="0" bIns="0" rtlCol="0">
            <a:spAutoFit/>
          </a:bodyPr>
          <a:lstStyle/>
          <a:p>
            <a:pPr marL="90170">
              <a:lnSpc>
                <a:spcPct val="100000"/>
              </a:lnSpc>
              <a:spcBef>
                <a:spcPts val="430"/>
              </a:spcBef>
            </a:pPr>
            <a:r>
              <a:rPr sz="2400" spc="-5" dirty="0">
                <a:latin typeface="MS PGothic"/>
                <a:cs typeface="MS PGothic"/>
              </a:rPr>
              <a:t>施行期日等</a:t>
            </a:r>
            <a:endParaRPr sz="2400">
              <a:latin typeface="MS PGothic"/>
              <a:cs typeface="MS P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5091" y="118363"/>
            <a:ext cx="8159115" cy="513715"/>
          </a:xfrm>
          <a:prstGeom prst="rect">
            <a:avLst/>
          </a:prstGeom>
        </p:spPr>
        <p:txBody>
          <a:bodyPr vert="horz" wrap="square" lIns="0" tIns="12700" rIns="0" bIns="0" rtlCol="0">
            <a:spAutoFit/>
          </a:bodyPr>
          <a:lstStyle/>
          <a:p>
            <a:pPr marL="12700">
              <a:lnSpc>
                <a:spcPct val="100000"/>
              </a:lnSpc>
              <a:spcBef>
                <a:spcPts val="100"/>
              </a:spcBef>
            </a:pPr>
            <a:r>
              <a:rPr sz="3200" dirty="0"/>
              <a:t>運営基準改正における</a:t>
            </a:r>
            <a:r>
              <a:rPr sz="3200" spc="-15" dirty="0"/>
              <a:t>虐</a:t>
            </a:r>
            <a:r>
              <a:rPr sz="3200" dirty="0"/>
              <a:t>待防</a:t>
            </a:r>
            <a:r>
              <a:rPr sz="3200" spc="-15" dirty="0"/>
              <a:t>止</a:t>
            </a:r>
            <a:r>
              <a:rPr sz="3200" dirty="0"/>
              <a:t>規定</a:t>
            </a:r>
            <a:r>
              <a:rPr sz="3200" spc="-15" dirty="0"/>
              <a:t>の</a:t>
            </a:r>
            <a:r>
              <a:rPr sz="3200" dirty="0"/>
              <a:t>創設②</a:t>
            </a:r>
            <a:endParaRPr sz="3200"/>
          </a:p>
        </p:txBody>
      </p:sp>
      <p:sp>
        <p:nvSpPr>
          <p:cNvPr id="3" name="object 3"/>
          <p:cNvSpPr txBox="1"/>
          <p:nvPr/>
        </p:nvSpPr>
        <p:spPr>
          <a:xfrm>
            <a:off x="429005" y="1721357"/>
            <a:ext cx="11336020" cy="3785870"/>
          </a:xfrm>
          <a:prstGeom prst="rect">
            <a:avLst/>
          </a:prstGeom>
          <a:ln w="25400">
            <a:solidFill>
              <a:srgbClr val="FFC000"/>
            </a:solidFill>
          </a:ln>
        </p:spPr>
        <p:txBody>
          <a:bodyPr vert="horz" wrap="square" lIns="0" tIns="4445" rIns="0" bIns="0" rtlCol="0">
            <a:spAutoFit/>
          </a:bodyPr>
          <a:lstStyle/>
          <a:p>
            <a:pPr>
              <a:lnSpc>
                <a:spcPct val="100000"/>
              </a:lnSpc>
              <a:spcBef>
                <a:spcPts val="35"/>
              </a:spcBef>
            </a:pPr>
            <a:endParaRPr sz="2850">
              <a:latin typeface="Times New Roman"/>
              <a:cs typeface="Times New Roman"/>
            </a:endParaRPr>
          </a:p>
          <a:p>
            <a:pPr marL="90805">
              <a:lnSpc>
                <a:spcPts val="2750"/>
              </a:lnSpc>
              <a:tabLst>
                <a:tab pos="502284" algn="l"/>
              </a:tabLst>
            </a:pPr>
            <a:r>
              <a:rPr sz="2400" dirty="0">
                <a:latin typeface="MS PGothic"/>
                <a:cs typeface="MS PGothic"/>
              </a:rPr>
              <a:t>１	</a:t>
            </a:r>
            <a:r>
              <a:rPr sz="2400" spc="-5" dirty="0">
                <a:latin typeface="MS PGothic"/>
                <a:cs typeface="MS PGothic"/>
              </a:rPr>
              <a:t>基本方針</a:t>
            </a:r>
            <a:endParaRPr sz="2400">
              <a:latin typeface="MS PGothic"/>
              <a:cs typeface="MS PGothic"/>
            </a:endParaRPr>
          </a:p>
          <a:p>
            <a:pPr marL="395605">
              <a:lnSpc>
                <a:spcPts val="2750"/>
              </a:lnSpc>
            </a:pPr>
            <a:r>
              <a:rPr sz="2400" spc="-5" dirty="0">
                <a:latin typeface="Yu Gothic"/>
                <a:cs typeface="Yu Gothic"/>
              </a:rPr>
              <a:t>入所者・利用者の人権の擁護、虐待の防止等のため、必要な体制の整備を行う</a:t>
            </a:r>
            <a:endParaRPr sz="2400">
              <a:latin typeface="Yu Gothic"/>
              <a:cs typeface="Yu Gothic"/>
            </a:endParaRPr>
          </a:p>
          <a:p>
            <a:pPr marL="90805" marR="263525">
              <a:lnSpc>
                <a:spcPct val="100000"/>
              </a:lnSpc>
            </a:pPr>
            <a:r>
              <a:rPr sz="2400" dirty="0">
                <a:latin typeface="Yu Gothic"/>
                <a:cs typeface="Yu Gothic"/>
              </a:rPr>
              <a:t>とともに、その従業者に対し</a:t>
            </a:r>
            <a:r>
              <a:rPr sz="2400" spc="-30" dirty="0">
                <a:latin typeface="Yu Gothic"/>
                <a:cs typeface="Yu Gothic"/>
              </a:rPr>
              <a:t>、</a:t>
            </a:r>
            <a:r>
              <a:rPr sz="2400" b="1" u="heavy" spc="-5" dirty="0">
                <a:uFill>
                  <a:solidFill>
                    <a:srgbClr val="000000"/>
                  </a:solidFill>
                </a:uFill>
                <a:latin typeface="Yu Gothic"/>
                <a:cs typeface="Yu Gothic"/>
              </a:rPr>
              <a:t>研修を実施する等の措</a:t>
            </a:r>
            <a:r>
              <a:rPr sz="2400" b="1" u="heavy" dirty="0">
                <a:uFill>
                  <a:solidFill>
                    <a:srgbClr val="000000"/>
                  </a:solidFill>
                </a:uFill>
                <a:latin typeface="Yu Gothic"/>
                <a:cs typeface="Yu Gothic"/>
              </a:rPr>
              <a:t>置</a:t>
            </a:r>
            <a:r>
              <a:rPr sz="2400" spc="-5" dirty="0">
                <a:latin typeface="Yu Gothic"/>
                <a:cs typeface="Yu Gothic"/>
              </a:rPr>
              <a:t>を講じなければならない </a:t>
            </a:r>
            <a:r>
              <a:rPr sz="2400" dirty="0">
                <a:latin typeface="Yu Gothic"/>
                <a:cs typeface="Yu Gothic"/>
              </a:rPr>
              <a:t>旨を規定。</a:t>
            </a:r>
            <a:endParaRPr sz="2400">
              <a:latin typeface="Yu Gothic"/>
              <a:cs typeface="Yu Gothic"/>
            </a:endParaRPr>
          </a:p>
          <a:p>
            <a:pPr>
              <a:lnSpc>
                <a:spcPct val="100000"/>
              </a:lnSpc>
              <a:spcBef>
                <a:spcPts val="25"/>
              </a:spcBef>
            </a:pPr>
            <a:endParaRPr sz="1650">
              <a:latin typeface="Yu Gothic"/>
              <a:cs typeface="Yu Gothic"/>
            </a:endParaRPr>
          </a:p>
          <a:p>
            <a:pPr marL="90805">
              <a:lnSpc>
                <a:spcPts val="2750"/>
              </a:lnSpc>
              <a:tabLst>
                <a:tab pos="502284" algn="l"/>
              </a:tabLst>
            </a:pPr>
            <a:r>
              <a:rPr sz="2400" dirty="0">
                <a:latin typeface="MS PGothic"/>
                <a:cs typeface="MS PGothic"/>
              </a:rPr>
              <a:t>２	</a:t>
            </a:r>
            <a:r>
              <a:rPr sz="2400" spc="-5" dirty="0">
                <a:latin typeface="MS PGothic"/>
                <a:cs typeface="MS PGothic"/>
              </a:rPr>
              <a:t>運営規程</a:t>
            </a:r>
            <a:endParaRPr sz="2400">
              <a:latin typeface="MS PGothic"/>
              <a:cs typeface="MS PGothic"/>
            </a:endParaRPr>
          </a:p>
          <a:p>
            <a:pPr marL="395605">
              <a:lnSpc>
                <a:spcPts val="2750"/>
              </a:lnSpc>
            </a:pPr>
            <a:r>
              <a:rPr sz="2400" b="1" u="heavy" spc="-5" dirty="0">
                <a:uFill>
                  <a:solidFill>
                    <a:srgbClr val="000000"/>
                  </a:solidFill>
                </a:uFill>
                <a:latin typeface="Yu Gothic"/>
                <a:cs typeface="Yu Gothic"/>
              </a:rPr>
              <a:t>運営規程</a:t>
            </a:r>
            <a:r>
              <a:rPr sz="2400" spc="-5" dirty="0">
                <a:latin typeface="Yu Gothic"/>
                <a:cs typeface="Yu Gothic"/>
              </a:rPr>
              <a:t>に定めておかなければならない事項とし</a:t>
            </a:r>
            <a:r>
              <a:rPr sz="2400" dirty="0">
                <a:latin typeface="Yu Gothic"/>
                <a:cs typeface="Yu Gothic"/>
              </a:rPr>
              <a:t>て</a:t>
            </a:r>
            <a:r>
              <a:rPr sz="2400" b="1" u="heavy" spc="-5" dirty="0">
                <a:uFill>
                  <a:solidFill>
                    <a:srgbClr val="000000"/>
                  </a:solidFill>
                </a:uFill>
                <a:latin typeface="Yu Gothic"/>
                <a:cs typeface="Yu Gothic"/>
              </a:rPr>
              <a:t>「虐待の防止のための措置</a:t>
            </a:r>
            <a:endParaRPr sz="2400">
              <a:latin typeface="Yu Gothic"/>
              <a:cs typeface="Yu Gothic"/>
            </a:endParaRPr>
          </a:p>
          <a:p>
            <a:pPr marL="90805">
              <a:lnSpc>
                <a:spcPct val="100000"/>
              </a:lnSpc>
            </a:pPr>
            <a:r>
              <a:rPr sz="2400" b="1" u="heavy" dirty="0">
                <a:uFill>
                  <a:solidFill>
                    <a:srgbClr val="000000"/>
                  </a:solidFill>
                </a:uFill>
                <a:latin typeface="Yu Gothic"/>
                <a:cs typeface="Yu Gothic"/>
              </a:rPr>
              <a:t>に関する事項</a:t>
            </a:r>
            <a:r>
              <a:rPr sz="2400" b="1" u="heavy" spc="-15" dirty="0">
                <a:uFill>
                  <a:solidFill>
                    <a:srgbClr val="000000"/>
                  </a:solidFill>
                </a:uFill>
                <a:latin typeface="Yu Gothic"/>
                <a:cs typeface="Yu Gothic"/>
              </a:rPr>
              <a:t>」</a:t>
            </a:r>
            <a:r>
              <a:rPr sz="2400" dirty="0">
                <a:latin typeface="Yu Gothic"/>
                <a:cs typeface="Yu Gothic"/>
              </a:rPr>
              <a:t>を追加。</a:t>
            </a:r>
            <a:endParaRPr sz="2400">
              <a:latin typeface="Yu Gothic"/>
              <a:cs typeface="Yu Gothic"/>
            </a:endParaRPr>
          </a:p>
        </p:txBody>
      </p:sp>
      <p:sp>
        <p:nvSpPr>
          <p:cNvPr id="4" name="object 4"/>
          <p:cNvSpPr txBox="1"/>
          <p:nvPr/>
        </p:nvSpPr>
        <p:spPr>
          <a:xfrm>
            <a:off x="429005" y="1160525"/>
            <a:ext cx="1772920" cy="462280"/>
          </a:xfrm>
          <a:prstGeom prst="rect">
            <a:avLst/>
          </a:prstGeom>
          <a:ln w="25400">
            <a:solidFill>
              <a:srgbClr val="FFC000"/>
            </a:solidFill>
          </a:ln>
        </p:spPr>
        <p:txBody>
          <a:bodyPr vert="horz" wrap="square" lIns="0" tIns="54610" rIns="0" bIns="0" rtlCol="0">
            <a:spAutoFit/>
          </a:bodyPr>
          <a:lstStyle/>
          <a:p>
            <a:pPr marL="90805">
              <a:lnSpc>
                <a:spcPct val="100000"/>
              </a:lnSpc>
              <a:spcBef>
                <a:spcPts val="430"/>
              </a:spcBef>
            </a:pPr>
            <a:r>
              <a:rPr sz="2400" dirty="0">
                <a:latin typeface="MS PGothic"/>
                <a:cs typeface="MS PGothic"/>
              </a:rPr>
              <a:t>改正の内容</a:t>
            </a:r>
            <a:endParaRPr sz="2400">
              <a:latin typeface="MS PGothic"/>
              <a:cs typeface="MS P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5091" y="118363"/>
            <a:ext cx="8159115" cy="513715"/>
          </a:xfrm>
          <a:prstGeom prst="rect">
            <a:avLst/>
          </a:prstGeom>
        </p:spPr>
        <p:txBody>
          <a:bodyPr vert="horz" wrap="square" lIns="0" tIns="12700" rIns="0" bIns="0" rtlCol="0">
            <a:spAutoFit/>
          </a:bodyPr>
          <a:lstStyle/>
          <a:p>
            <a:pPr marL="12700">
              <a:lnSpc>
                <a:spcPct val="100000"/>
              </a:lnSpc>
              <a:spcBef>
                <a:spcPts val="100"/>
              </a:spcBef>
            </a:pPr>
            <a:r>
              <a:rPr sz="3200" dirty="0"/>
              <a:t>運営基準改正における</a:t>
            </a:r>
            <a:r>
              <a:rPr sz="3200" spc="-15" dirty="0"/>
              <a:t>虐</a:t>
            </a:r>
            <a:r>
              <a:rPr sz="3200" dirty="0"/>
              <a:t>待防</a:t>
            </a:r>
            <a:r>
              <a:rPr sz="3200" spc="-15" dirty="0"/>
              <a:t>止</a:t>
            </a:r>
            <a:r>
              <a:rPr sz="3200" dirty="0"/>
              <a:t>規定</a:t>
            </a:r>
            <a:r>
              <a:rPr sz="3200" spc="-15" dirty="0"/>
              <a:t>の</a:t>
            </a:r>
            <a:r>
              <a:rPr sz="3200" dirty="0"/>
              <a:t>創設③</a:t>
            </a:r>
          </a:p>
        </p:txBody>
      </p:sp>
      <p:sp>
        <p:nvSpPr>
          <p:cNvPr id="3" name="object 3"/>
          <p:cNvSpPr/>
          <p:nvPr/>
        </p:nvSpPr>
        <p:spPr>
          <a:xfrm>
            <a:off x="429005" y="1642110"/>
            <a:ext cx="11336020" cy="4893945"/>
          </a:xfrm>
          <a:custGeom>
            <a:avLst/>
            <a:gdLst/>
            <a:ahLst/>
            <a:cxnLst/>
            <a:rect l="l" t="t" r="r" b="b"/>
            <a:pathLst>
              <a:path w="11336020" h="4893945">
                <a:moveTo>
                  <a:pt x="0" y="4893564"/>
                </a:moveTo>
                <a:lnTo>
                  <a:pt x="11335512" y="4893564"/>
                </a:lnTo>
                <a:lnTo>
                  <a:pt x="11335512" y="0"/>
                </a:lnTo>
                <a:lnTo>
                  <a:pt x="0" y="0"/>
                </a:lnTo>
                <a:lnTo>
                  <a:pt x="0" y="4893564"/>
                </a:lnTo>
                <a:close/>
              </a:path>
            </a:pathLst>
          </a:custGeom>
          <a:ln w="25400">
            <a:solidFill>
              <a:srgbClr val="FFC000"/>
            </a:solidFill>
          </a:ln>
        </p:spPr>
        <p:txBody>
          <a:bodyPr wrap="square" lIns="0" tIns="0" rIns="0" bIns="0" rtlCol="0"/>
          <a:lstStyle/>
          <a:p>
            <a:endParaRPr/>
          </a:p>
        </p:txBody>
      </p:sp>
      <p:sp>
        <p:nvSpPr>
          <p:cNvPr id="4" name="object 4"/>
          <p:cNvSpPr txBox="1"/>
          <p:nvPr/>
        </p:nvSpPr>
        <p:spPr>
          <a:xfrm>
            <a:off x="507288" y="1684401"/>
            <a:ext cx="11007725" cy="4748530"/>
          </a:xfrm>
          <a:prstGeom prst="rect">
            <a:avLst/>
          </a:prstGeom>
        </p:spPr>
        <p:txBody>
          <a:bodyPr vert="horz" wrap="square" lIns="0" tIns="12700" rIns="0" bIns="0" rtlCol="0">
            <a:spAutoFit/>
          </a:bodyPr>
          <a:lstStyle/>
          <a:p>
            <a:pPr marL="12700">
              <a:lnSpc>
                <a:spcPct val="100000"/>
              </a:lnSpc>
              <a:spcBef>
                <a:spcPts val="100"/>
              </a:spcBef>
              <a:tabLst>
                <a:tab pos="424180" algn="l"/>
              </a:tabLst>
            </a:pPr>
            <a:r>
              <a:rPr sz="2400" dirty="0">
                <a:latin typeface="MS PGothic"/>
                <a:cs typeface="MS PGothic"/>
              </a:rPr>
              <a:t>３	</a:t>
            </a:r>
            <a:r>
              <a:rPr sz="2400" spc="-5" dirty="0">
                <a:latin typeface="MS PGothic"/>
                <a:cs typeface="MS PGothic"/>
              </a:rPr>
              <a:t>虐待の防止</a:t>
            </a:r>
            <a:endParaRPr sz="2400">
              <a:latin typeface="MS PGothic"/>
              <a:cs typeface="MS PGothic"/>
            </a:endParaRPr>
          </a:p>
          <a:p>
            <a:pPr>
              <a:lnSpc>
                <a:spcPct val="100000"/>
              </a:lnSpc>
            </a:pPr>
            <a:endParaRPr sz="2200">
              <a:latin typeface="MS PGothic"/>
              <a:cs typeface="MS PGothic"/>
            </a:endParaRPr>
          </a:p>
          <a:p>
            <a:pPr marL="12700" marR="114935" indent="202565">
              <a:lnSpc>
                <a:spcPts val="2820"/>
              </a:lnSpc>
              <a:spcBef>
                <a:spcPts val="5"/>
              </a:spcBef>
            </a:pPr>
            <a:r>
              <a:rPr sz="2400" spc="-5" dirty="0">
                <a:latin typeface="Yu Gothic"/>
                <a:cs typeface="Yu Gothic"/>
              </a:rPr>
              <a:t>虐待の発生又はその再発を防止するため</a:t>
            </a:r>
            <a:r>
              <a:rPr sz="2400" dirty="0">
                <a:latin typeface="Yu Gothic"/>
                <a:cs typeface="Yu Gothic"/>
              </a:rPr>
              <a:t>、</a:t>
            </a:r>
            <a:r>
              <a:rPr sz="2400" b="1" u="heavy" spc="-5" dirty="0">
                <a:uFill>
                  <a:solidFill>
                    <a:srgbClr val="000000"/>
                  </a:solidFill>
                </a:uFill>
                <a:latin typeface="Yu Gothic"/>
                <a:cs typeface="Yu Gothic"/>
              </a:rPr>
              <a:t>以下の措置を講じなければならない </a:t>
            </a:r>
            <a:r>
              <a:rPr sz="2400" dirty="0">
                <a:latin typeface="Yu Gothic"/>
                <a:cs typeface="Yu Gothic"/>
              </a:rPr>
              <a:t>旨を規定。</a:t>
            </a:r>
            <a:endParaRPr sz="2400">
              <a:latin typeface="Yu Gothic"/>
              <a:cs typeface="Yu Gothic"/>
            </a:endParaRPr>
          </a:p>
          <a:p>
            <a:pPr>
              <a:lnSpc>
                <a:spcPct val="100000"/>
              </a:lnSpc>
              <a:spcBef>
                <a:spcPts val="50"/>
              </a:spcBef>
            </a:pPr>
            <a:endParaRPr sz="1450">
              <a:latin typeface="Yu Gothic"/>
              <a:cs typeface="Yu Gothic"/>
            </a:endParaRPr>
          </a:p>
          <a:p>
            <a:pPr marR="12700" algn="r">
              <a:lnSpc>
                <a:spcPct val="100000"/>
              </a:lnSpc>
              <a:spcBef>
                <a:spcPts val="5"/>
              </a:spcBef>
            </a:pPr>
            <a:r>
              <a:rPr sz="2400" dirty="0">
                <a:latin typeface="Yu Gothic"/>
                <a:cs typeface="Yu Gothic"/>
              </a:rPr>
              <a:t>①虐待の防止のための対策を検討す</a:t>
            </a:r>
            <a:r>
              <a:rPr sz="2400" spc="-35" dirty="0">
                <a:latin typeface="Yu Gothic"/>
                <a:cs typeface="Yu Gothic"/>
              </a:rPr>
              <a:t>る</a:t>
            </a:r>
            <a:r>
              <a:rPr sz="2400" b="1" u="heavy" spc="-5" dirty="0">
                <a:uFill>
                  <a:solidFill>
                    <a:srgbClr val="000000"/>
                  </a:solidFill>
                </a:uFill>
                <a:latin typeface="Yu Gothic"/>
                <a:cs typeface="Yu Gothic"/>
              </a:rPr>
              <a:t>委員会</a:t>
            </a:r>
            <a:r>
              <a:rPr sz="2400" spc="-5" dirty="0">
                <a:latin typeface="Yu Gothic"/>
                <a:cs typeface="Yu Gothic"/>
              </a:rPr>
              <a:t>（テレビ電話装置等の活用可能）を</a:t>
            </a:r>
            <a:endParaRPr sz="2400">
              <a:latin typeface="Yu Gothic"/>
              <a:cs typeface="Yu Gothic"/>
            </a:endParaRPr>
          </a:p>
          <a:p>
            <a:pPr marR="5080" algn="r">
              <a:lnSpc>
                <a:spcPct val="100000"/>
              </a:lnSpc>
            </a:pPr>
            <a:r>
              <a:rPr sz="2400" b="1" u="heavy" spc="-5" dirty="0">
                <a:uFill>
                  <a:solidFill>
                    <a:srgbClr val="000000"/>
                  </a:solidFill>
                </a:uFill>
                <a:latin typeface="Yu Gothic"/>
                <a:cs typeface="Yu Gothic"/>
              </a:rPr>
              <a:t>定期的に開催</a:t>
            </a:r>
            <a:r>
              <a:rPr sz="2400" dirty="0">
                <a:latin typeface="Yu Gothic"/>
                <a:cs typeface="Yu Gothic"/>
              </a:rPr>
              <a:t>するとともに、その結果について、従業者に周知徹底を図ること</a:t>
            </a:r>
            <a:endParaRPr sz="2400">
              <a:latin typeface="Yu Gothic"/>
              <a:cs typeface="Yu Gothic"/>
            </a:endParaRPr>
          </a:p>
          <a:p>
            <a:pPr>
              <a:lnSpc>
                <a:spcPct val="100000"/>
              </a:lnSpc>
              <a:spcBef>
                <a:spcPts val="40"/>
              </a:spcBef>
            </a:pPr>
            <a:endParaRPr sz="1500">
              <a:latin typeface="Yu Gothic"/>
              <a:cs typeface="Yu Gothic"/>
            </a:endParaRPr>
          </a:p>
          <a:p>
            <a:pPr marL="12700">
              <a:lnSpc>
                <a:spcPct val="100000"/>
              </a:lnSpc>
            </a:pPr>
            <a:r>
              <a:rPr sz="2400" spc="-5" dirty="0">
                <a:latin typeface="Yu Gothic"/>
                <a:cs typeface="Yu Gothic"/>
              </a:rPr>
              <a:t>②虐待の防止のため</a:t>
            </a:r>
            <a:r>
              <a:rPr sz="2400" spc="-25" dirty="0">
                <a:latin typeface="Yu Gothic"/>
                <a:cs typeface="Yu Gothic"/>
              </a:rPr>
              <a:t>の</a:t>
            </a:r>
            <a:r>
              <a:rPr sz="2400" b="1" u="heavy" spc="-5" dirty="0">
                <a:uFill>
                  <a:solidFill>
                    <a:srgbClr val="000000"/>
                  </a:solidFill>
                </a:uFill>
                <a:latin typeface="Yu Gothic"/>
                <a:cs typeface="Yu Gothic"/>
              </a:rPr>
              <a:t>指針を整備</a:t>
            </a:r>
            <a:r>
              <a:rPr sz="2400" spc="-5" dirty="0">
                <a:latin typeface="Yu Gothic"/>
                <a:cs typeface="Yu Gothic"/>
              </a:rPr>
              <a:t>すること</a:t>
            </a:r>
            <a:endParaRPr sz="2400">
              <a:latin typeface="Yu Gothic"/>
              <a:cs typeface="Yu Gothic"/>
            </a:endParaRPr>
          </a:p>
          <a:p>
            <a:pPr>
              <a:lnSpc>
                <a:spcPct val="100000"/>
              </a:lnSpc>
              <a:spcBef>
                <a:spcPts val="45"/>
              </a:spcBef>
            </a:pPr>
            <a:endParaRPr sz="1500">
              <a:latin typeface="Yu Gothic"/>
              <a:cs typeface="Yu Gothic"/>
            </a:endParaRPr>
          </a:p>
          <a:p>
            <a:pPr marL="12700">
              <a:lnSpc>
                <a:spcPct val="100000"/>
              </a:lnSpc>
            </a:pPr>
            <a:r>
              <a:rPr sz="2400" dirty="0">
                <a:latin typeface="Yu Gothic"/>
                <a:cs typeface="Yu Gothic"/>
              </a:rPr>
              <a:t>③従業者に対し、虐待の防止のため</a:t>
            </a:r>
            <a:r>
              <a:rPr sz="2400" spc="-35" dirty="0">
                <a:latin typeface="Yu Gothic"/>
                <a:cs typeface="Yu Gothic"/>
              </a:rPr>
              <a:t>の</a:t>
            </a:r>
            <a:r>
              <a:rPr sz="2400" b="1" u="heavy" spc="-5" dirty="0">
                <a:uFill>
                  <a:solidFill>
                    <a:srgbClr val="000000"/>
                  </a:solidFill>
                </a:uFill>
                <a:latin typeface="Yu Gothic"/>
                <a:cs typeface="Yu Gothic"/>
              </a:rPr>
              <a:t>研修を定期的に実施</a:t>
            </a:r>
            <a:r>
              <a:rPr sz="2400" spc="-5" dirty="0">
                <a:latin typeface="Yu Gothic"/>
                <a:cs typeface="Yu Gothic"/>
              </a:rPr>
              <a:t>すること</a:t>
            </a:r>
            <a:endParaRPr sz="2400">
              <a:latin typeface="Yu Gothic"/>
              <a:cs typeface="Yu Gothic"/>
            </a:endParaRPr>
          </a:p>
          <a:p>
            <a:pPr>
              <a:lnSpc>
                <a:spcPct val="100000"/>
              </a:lnSpc>
              <a:spcBef>
                <a:spcPts val="45"/>
              </a:spcBef>
            </a:pPr>
            <a:endParaRPr sz="1500">
              <a:latin typeface="Yu Gothic"/>
              <a:cs typeface="Yu Gothic"/>
            </a:endParaRPr>
          </a:p>
          <a:p>
            <a:pPr marL="12700">
              <a:lnSpc>
                <a:spcPct val="100000"/>
              </a:lnSpc>
            </a:pPr>
            <a:r>
              <a:rPr sz="2400" dirty="0">
                <a:latin typeface="Yu Gothic"/>
                <a:cs typeface="Yu Gothic"/>
              </a:rPr>
              <a:t>④上記措置を適切に実施するため</a:t>
            </a:r>
            <a:r>
              <a:rPr sz="2400" spc="-35" dirty="0">
                <a:latin typeface="Yu Gothic"/>
                <a:cs typeface="Yu Gothic"/>
              </a:rPr>
              <a:t>の</a:t>
            </a:r>
            <a:r>
              <a:rPr sz="2400" b="1" u="heavy" spc="-5" dirty="0">
                <a:uFill>
                  <a:solidFill>
                    <a:srgbClr val="000000"/>
                  </a:solidFill>
                </a:uFill>
                <a:latin typeface="Yu Gothic"/>
                <a:cs typeface="Yu Gothic"/>
              </a:rPr>
              <a:t>担当者</a:t>
            </a:r>
            <a:r>
              <a:rPr sz="2400" spc="-5" dirty="0">
                <a:latin typeface="Yu Gothic"/>
                <a:cs typeface="Yu Gothic"/>
              </a:rPr>
              <a:t>を置くこと</a:t>
            </a:r>
            <a:endParaRPr sz="2400">
              <a:latin typeface="Yu Gothic"/>
              <a:cs typeface="Yu Gothic"/>
            </a:endParaRPr>
          </a:p>
        </p:txBody>
      </p:sp>
      <p:sp>
        <p:nvSpPr>
          <p:cNvPr id="5" name="object 5"/>
          <p:cNvSpPr txBox="1"/>
          <p:nvPr/>
        </p:nvSpPr>
        <p:spPr>
          <a:xfrm>
            <a:off x="429005" y="1078230"/>
            <a:ext cx="1763395" cy="460375"/>
          </a:xfrm>
          <a:prstGeom prst="rect">
            <a:avLst/>
          </a:prstGeom>
          <a:ln w="25400">
            <a:solidFill>
              <a:srgbClr val="FFC000"/>
            </a:solidFill>
          </a:ln>
        </p:spPr>
        <p:txBody>
          <a:bodyPr vert="horz" wrap="square" lIns="0" tIns="53975" rIns="0" bIns="0" rtlCol="0">
            <a:spAutoFit/>
          </a:bodyPr>
          <a:lstStyle/>
          <a:p>
            <a:pPr marL="90805">
              <a:lnSpc>
                <a:spcPct val="100000"/>
              </a:lnSpc>
              <a:spcBef>
                <a:spcPts val="425"/>
              </a:spcBef>
            </a:pPr>
            <a:r>
              <a:rPr sz="2400" dirty="0">
                <a:latin typeface="MS PGothic"/>
                <a:cs typeface="MS PGothic"/>
              </a:rPr>
              <a:t>改正の内容</a:t>
            </a:r>
            <a:endParaRPr sz="2400">
              <a:latin typeface="MS PGothic"/>
              <a:cs typeface="MS P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5091" y="118363"/>
            <a:ext cx="4501515" cy="513715"/>
          </a:xfrm>
          <a:prstGeom prst="rect">
            <a:avLst/>
          </a:prstGeom>
        </p:spPr>
        <p:txBody>
          <a:bodyPr vert="horz" wrap="square" lIns="0" tIns="12700" rIns="0" bIns="0" rtlCol="0">
            <a:spAutoFit/>
          </a:bodyPr>
          <a:lstStyle/>
          <a:p>
            <a:pPr marL="12700">
              <a:lnSpc>
                <a:spcPct val="100000"/>
              </a:lnSpc>
              <a:spcBef>
                <a:spcPts val="100"/>
              </a:spcBef>
            </a:pPr>
            <a:r>
              <a:rPr sz="3200" dirty="0"/>
              <a:t>虐待の防止のための指針</a:t>
            </a:r>
          </a:p>
        </p:txBody>
      </p:sp>
      <p:sp>
        <p:nvSpPr>
          <p:cNvPr id="3" name="object 3"/>
          <p:cNvSpPr/>
          <p:nvPr/>
        </p:nvSpPr>
        <p:spPr>
          <a:xfrm>
            <a:off x="429005" y="1777745"/>
            <a:ext cx="11336020" cy="3415665"/>
          </a:xfrm>
          <a:custGeom>
            <a:avLst/>
            <a:gdLst/>
            <a:ahLst/>
            <a:cxnLst/>
            <a:rect l="l" t="t" r="r" b="b"/>
            <a:pathLst>
              <a:path w="11336020" h="3415665">
                <a:moveTo>
                  <a:pt x="0" y="3415283"/>
                </a:moveTo>
                <a:lnTo>
                  <a:pt x="11335512" y="3415283"/>
                </a:lnTo>
                <a:lnTo>
                  <a:pt x="11335512" y="0"/>
                </a:lnTo>
                <a:lnTo>
                  <a:pt x="0" y="0"/>
                </a:lnTo>
                <a:lnTo>
                  <a:pt x="0" y="3415283"/>
                </a:lnTo>
                <a:close/>
              </a:path>
            </a:pathLst>
          </a:custGeom>
          <a:ln w="25400">
            <a:solidFill>
              <a:srgbClr val="FFC000"/>
            </a:solidFill>
          </a:ln>
        </p:spPr>
        <p:txBody>
          <a:bodyPr wrap="square" lIns="0" tIns="0" rIns="0" bIns="0" rtlCol="0"/>
          <a:lstStyle/>
          <a:p>
            <a:endParaRPr/>
          </a:p>
        </p:txBody>
      </p:sp>
      <p:sp>
        <p:nvSpPr>
          <p:cNvPr id="4" name="object 4"/>
          <p:cNvSpPr txBox="1"/>
          <p:nvPr/>
        </p:nvSpPr>
        <p:spPr>
          <a:xfrm>
            <a:off x="507288" y="1785873"/>
            <a:ext cx="8255634" cy="3317875"/>
          </a:xfrm>
          <a:prstGeom prst="rect">
            <a:avLst/>
          </a:prstGeom>
        </p:spPr>
        <p:txBody>
          <a:bodyPr vert="horz" wrap="square" lIns="0" tIns="12700" rIns="0" bIns="0" rtlCol="0">
            <a:spAutoFit/>
          </a:bodyPr>
          <a:lstStyle/>
          <a:p>
            <a:pPr marL="12700">
              <a:lnSpc>
                <a:spcPct val="100000"/>
              </a:lnSpc>
              <a:spcBef>
                <a:spcPts val="100"/>
              </a:spcBef>
              <a:tabLst>
                <a:tab pos="622300" algn="l"/>
              </a:tabLst>
            </a:pPr>
            <a:r>
              <a:rPr sz="2400" dirty="0">
                <a:latin typeface="Yu Gothic"/>
                <a:cs typeface="Yu Gothic"/>
              </a:rPr>
              <a:t>イ	</a:t>
            </a:r>
            <a:r>
              <a:rPr sz="2400" spc="-5" dirty="0">
                <a:latin typeface="Yu Gothic"/>
                <a:cs typeface="Yu Gothic"/>
              </a:rPr>
              <a:t>事業所における虐待の防止に関する基本的考え方</a:t>
            </a:r>
            <a:endParaRPr sz="2400">
              <a:latin typeface="Yu Gothic"/>
              <a:cs typeface="Yu Gothic"/>
            </a:endParaRPr>
          </a:p>
          <a:p>
            <a:pPr marL="12700" marR="5080">
              <a:lnSpc>
                <a:spcPct val="100000"/>
              </a:lnSpc>
              <a:tabLst>
                <a:tab pos="622300" algn="l"/>
              </a:tabLst>
            </a:pPr>
            <a:r>
              <a:rPr sz="2400" dirty="0">
                <a:latin typeface="Yu Gothic"/>
                <a:cs typeface="Yu Gothic"/>
              </a:rPr>
              <a:t>ロ	</a:t>
            </a:r>
            <a:r>
              <a:rPr sz="2400" spc="-5" dirty="0">
                <a:latin typeface="Yu Gothic"/>
                <a:cs typeface="Yu Gothic"/>
              </a:rPr>
              <a:t>虐待防止検討委員会その他事業所内の組織に関する事項 </a:t>
            </a:r>
            <a:r>
              <a:rPr sz="2400" dirty="0">
                <a:latin typeface="Yu Gothic"/>
                <a:cs typeface="Yu Gothic"/>
              </a:rPr>
              <a:t>ハ	</a:t>
            </a:r>
            <a:r>
              <a:rPr sz="2400" spc="-5" dirty="0">
                <a:latin typeface="Yu Gothic"/>
                <a:cs typeface="Yu Gothic"/>
              </a:rPr>
              <a:t>虐待の防止のための職員研修に関する基本方針</a:t>
            </a:r>
            <a:endParaRPr sz="2400">
              <a:latin typeface="Yu Gothic"/>
              <a:cs typeface="Yu Gothic"/>
            </a:endParaRPr>
          </a:p>
          <a:p>
            <a:pPr marL="12700" marR="309880">
              <a:lnSpc>
                <a:spcPct val="100000"/>
              </a:lnSpc>
              <a:tabLst>
                <a:tab pos="622300" algn="l"/>
              </a:tabLst>
            </a:pPr>
            <a:r>
              <a:rPr sz="2400" dirty="0">
                <a:latin typeface="Yu Gothic"/>
                <a:cs typeface="Yu Gothic"/>
              </a:rPr>
              <a:t>ニ	</a:t>
            </a:r>
            <a:r>
              <a:rPr sz="2400" spc="-5" dirty="0">
                <a:latin typeface="Yu Gothic"/>
                <a:cs typeface="Yu Gothic"/>
              </a:rPr>
              <a:t>虐待等が発生した場合の対応方法に関する基本方針 </a:t>
            </a:r>
            <a:r>
              <a:rPr sz="2400" dirty="0">
                <a:latin typeface="Yu Gothic"/>
                <a:cs typeface="Yu Gothic"/>
              </a:rPr>
              <a:t> ホ	</a:t>
            </a:r>
            <a:r>
              <a:rPr sz="2400" spc="-5" dirty="0">
                <a:latin typeface="Yu Gothic"/>
                <a:cs typeface="Yu Gothic"/>
              </a:rPr>
              <a:t>虐待等が発生した場合の相談・報告体制に関する事項 </a:t>
            </a:r>
            <a:r>
              <a:rPr sz="2400" dirty="0">
                <a:latin typeface="Yu Gothic"/>
                <a:cs typeface="Yu Gothic"/>
              </a:rPr>
              <a:t>ヘ	</a:t>
            </a:r>
            <a:r>
              <a:rPr sz="2400" spc="-5" dirty="0">
                <a:latin typeface="Yu Gothic"/>
                <a:cs typeface="Yu Gothic"/>
              </a:rPr>
              <a:t>成年後見制度の利用支援に関する事項</a:t>
            </a:r>
            <a:endParaRPr sz="2400">
              <a:latin typeface="Yu Gothic"/>
              <a:cs typeface="Yu Gothic"/>
            </a:endParaRPr>
          </a:p>
          <a:p>
            <a:pPr marL="12700">
              <a:lnSpc>
                <a:spcPct val="100000"/>
              </a:lnSpc>
              <a:tabLst>
                <a:tab pos="622300" algn="l"/>
              </a:tabLst>
            </a:pPr>
            <a:r>
              <a:rPr sz="2400" dirty="0">
                <a:latin typeface="Yu Gothic"/>
                <a:cs typeface="Yu Gothic"/>
              </a:rPr>
              <a:t>ト	</a:t>
            </a:r>
            <a:r>
              <a:rPr sz="2400" spc="-5" dirty="0">
                <a:latin typeface="Yu Gothic"/>
                <a:cs typeface="Yu Gothic"/>
              </a:rPr>
              <a:t>虐待等に係る苦情解決方法に関する事項</a:t>
            </a:r>
            <a:endParaRPr sz="2400">
              <a:latin typeface="Yu Gothic"/>
              <a:cs typeface="Yu Gothic"/>
            </a:endParaRPr>
          </a:p>
          <a:p>
            <a:pPr marL="12700" marR="1085850">
              <a:lnSpc>
                <a:spcPct val="100000"/>
              </a:lnSpc>
              <a:spcBef>
                <a:spcPts val="5"/>
              </a:spcBef>
              <a:tabLst>
                <a:tab pos="622300" algn="l"/>
              </a:tabLst>
            </a:pPr>
            <a:r>
              <a:rPr sz="2400" dirty="0">
                <a:latin typeface="Yu Gothic"/>
                <a:cs typeface="Yu Gothic"/>
              </a:rPr>
              <a:t>チ	</a:t>
            </a:r>
            <a:r>
              <a:rPr sz="2400" spc="-5" dirty="0">
                <a:latin typeface="Yu Gothic"/>
                <a:cs typeface="Yu Gothic"/>
              </a:rPr>
              <a:t>利用者等に対する当</a:t>
            </a:r>
            <a:r>
              <a:rPr sz="2400" dirty="0">
                <a:latin typeface="Yu Gothic"/>
                <a:cs typeface="Yu Gothic"/>
              </a:rPr>
              <a:t>該</a:t>
            </a:r>
            <a:r>
              <a:rPr sz="2400" spc="-170" dirty="0">
                <a:latin typeface="Yu Gothic"/>
                <a:cs typeface="Yu Gothic"/>
              </a:rPr>
              <a:t> </a:t>
            </a:r>
            <a:r>
              <a:rPr sz="2400" spc="-5" dirty="0">
                <a:latin typeface="Yu Gothic"/>
                <a:cs typeface="Yu Gothic"/>
              </a:rPr>
              <a:t>指針の閲</a:t>
            </a:r>
            <a:r>
              <a:rPr sz="2400" dirty="0">
                <a:latin typeface="Yu Gothic"/>
                <a:cs typeface="Yu Gothic"/>
              </a:rPr>
              <a:t>覧</a:t>
            </a:r>
            <a:r>
              <a:rPr sz="2400" spc="-170" dirty="0">
                <a:latin typeface="Yu Gothic"/>
                <a:cs typeface="Yu Gothic"/>
              </a:rPr>
              <a:t> </a:t>
            </a:r>
            <a:r>
              <a:rPr sz="2400" spc="-5" dirty="0">
                <a:latin typeface="Yu Gothic"/>
                <a:cs typeface="Yu Gothic"/>
              </a:rPr>
              <a:t>に関する事項 </a:t>
            </a:r>
            <a:r>
              <a:rPr sz="2400" dirty="0">
                <a:latin typeface="Yu Gothic"/>
                <a:cs typeface="Yu Gothic"/>
              </a:rPr>
              <a:t>リ	</a:t>
            </a:r>
            <a:r>
              <a:rPr sz="2400" spc="-5" dirty="0">
                <a:latin typeface="Yu Gothic"/>
                <a:cs typeface="Yu Gothic"/>
              </a:rPr>
              <a:t>その他虐待の防止の推進のために必要な事項</a:t>
            </a:r>
            <a:endParaRPr sz="2400">
              <a:latin typeface="Yu Gothic"/>
              <a:cs typeface="Yu Gothic"/>
            </a:endParaRPr>
          </a:p>
        </p:txBody>
      </p:sp>
      <p:sp>
        <p:nvSpPr>
          <p:cNvPr id="5" name="object 5"/>
          <p:cNvSpPr txBox="1"/>
          <p:nvPr/>
        </p:nvSpPr>
        <p:spPr>
          <a:xfrm>
            <a:off x="429005" y="1078230"/>
            <a:ext cx="11336020" cy="460375"/>
          </a:xfrm>
          <a:prstGeom prst="rect">
            <a:avLst/>
          </a:prstGeom>
          <a:ln w="25400">
            <a:solidFill>
              <a:srgbClr val="FFC000"/>
            </a:solidFill>
          </a:ln>
        </p:spPr>
        <p:txBody>
          <a:bodyPr vert="horz" wrap="square" lIns="0" tIns="53975" rIns="0" bIns="0" rtlCol="0">
            <a:spAutoFit/>
          </a:bodyPr>
          <a:lstStyle/>
          <a:p>
            <a:pPr marL="184150">
              <a:lnSpc>
                <a:spcPct val="100000"/>
              </a:lnSpc>
              <a:spcBef>
                <a:spcPts val="425"/>
              </a:spcBef>
            </a:pPr>
            <a:r>
              <a:rPr sz="2400" spc="-5" dirty="0">
                <a:latin typeface="MS PGothic"/>
                <a:cs typeface="MS PGothic"/>
              </a:rPr>
              <a:t>「虐待の防止のための指針」</a:t>
            </a:r>
            <a:r>
              <a:rPr sz="2400" spc="-10" dirty="0">
                <a:latin typeface="MS PGothic"/>
                <a:cs typeface="MS PGothic"/>
              </a:rPr>
              <a:t>に</a:t>
            </a:r>
            <a:r>
              <a:rPr sz="2400" spc="-5" dirty="0">
                <a:latin typeface="MS PGothic"/>
                <a:cs typeface="MS PGothic"/>
              </a:rPr>
              <a:t>盛り込む項目</a:t>
            </a:r>
            <a:endParaRPr sz="2400">
              <a:latin typeface="MS PGothic"/>
              <a:cs typeface="MS P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DBC089DF-B66B-4D7C-90FE-629036382479}"/>
              </a:ext>
            </a:extLst>
          </p:cNvPr>
          <p:cNvSpPr txBox="1">
            <a:spLocks noGrp="1"/>
          </p:cNvSpPr>
          <p:nvPr>
            <p:ph type="title"/>
          </p:nvPr>
        </p:nvSpPr>
        <p:spPr>
          <a:xfrm>
            <a:off x="755091" y="118363"/>
            <a:ext cx="7345680" cy="505267"/>
          </a:xfrm>
          <a:prstGeom prst="rect">
            <a:avLst/>
          </a:prstGeom>
        </p:spPr>
        <p:txBody>
          <a:bodyPr vert="horz" wrap="square" lIns="0" tIns="12700" rIns="0" bIns="0" rtlCol="0">
            <a:spAutoFit/>
          </a:bodyPr>
          <a:lstStyle/>
          <a:p>
            <a:pPr marL="12700">
              <a:lnSpc>
                <a:spcPct val="100000"/>
              </a:lnSpc>
              <a:spcBef>
                <a:spcPts val="100"/>
              </a:spcBef>
            </a:pPr>
            <a:r>
              <a:rPr lang="ja-JP" altLang="en-US" sz="3200" dirty="0">
                <a:latin typeface="游ゴシック" panose="020B0400000000000000" pitchFamily="50" charset="-128"/>
                <a:ea typeface="游ゴシック" panose="020B0400000000000000" pitchFamily="50" charset="-128"/>
              </a:rPr>
              <a:t>高齢者虐待防止措置未実施の減算</a:t>
            </a:r>
            <a:endParaRPr sz="3200" spc="5" dirty="0">
              <a:latin typeface="游ゴシック" panose="020B0400000000000000" pitchFamily="50" charset="-128"/>
              <a:ea typeface="游ゴシック" panose="020B0400000000000000" pitchFamily="50" charset="-128"/>
            </a:endParaRPr>
          </a:p>
        </p:txBody>
      </p:sp>
      <p:sp>
        <p:nvSpPr>
          <p:cNvPr id="5" name="object 3">
            <a:extLst>
              <a:ext uri="{FF2B5EF4-FFF2-40B4-BE49-F238E27FC236}">
                <a16:creationId xmlns:a16="http://schemas.microsoft.com/office/drawing/2014/main" id="{BE400E49-2A47-4D9F-9E51-35B7AF3670B5}"/>
              </a:ext>
            </a:extLst>
          </p:cNvPr>
          <p:cNvSpPr txBox="1"/>
          <p:nvPr/>
        </p:nvSpPr>
        <p:spPr>
          <a:xfrm>
            <a:off x="310515" y="876680"/>
            <a:ext cx="927100" cy="294640"/>
          </a:xfrm>
          <a:prstGeom prst="rect">
            <a:avLst/>
          </a:prstGeom>
          <a:noFill/>
        </p:spPr>
        <p:txBody>
          <a:bodyPr vert="horz" wrap="square" lIns="0" tIns="1905" rIns="0" bIns="0" rtlCol="0">
            <a:spAutoFit/>
          </a:bodyPr>
          <a:lstStyle/>
          <a:p>
            <a:pPr>
              <a:lnSpc>
                <a:spcPct val="100000"/>
              </a:lnSpc>
              <a:spcBef>
                <a:spcPts val="15"/>
              </a:spcBef>
            </a:pPr>
            <a:r>
              <a:rPr sz="1800" u="sng" spc="-5" dirty="0">
                <a:uFill>
                  <a:solidFill>
                    <a:srgbClr val="000000"/>
                  </a:solidFill>
                </a:uFill>
                <a:latin typeface="Yu Gothic"/>
                <a:cs typeface="Yu Gothic"/>
              </a:rPr>
              <a:t>１）概要</a:t>
            </a:r>
            <a:endParaRPr sz="1800" dirty="0">
              <a:latin typeface="Yu Gothic"/>
              <a:cs typeface="Yu Gothic"/>
            </a:endParaRPr>
          </a:p>
        </p:txBody>
      </p:sp>
      <p:sp>
        <p:nvSpPr>
          <p:cNvPr id="6" name="object 4">
            <a:extLst>
              <a:ext uri="{FF2B5EF4-FFF2-40B4-BE49-F238E27FC236}">
                <a16:creationId xmlns:a16="http://schemas.microsoft.com/office/drawing/2014/main" id="{992ACFBF-7165-4378-9A12-0B66DB09323F}"/>
              </a:ext>
            </a:extLst>
          </p:cNvPr>
          <p:cNvSpPr txBox="1"/>
          <p:nvPr/>
        </p:nvSpPr>
        <p:spPr>
          <a:xfrm>
            <a:off x="552399" y="1138250"/>
            <a:ext cx="10443845" cy="936795"/>
          </a:xfrm>
          <a:prstGeom prst="rect">
            <a:avLst/>
          </a:prstGeom>
        </p:spPr>
        <p:txBody>
          <a:bodyPr vert="horz" wrap="square" lIns="0" tIns="13335" rIns="0" bIns="0" rtlCol="0">
            <a:spAutoFit/>
          </a:bodyPr>
          <a:lstStyle/>
          <a:p>
            <a:pPr marR="5080">
              <a:lnSpc>
                <a:spcPct val="100000"/>
              </a:lnSpc>
            </a:pPr>
            <a:r>
              <a:rPr lang="ja-JP" altLang="en-US" sz="2000" dirty="0">
                <a:latin typeface="游ゴシック" panose="020B0400000000000000" pitchFamily="50" charset="-128"/>
                <a:ea typeface="游ゴシック" panose="020B0400000000000000" pitchFamily="50" charset="-128"/>
                <a:cs typeface="Yu Gothic"/>
              </a:rPr>
              <a:t>利用者の人権の擁護、虐待の防止等をより推進する観点から、全ての介護サービス事業者について、虐待の発生又はその発生を防止するための措置が講じられていない場合</a:t>
            </a:r>
            <a:r>
              <a:rPr lang="ja-JP" altLang="en-US" sz="2000" dirty="0">
                <a:solidFill>
                  <a:srgbClr val="FF0000"/>
                </a:solidFill>
                <a:latin typeface="游ゴシック" panose="020B0400000000000000" pitchFamily="50" charset="-128"/>
                <a:ea typeface="游ゴシック" panose="020B0400000000000000" pitchFamily="50" charset="-128"/>
                <a:cs typeface="Yu Gothic"/>
              </a:rPr>
              <a:t>高齢者虐待防止措置未実施減算</a:t>
            </a:r>
            <a:r>
              <a:rPr lang="ja-JP" altLang="en-US" sz="2000" dirty="0">
                <a:latin typeface="游ゴシック" panose="020B0400000000000000" pitchFamily="50" charset="-128"/>
                <a:ea typeface="游ゴシック" panose="020B0400000000000000" pitchFamily="50" charset="-128"/>
                <a:cs typeface="Yu Gothic"/>
              </a:rPr>
              <a:t>として、基本報酬を減算する。</a:t>
            </a:r>
            <a:endParaRPr sz="2000" dirty="0">
              <a:latin typeface="游ゴシック" panose="020B0400000000000000" pitchFamily="50" charset="-128"/>
              <a:ea typeface="游ゴシック" panose="020B0400000000000000" pitchFamily="50" charset="-128"/>
              <a:cs typeface="Yu Gothic"/>
            </a:endParaRPr>
          </a:p>
        </p:txBody>
      </p:sp>
      <p:sp>
        <p:nvSpPr>
          <p:cNvPr id="7" name="object 5">
            <a:extLst>
              <a:ext uri="{FF2B5EF4-FFF2-40B4-BE49-F238E27FC236}">
                <a16:creationId xmlns:a16="http://schemas.microsoft.com/office/drawing/2014/main" id="{00771F03-CDBF-470B-9DF4-FADD2B1454BB}"/>
              </a:ext>
            </a:extLst>
          </p:cNvPr>
          <p:cNvSpPr txBox="1"/>
          <p:nvPr/>
        </p:nvSpPr>
        <p:spPr>
          <a:xfrm>
            <a:off x="310514" y="2433897"/>
            <a:ext cx="2966085" cy="278923"/>
          </a:xfrm>
          <a:prstGeom prst="rect">
            <a:avLst/>
          </a:prstGeom>
          <a:noFill/>
        </p:spPr>
        <p:txBody>
          <a:bodyPr vert="horz" wrap="square" lIns="0" tIns="1905" rIns="0" bIns="0" rtlCol="0">
            <a:spAutoFit/>
          </a:bodyPr>
          <a:lstStyle/>
          <a:p>
            <a:pPr>
              <a:lnSpc>
                <a:spcPct val="100000"/>
              </a:lnSpc>
              <a:spcBef>
                <a:spcPts val="15"/>
              </a:spcBef>
            </a:pPr>
            <a:r>
              <a:rPr sz="1800" u="sng" spc="-5" dirty="0">
                <a:uFill>
                  <a:solidFill>
                    <a:srgbClr val="000000"/>
                  </a:solidFill>
                </a:uFill>
                <a:latin typeface="游ゴシック" panose="020B0400000000000000" pitchFamily="50" charset="-128"/>
                <a:ea typeface="游ゴシック" panose="020B0400000000000000" pitchFamily="50" charset="-128"/>
                <a:cs typeface="Yu Gothic"/>
              </a:rPr>
              <a:t>２）</a:t>
            </a:r>
            <a:r>
              <a:rPr lang="ja-JP" altLang="en-US" u="sng" spc="-5" dirty="0">
                <a:uFill>
                  <a:solidFill>
                    <a:srgbClr val="000000"/>
                  </a:solidFill>
                </a:uFill>
                <a:latin typeface="游ゴシック" panose="020B0400000000000000" pitchFamily="50" charset="-128"/>
                <a:ea typeface="游ゴシック" panose="020B0400000000000000" pitchFamily="50" charset="-128"/>
                <a:cs typeface="Yu Gothic"/>
              </a:rPr>
              <a:t>減算単位数</a:t>
            </a:r>
            <a:endParaRPr sz="1800" dirty="0">
              <a:latin typeface="游ゴシック" panose="020B0400000000000000" pitchFamily="50" charset="-128"/>
              <a:ea typeface="游ゴシック" panose="020B0400000000000000" pitchFamily="50" charset="-128"/>
              <a:cs typeface="Yu Gothic"/>
            </a:endParaRPr>
          </a:p>
        </p:txBody>
      </p:sp>
      <p:sp>
        <p:nvSpPr>
          <p:cNvPr id="8" name="object 4">
            <a:extLst>
              <a:ext uri="{FF2B5EF4-FFF2-40B4-BE49-F238E27FC236}">
                <a16:creationId xmlns:a16="http://schemas.microsoft.com/office/drawing/2014/main" id="{44160923-F92F-4BF1-9909-142FA448A682}"/>
              </a:ext>
            </a:extLst>
          </p:cNvPr>
          <p:cNvSpPr txBox="1"/>
          <p:nvPr/>
        </p:nvSpPr>
        <p:spPr>
          <a:xfrm>
            <a:off x="552398" y="2713992"/>
            <a:ext cx="10443845" cy="321242"/>
          </a:xfrm>
          <a:prstGeom prst="rect">
            <a:avLst/>
          </a:prstGeom>
        </p:spPr>
        <p:txBody>
          <a:bodyPr vert="horz" wrap="square" lIns="0" tIns="13335" rIns="0" bIns="0" rtlCol="0">
            <a:spAutoFit/>
          </a:bodyPr>
          <a:lstStyle/>
          <a:p>
            <a:pPr marR="5080">
              <a:lnSpc>
                <a:spcPct val="100000"/>
              </a:lnSpc>
            </a:pPr>
            <a:r>
              <a:rPr lang="ja-JP" altLang="en-US" sz="2000" dirty="0">
                <a:latin typeface="游ゴシック" panose="020B0400000000000000" pitchFamily="50" charset="-128"/>
                <a:ea typeface="游ゴシック" panose="020B0400000000000000" pitchFamily="50" charset="-128"/>
                <a:cs typeface="Yu Gothic"/>
              </a:rPr>
              <a:t>単位数所定単位数　　　　　　　　　　　　　　　</a:t>
            </a:r>
            <a:r>
              <a:rPr lang="en-US" altLang="ja-JP" sz="2000" dirty="0">
                <a:latin typeface="游ゴシック" panose="020B0400000000000000" pitchFamily="50" charset="-128"/>
                <a:ea typeface="游ゴシック" panose="020B0400000000000000" pitchFamily="50" charset="-128"/>
                <a:cs typeface="Yu Gothic"/>
              </a:rPr>
              <a:t>100</a:t>
            </a:r>
            <a:r>
              <a:rPr lang="ja-JP" altLang="en-US" sz="2000" dirty="0">
                <a:latin typeface="游ゴシック" panose="020B0400000000000000" pitchFamily="50" charset="-128"/>
                <a:ea typeface="游ゴシック" panose="020B0400000000000000" pitchFamily="50" charset="-128"/>
                <a:cs typeface="Yu Gothic"/>
              </a:rPr>
              <a:t>分の１相当</a:t>
            </a:r>
            <a:endParaRPr sz="2000" dirty="0">
              <a:latin typeface="游ゴシック" panose="020B0400000000000000" pitchFamily="50" charset="-128"/>
              <a:ea typeface="游ゴシック" panose="020B0400000000000000" pitchFamily="50" charset="-128"/>
              <a:cs typeface="Yu Gothic"/>
            </a:endParaRPr>
          </a:p>
        </p:txBody>
      </p:sp>
      <p:sp>
        <p:nvSpPr>
          <p:cNvPr id="9" name="object 5">
            <a:extLst>
              <a:ext uri="{FF2B5EF4-FFF2-40B4-BE49-F238E27FC236}">
                <a16:creationId xmlns:a16="http://schemas.microsoft.com/office/drawing/2014/main" id="{869B7B01-72EF-4F1F-AAB4-6D0880C35BCC}"/>
              </a:ext>
            </a:extLst>
          </p:cNvPr>
          <p:cNvSpPr txBox="1"/>
          <p:nvPr/>
        </p:nvSpPr>
        <p:spPr>
          <a:xfrm>
            <a:off x="310514" y="3398301"/>
            <a:ext cx="5785486" cy="278923"/>
          </a:xfrm>
          <a:prstGeom prst="rect">
            <a:avLst/>
          </a:prstGeom>
          <a:noFill/>
        </p:spPr>
        <p:txBody>
          <a:bodyPr vert="horz" wrap="square" lIns="0" tIns="1905" rIns="0" bIns="0" rtlCol="0">
            <a:spAutoFit/>
          </a:bodyPr>
          <a:lstStyle/>
          <a:p>
            <a:pPr>
              <a:lnSpc>
                <a:spcPct val="100000"/>
              </a:lnSpc>
              <a:spcBef>
                <a:spcPts val="15"/>
              </a:spcBef>
            </a:pPr>
            <a:r>
              <a:rPr lang="ja-JP" altLang="en-US" u="sng" spc="-5" dirty="0">
                <a:uFill>
                  <a:solidFill>
                    <a:srgbClr val="000000"/>
                  </a:solidFill>
                </a:uFill>
                <a:latin typeface="游ゴシック" panose="020B0400000000000000" pitchFamily="50" charset="-128"/>
                <a:ea typeface="游ゴシック" panose="020B0400000000000000" pitchFamily="50" charset="-128"/>
                <a:cs typeface="Yu Gothic"/>
              </a:rPr>
              <a:t>３</a:t>
            </a:r>
            <a:r>
              <a:rPr sz="1800" u="sng" spc="-5" dirty="0">
                <a:uFill>
                  <a:solidFill>
                    <a:srgbClr val="000000"/>
                  </a:solidFill>
                </a:uFill>
                <a:latin typeface="游ゴシック" panose="020B0400000000000000" pitchFamily="50" charset="-128"/>
                <a:ea typeface="游ゴシック" panose="020B0400000000000000" pitchFamily="50" charset="-128"/>
                <a:cs typeface="Yu Gothic"/>
              </a:rPr>
              <a:t>）</a:t>
            </a:r>
            <a:r>
              <a:rPr lang="ja-JP" altLang="en-US" sz="1800" u="sng" spc="-5" dirty="0">
                <a:uFill>
                  <a:solidFill>
                    <a:srgbClr val="000000"/>
                  </a:solidFill>
                </a:uFill>
                <a:latin typeface="游ゴシック" panose="020B0400000000000000" pitchFamily="50" charset="-128"/>
                <a:ea typeface="游ゴシック" panose="020B0400000000000000" pitchFamily="50" charset="-128"/>
                <a:cs typeface="Yu Gothic"/>
              </a:rPr>
              <a:t>要件（以下の基準に適合していない場合）</a:t>
            </a:r>
            <a:endParaRPr sz="1800" dirty="0">
              <a:latin typeface="游ゴシック" panose="020B0400000000000000" pitchFamily="50" charset="-128"/>
              <a:ea typeface="游ゴシック" panose="020B0400000000000000" pitchFamily="50" charset="-128"/>
              <a:cs typeface="Yu Gothic"/>
            </a:endParaRPr>
          </a:p>
        </p:txBody>
      </p:sp>
      <p:sp>
        <p:nvSpPr>
          <p:cNvPr id="10" name="object 4">
            <a:extLst>
              <a:ext uri="{FF2B5EF4-FFF2-40B4-BE49-F238E27FC236}">
                <a16:creationId xmlns:a16="http://schemas.microsoft.com/office/drawing/2014/main" id="{A939562E-042E-4975-8AA2-1630756D9BFA}"/>
              </a:ext>
            </a:extLst>
          </p:cNvPr>
          <p:cNvSpPr txBox="1"/>
          <p:nvPr/>
        </p:nvSpPr>
        <p:spPr>
          <a:xfrm>
            <a:off x="552397" y="3674181"/>
            <a:ext cx="10443845" cy="2167901"/>
          </a:xfrm>
          <a:prstGeom prst="rect">
            <a:avLst/>
          </a:prstGeom>
        </p:spPr>
        <p:txBody>
          <a:bodyPr vert="horz" wrap="square" lIns="0" tIns="13335" rIns="0" bIns="0" rtlCol="0">
            <a:spAutoFit/>
          </a:bodyPr>
          <a:lstStyle/>
          <a:p>
            <a:pPr marR="5080">
              <a:lnSpc>
                <a:spcPct val="100000"/>
              </a:lnSpc>
            </a:pPr>
            <a:r>
              <a:rPr lang="ja-JP" altLang="en-US" sz="2000" dirty="0">
                <a:latin typeface="游ゴシック" panose="020B0400000000000000" pitchFamily="50" charset="-128"/>
                <a:ea typeface="游ゴシック" panose="020B0400000000000000" pitchFamily="50" charset="-128"/>
                <a:cs typeface="Yu Gothic"/>
              </a:rPr>
              <a:t>①虐待の防止のための対策を検討する委員会を定期的に開催するとともに、</a:t>
            </a:r>
            <a:endParaRPr lang="en-US" altLang="ja-JP" sz="2000" dirty="0">
              <a:latin typeface="游ゴシック" panose="020B0400000000000000" pitchFamily="50" charset="-128"/>
              <a:ea typeface="游ゴシック" panose="020B0400000000000000" pitchFamily="50" charset="-128"/>
              <a:cs typeface="Yu Gothic"/>
            </a:endParaRPr>
          </a:p>
          <a:p>
            <a:pPr marR="5080">
              <a:lnSpc>
                <a:spcPct val="100000"/>
              </a:lnSpc>
            </a:pPr>
            <a:r>
              <a:rPr lang="ja-JP" altLang="en-US" sz="2000" dirty="0">
                <a:latin typeface="游ゴシック" panose="020B0400000000000000" pitchFamily="50" charset="-128"/>
                <a:ea typeface="游ゴシック" panose="020B0400000000000000" pitchFamily="50" charset="-128"/>
                <a:cs typeface="Yu Gothic"/>
              </a:rPr>
              <a:t>　その結果について従業者に周知徹底</a:t>
            </a:r>
          </a:p>
          <a:p>
            <a:pPr marR="5080">
              <a:lnSpc>
                <a:spcPct val="100000"/>
              </a:lnSpc>
            </a:pPr>
            <a:r>
              <a:rPr lang="ja-JP" altLang="en-US" sz="2000" dirty="0">
                <a:latin typeface="游ゴシック" panose="020B0400000000000000" pitchFamily="50" charset="-128"/>
                <a:ea typeface="游ゴシック" panose="020B0400000000000000" pitchFamily="50" charset="-128"/>
                <a:cs typeface="Yu Gothic"/>
              </a:rPr>
              <a:t>②虐待の防止のための指針の整備</a:t>
            </a:r>
          </a:p>
          <a:p>
            <a:pPr marR="5080">
              <a:lnSpc>
                <a:spcPct val="100000"/>
              </a:lnSpc>
            </a:pPr>
            <a:r>
              <a:rPr lang="ja-JP" altLang="en-US" sz="2000" dirty="0">
                <a:latin typeface="游ゴシック" panose="020B0400000000000000" pitchFamily="50" charset="-128"/>
                <a:ea typeface="游ゴシック" panose="020B0400000000000000" pitchFamily="50" charset="-128"/>
                <a:cs typeface="Yu Gothic"/>
              </a:rPr>
              <a:t>③従業者に対し虐待の防止のための研修を定期的に実施</a:t>
            </a:r>
          </a:p>
          <a:p>
            <a:pPr marR="5080">
              <a:lnSpc>
                <a:spcPct val="100000"/>
              </a:lnSpc>
            </a:pPr>
            <a:r>
              <a:rPr lang="ja-JP" altLang="en-US" sz="2000" dirty="0">
                <a:latin typeface="游ゴシック" panose="020B0400000000000000" pitchFamily="50" charset="-128"/>
                <a:ea typeface="游ゴシック" panose="020B0400000000000000" pitchFamily="50" charset="-128"/>
                <a:cs typeface="Yu Gothic"/>
              </a:rPr>
              <a:t>④上記措置を適切に実施するための担当者を置く</a:t>
            </a:r>
            <a:endParaRPr lang="en-US" altLang="ja-JP" sz="2000" dirty="0">
              <a:latin typeface="游ゴシック" panose="020B0400000000000000" pitchFamily="50" charset="-128"/>
              <a:ea typeface="游ゴシック" panose="020B0400000000000000" pitchFamily="50" charset="-128"/>
              <a:cs typeface="Yu Gothic"/>
            </a:endParaRPr>
          </a:p>
          <a:p>
            <a:pPr marR="5080">
              <a:lnSpc>
                <a:spcPct val="100000"/>
              </a:lnSpc>
            </a:pPr>
            <a:endParaRPr lang="ja-JP" altLang="en-US" sz="2000" dirty="0">
              <a:latin typeface="游ゴシック" panose="020B0400000000000000" pitchFamily="50" charset="-128"/>
              <a:ea typeface="游ゴシック" panose="020B0400000000000000" pitchFamily="50" charset="-128"/>
              <a:cs typeface="Yu Gothic"/>
            </a:endParaRPr>
          </a:p>
          <a:p>
            <a:pPr marR="5080">
              <a:lnSpc>
                <a:spcPct val="100000"/>
              </a:lnSpc>
            </a:pPr>
            <a:r>
              <a:rPr lang="en-US" altLang="ja-JP" sz="1600" dirty="0">
                <a:latin typeface="游ゴシック" panose="020B0400000000000000" pitchFamily="50" charset="-128"/>
                <a:ea typeface="游ゴシック" panose="020B0400000000000000" pitchFamily="50" charset="-128"/>
                <a:cs typeface="Yu Gothic"/>
              </a:rPr>
              <a:t>※</a:t>
            </a:r>
            <a:r>
              <a:rPr lang="ja-JP" altLang="en-US" sz="1600" dirty="0">
                <a:latin typeface="游ゴシック" panose="020B0400000000000000" pitchFamily="50" charset="-128"/>
                <a:ea typeface="游ゴシック" panose="020B0400000000000000" pitchFamily="50" charset="-128"/>
                <a:cs typeface="Yu Gothic"/>
              </a:rPr>
              <a:t>福祉用具貸与は減算に３年間の経過措置期間あり。</a:t>
            </a:r>
            <a:endParaRPr lang="en-US" altLang="ja-JP" sz="1600" dirty="0">
              <a:latin typeface="游ゴシック" panose="020B0400000000000000" pitchFamily="50" charset="-128"/>
              <a:ea typeface="游ゴシック" panose="020B0400000000000000" pitchFamily="50" charset="-128"/>
              <a:cs typeface="Yu Gothic"/>
            </a:endParaRPr>
          </a:p>
        </p:txBody>
      </p:sp>
    </p:spTree>
    <p:extLst>
      <p:ext uri="{BB962C8B-B14F-4D97-AF65-F5344CB8AC3E}">
        <p14:creationId xmlns:p14="http://schemas.microsoft.com/office/powerpoint/2010/main" val="570589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14</TotalTime>
  <Words>344</Words>
  <Application>Microsoft Office PowerPoint</Application>
  <PresentationFormat>ワイド画面</PresentationFormat>
  <Paragraphs>56</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Meiryo UI</vt:lpstr>
      <vt:lpstr>Microsoft YaHei UI</vt:lpstr>
      <vt:lpstr>MS PGothic</vt:lpstr>
      <vt:lpstr>Yu Gothic</vt:lpstr>
      <vt:lpstr>Yu Gothic</vt:lpstr>
      <vt:lpstr>Calibri</vt:lpstr>
      <vt:lpstr>Times New Roman</vt:lpstr>
      <vt:lpstr>Office Theme</vt:lpstr>
      <vt:lpstr>高齢者虐待防止の推進</vt:lpstr>
      <vt:lpstr>運営基準改正における虐待防止規定の創設①</vt:lpstr>
      <vt:lpstr>運営基準改正における虐待防止規定の創設②</vt:lpstr>
      <vt:lpstr>運営基準改正における虐待防止規定の創設③</vt:lpstr>
      <vt:lpstr>虐待の防止のための指針</vt:lpstr>
      <vt:lpstr>高齢者虐待防止措置未実施の減算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高齢者虐待防止の推進</dc:title>
  <dc:creator>鳥越 光</dc:creator>
  <cp:lastModifiedBy>金田 真輝</cp:lastModifiedBy>
  <cp:revision>8</cp:revision>
  <cp:lastPrinted>2025-03-06T02:46:04Z</cp:lastPrinted>
  <dcterms:created xsi:type="dcterms:W3CDTF">2024-02-26T00:27:53Z</dcterms:created>
  <dcterms:modified xsi:type="dcterms:W3CDTF">2025-03-06T02:46:06Z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2023-11-28T00:00:00Z</vt:filetime>
  </property>
  <property fmtid="{D5CDD505-2E9C-101B-9397-08002B2CF9AE}" pid="3" name="Creator">
    <vt:lpwstr>Microsoft® PowerPoint® for Microsoft 365</vt:lpwstr>
  </property>
  <property fmtid="{D5CDD505-2E9C-101B-9397-08002B2CF9AE}" pid="4" name="LastSaved">
    <vt:filetime>2024-02-26T00:00:00Z</vt:filetime>
  </property>
</Properties>
</file>