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0" y="2711195"/>
            <a:ext cx="12192000" cy="1435735"/>
          </a:xfrm>
          <a:custGeom>
            <a:avLst/>
            <a:gdLst/>
            <a:ahLst/>
            <a:cxnLst/>
            <a:rect l="l" t="t" r="r" b="b"/>
            <a:pathLst>
              <a:path w="12192000" h="1435735">
                <a:moveTo>
                  <a:pt x="12192000" y="0"/>
                </a:moveTo>
                <a:lnTo>
                  <a:pt x="0" y="0"/>
                </a:lnTo>
                <a:lnTo>
                  <a:pt x="0" y="1435608"/>
                </a:lnTo>
                <a:lnTo>
                  <a:pt x="12192000" y="1435608"/>
                </a:lnTo>
                <a:lnTo>
                  <a:pt x="12192000" y="0"/>
                </a:lnTo>
                <a:close/>
              </a:path>
            </a:pathLst>
          </a:custGeom>
          <a:solidFill>
            <a:srgbClr val="FFDE75"/>
          </a:solidFill>
        </p:spPr>
        <p:txBody>
          <a:bodyPr wrap="square" lIns="0" tIns="0" rIns="0" bIns="0" rtlCol="0"/>
          <a:lstStyle/>
          <a:p>
            <a:endParaRPr/>
          </a:p>
        </p:txBody>
      </p:sp>
      <p:sp>
        <p:nvSpPr>
          <p:cNvPr id="2" name="Holder 2"/>
          <p:cNvSpPr>
            <a:spLocks noGrp="1"/>
          </p:cNvSpPr>
          <p:nvPr>
            <p:ph type="ctrTitle"/>
          </p:nvPr>
        </p:nvSpPr>
        <p:spPr>
          <a:xfrm>
            <a:off x="916330" y="3048380"/>
            <a:ext cx="10359339" cy="7569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Yu Gothic"/>
                <a:cs typeface="Yu Gothic"/>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Yu Gothic"/>
                <a:cs typeface="Yu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Yu Gothic"/>
                <a:cs typeface="Yu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Yu Gothic"/>
                <a:cs typeface="Yu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71855" y="702563"/>
            <a:ext cx="11391900" cy="147955"/>
          </a:xfrm>
          <a:custGeom>
            <a:avLst/>
            <a:gdLst/>
            <a:ahLst/>
            <a:cxnLst/>
            <a:rect l="l" t="t" r="r" b="b"/>
            <a:pathLst>
              <a:path w="11391900" h="147955">
                <a:moveTo>
                  <a:pt x="0" y="0"/>
                </a:moveTo>
                <a:lnTo>
                  <a:pt x="0" y="147827"/>
                </a:lnTo>
                <a:lnTo>
                  <a:pt x="11391900" y="73913"/>
                </a:lnTo>
                <a:lnTo>
                  <a:pt x="0" y="0"/>
                </a:lnTo>
                <a:close/>
              </a:path>
            </a:pathLst>
          </a:custGeom>
          <a:solidFill>
            <a:srgbClr val="FFC000"/>
          </a:solidFill>
        </p:spPr>
        <p:txBody>
          <a:bodyPr wrap="square" lIns="0" tIns="0" rIns="0" bIns="0" rtlCol="0"/>
          <a:lstStyle/>
          <a:p>
            <a:endParaRPr/>
          </a:p>
        </p:txBody>
      </p:sp>
      <p:sp>
        <p:nvSpPr>
          <p:cNvPr id="17" name="bg object 17"/>
          <p:cNvSpPr/>
          <p:nvPr/>
        </p:nvSpPr>
        <p:spPr>
          <a:xfrm>
            <a:off x="371855" y="702563"/>
            <a:ext cx="11391900" cy="147955"/>
          </a:xfrm>
          <a:custGeom>
            <a:avLst/>
            <a:gdLst/>
            <a:ahLst/>
            <a:cxnLst/>
            <a:rect l="l" t="t" r="r" b="b"/>
            <a:pathLst>
              <a:path w="11391900" h="147955">
                <a:moveTo>
                  <a:pt x="0" y="0"/>
                </a:moveTo>
                <a:lnTo>
                  <a:pt x="11391900" y="73913"/>
                </a:lnTo>
                <a:lnTo>
                  <a:pt x="0" y="147827"/>
                </a:lnTo>
                <a:lnTo>
                  <a:pt x="0" y="0"/>
                </a:lnTo>
                <a:close/>
              </a:path>
            </a:pathLst>
          </a:custGeom>
          <a:ln w="12700">
            <a:solidFill>
              <a:srgbClr val="FFC000"/>
            </a:solidFill>
          </a:ln>
        </p:spPr>
        <p:txBody>
          <a:bodyPr wrap="square" lIns="0" tIns="0" rIns="0" bIns="0" rtlCol="0"/>
          <a:lstStyle/>
          <a:p>
            <a:endParaRPr/>
          </a:p>
        </p:txBody>
      </p:sp>
      <p:sp>
        <p:nvSpPr>
          <p:cNvPr id="18" name="bg object 18"/>
          <p:cNvSpPr/>
          <p:nvPr/>
        </p:nvSpPr>
        <p:spPr>
          <a:xfrm>
            <a:off x="28955" y="108204"/>
            <a:ext cx="723900" cy="742315"/>
          </a:xfrm>
          <a:custGeom>
            <a:avLst/>
            <a:gdLst/>
            <a:ahLst/>
            <a:cxnLst/>
            <a:rect l="l" t="t" r="r" b="b"/>
            <a:pathLst>
              <a:path w="723900" h="742315">
                <a:moveTo>
                  <a:pt x="361950" y="0"/>
                </a:moveTo>
                <a:lnTo>
                  <a:pt x="0" y="742188"/>
                </a:lnTo>
                <a:lnTo>
                  <a:pt x="723900" y="742188"/>
                </a:lnTo>
                <a:lnTo>
                  <a:pt x="361950" y="0"/>
                </a:lnTo>
                <a:close/>
              </a:path>
            </a:pathLst>
          </a:custGeom>
          <a:solidFill>
            <a:srgbClr val="FFC000"/>
          </a:solidFill>
        </p:spPr>
        <p:txBody>
          <a:bodyPr wrap="square" lIns="0" tIns="0" rIns="0" bIns="0" rtlCol="0"/>
          <a:lstStyle/>
          <a:p>
            <a:endParaRPr/>
          </a:p>
        </p:txBody>
      </p:sp>
      <p:sp>
        <p:nvSpPr>
          <p:cNvPr id="19" name="bg object 19"/>
          <p:cNvSpPr/>
          <p:nvPr/>
        </p:nvSpPr>
        <p:spPr>
          <a:xfrm>
            <a:off x="28955" y="108204"/>
            <a:ext cx="723900" cy="742315"/>
          </a:xfrm>
          <a:custGeom>
            <a:avLst/>
            <a:gdLst/>
            <a:ahLst/>
            <a:cxnLst/>
            <a:rect l="l" t="t" r="r" b="b"/>
            <a:pathLst>
              <a:path w="723900" h="742315">
                <a:moveTo>
                  <a:pt x="0" y="742188"/>
                </a:moveTo>
                <a:lnTo>
                  <a:pt x="361950" y="0"/>
                </a:lnTo>
                <a:lnTo>
                  <a:pt x="723900" y="742188"/>
                </a:lnTo>
                <a:lnTo>
                  <a:pt x="0" y="742188"/>
                </a:lnTo>
                <a:close/>
              </a:path>
            </a:pathLst>
          </a:custGeom>
          <a:ln w="12700">
            <a:solidFill>
              <a:srgbClr val="FFC000"/>
            </a:solidFill>
          </a:ln>
        </p:spPr>
        <p:txBody>
          <a:bodyPr wrap="square" lIns="0" tIns="0" rIns="0" bIns="0" rtlCol="0"/>
          <a:lstStyle/>
          <a:p>
            <a:endParaRPr/>
          </a:p>
        </p:txBody>
      </p:sp>
      <p:sp>
        <p:nvSpPr>
          <p:cNvPr id="2" name="Holder 2"/>
          <p:cNvSpPr>
            <a:spLocks noGrp="1"/>
          </p:cNvSpPr>
          <p:nvPr>
            <p:ph type="title"/>
          </p:nvPr>
        </p:nvSpPr>
        <p:spPr>
          <a:xfrm>
            <a:off x="755091" y="118363"/>
            <a:ext cx="10681817" cy="513715"/>
          </a:xfrm>
          <a:prstGeom prst="rect">
            <a:avLst/>
          </a:prstGeom>
        </p:spPr>
        <p:txBody>
          <a:bodyPr wrap="square" lIns="0" tIns="0" rIns="0" bIns="0">
            <a:spAutoFit/>
          </a:bodyPr>
          <a:lstStyle>
            <a:lvl1pPr>
              <a:defRPr sz="3200" b="1" i="0">
                <a:solidFill>
                  <a:schemeClr val="tx1"/>
                </a:solidFill>
                <a:latin typeface="Yu Gothic"/>
                <a:cs typeface="Yu Gothic"/>
              </a:defRPr>
            </a:lvl1pPr>
          </a:lstStyle>
          <a:p>
            <a:endParaRPr/>
          </a:p>
        </p:txBody>
      </p:sp>
      <p:sp>
        <p:nvSpPr>
          <p:cNvPr id="3" name="Holder 3"/>
          <p:cNvSpPr>
            <a:spLocks noGrp="1"/>
          </p:cNvSpPr>
          <p:nvPr>
            <p:ph type="body" idx="1"/>
          </p:nvPr>
        </p:nvSpPr>
        <p:spPr>
          <a:xfrm>
            <a:off x="297891" y="2298572"/>
            <a:ext cx="11513820" cy="4142740"/>
          </a:xfrm>
          <a:prstGeom prst="rect">
            <a:avLst/>
          </a:prstGeom>
        </p:spPr>
        <p:txBody>
          <a:bodyPr wrap="square" lIns="0" tIns="0" rIns="0" bIns="0">
            <a:spAutoFit/>
          </a:bodyPr>
          <a:lstStyle>
            <a:lvl1pPr>
              <a:defRPr sz="1800" b="0" i="0">
                <a:solidFill>
                  <a:schemeClr val="tx1"/>
                </a:solidFill>
                <a:latin typeface="Yu Gothic"/>
                <a:cs typeface="Yu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mhlw.go.jp/stf/seisakunitsuite/bunya/hukushi_kaigo/kaigo_koureisha/douga_00002.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9775" y="3053256"/>
            <a:ext cx="10512450" cy="751488"/>
          </a:xfrm>
          <a:prstGeom prst="rect">
            <a:avLst/>
          </a:prstGeom>
        </p:spPr>
        <p:txBody>
          <a:bodyPr vert="horz" wrap="square" lIns="0" tIns="12700" rIns="0" bIns="0" rtlCol="0">
            <a:spAutoFit/>
          </a:bodyPr>
          <a:lstStyle/>
          <a:p>
            <a:pPr marL="12700">
              <a:lnSpc>
                <a:spcPct val="100000"/>
              </a:lnSpc>
              <a:spcBef>
                <a:spcPts val="100"/>
              </a:spcBef>
            </a:pPr>
            <a:r>
              <a:rPr sz="4800" b="1" spc="-15" dirty="0">
                <a:latin typeface="Nirmala UI" panose="020B0502040204020203" pitchFamily="34" charset="0"/>
                <a:ea typeface="Nirmala UI" panose="020B0502040204020203" pitchFamily="34" charset="0"/>
                <a:cs typeface="Nirmala UI" panose="020B0502040204020203" pitchFamily="34" charset="0"/>
              </a:rPr>
              <a:t>業務継続に向けた取組の強化について</a:t>
            </a:r>
            <a:endParaRPr sz="480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3" name="図 2">
            <a:extLst>
              <a:ext uri="{FF2B5EF4-FFF2-40B4-BE49-F238E27FC236}">
                <a16:creationId xmlns:a16="http://schemas.microsoft.com/office/drawing/2014/main" id="{D2DA86E2-F4EC-47B7-A200-46804424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164" y="424180"/>
            <a:ext cx="2854535" cy="155702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091" y="118363"/>
            <a:ext cx="7345680" cy="513715"/>
          </a:xfrm>
          <a:prstGeom prst="rect">
            <a:avLst/>
          </a:prstGeom>
        </p:spPr>
        <p:txBody>
          <a:bodyPr vert="horz" wrap="square" lIns="0" tIns="12700" rIns="0" bIns="0" rtlCol="0">
            <a:spAutoFit/>
          </a:bodyPr>
          <a:lstStyle/>
          <a:p>
            <a:pPr marL="12700">
              <a:lnSpc>
                <a:spcPct val="100000"/>
              </a:lnSpc>
              <a:spcBef>
                <a:spcPts val="100"/>
              </a:spcBef>
            </a:pPr>
            <a:r>
              <a:rPr dirty="0"/>
              <a:t>③定期的な業務継続計</a:t>
            </a:r>
            <a:r>
              <a:rPr spc="-15" dirty="0"/>
              <a:t>画</a:t>
            </a:r>
            <a:r>
              <a:rPr dirty="0"/>
              <a:t>の見</a:t>
            </a:r>
            <a:r>
              <a:rPr spc="-15" dirty="0"/>
              <a:t>直</a:t>
            </a:r>
            <a:r>
              <a:rPr dirty="0"/>
              <a:t>し・</a:t>
            </a:r>
            <a:r>
              <a:rPr spc="-15" dirty="0"/>
              <a:t>変</a:t>
            </a:r>
            <a:r>
              <a:rPr spc="5" dirty="0"/>
              <a:t>更</a:t>
            </a:r>
          </a:p>
        </p:txBody>
      </p:sp>
      <p:pic>
        <p:nvPicPr>
          <p:cNvPr id="4" name="object 4"/>
          <p:cNvPicPr/>
          <p:nvPr/>
        </p:nvPicPr>
        <p:blipFill>
          <a:blip r:embed="rId2" cstate="print"/>
          <a:stretch>
            <a:fillRect/>
          </a:stretch>
        </p:blipFill>
        <p:spPr>
          <a:xfrm>
            <a:off x="7367016" y="2119883"/>
            <a:ext cx="4280916" cy="3445764"/>
          </a:xfrm>
          <a:prstGeom prst="rect">
            <a:avLst/>
          </a:prstGeom>
        </p:spPr>
      </p:pic>
      <p:grpSp>
        <p:nvGrpSpPr>
          <p:cNvPr id="6" name="object 6"/>
          <p:cNvGrpSpPr/>
          <p:nvPr/>
        </p:nvGrpSpPr>
        <p:grpSpPr>
          <a:xfrm>
            <a:off x="537718" y="1097025"/>
            <a:ext cx="6270625" cy="2224405"/>
            <a:chOff x="537718" y="1097025"/>
            <a:chExt cx="6270625" cy="2224405"/>
          </a:xfrm>
        </p:grpSpPr>
        <p:sp>
          <p:nvSpPr>
            <p:cNvPr id="7" name="object 7"/>
            <p:cNvSpPr/>
            <p:nvPr/>
          </p:nvSpPr>
          <p:spPr>
            <a:xfrm>
              <a:off x="544068" y="1103375"/>
              <a:ext cx="6257925" cy="2211705"/>
            </a:xfrm>
            <a:custGeom>
              <a:avLst/>
              <a:gdLst/>
              <a:ahLst/>
              <a:cxnLst/>
              <a:rect l="l" t="t" r="r" b="b"/>
              <a:pathLst>
                <a:path w="6257925" h="2211704">
                  <a:moveTo>
                    <a:pt x="5888990" y="0"/>
                  </a:moveTo>
                  <a:lnTo>
                    <a:pt x="368566" y="0"/>
                  </a:lnTo>
                  <a:lnTo>
                    <a:pt x="322334" y="2870"/>
                  </a:lnTo>
                  <a:lnTo>
                    <a:pt x="277815" y="11253"/>
                  </a:lnTo>
                  <a:lnTo>
                    <a:pt x="235355" y="24803"/>
                  </a:lnTo>
                  <a:lnTo>
                    <a:pt x="195300" y="43175"/>
                  </a:lnTo>
                  <a:lnTo>
                    <a:pt x="157995" y="66023"/>
                  </a:lnTo>
                  <a:lnTo>
                    <a:pt x="123786" y="93002"/>
                  </a:lnTo>
                  <a:lnTo>
                    <a:pt x="93017" y="123768"/>
                  </a:lnTo>
                  <a:lnTo>
                    <a:pt x="66034" y="157976"/>
                  </a:lnTo>
                  <a:lnTo>
                    <a:pt x="43183" y="195279"/>
                  </a:lnTo>
                  <a:lnTo>
                    <a:pt x="24808" y="235334"/>
                  </a:lnTo>
                  <a:lnTo>
                    <a:pt x="11256" y="277795"/>
                  </a:lnTo>
                  <a:lnTo>
                    <a:pt x="2871" y="322316"/>
                  </a:lnTo>
                  <a:lnTo>
                    <a:pt x="0" y="368553"/>
                  </a:lnTo>
                  <a:lnTo>
                    <a:pt x="0" y="1842770"/>
                  </a:lnTo>
                  <a:lnTo>
                    <a:pt x="2871" y="1889007"/>
                  </a:lnTo>
                  <a:lnTo>
                    <a:pt x="11256" y="1933528"/>
                  </a:lnTo>
                  <a:lnTo>
                    <a:pt x="24808" y="1975989"/>
                  </a:lnTo>
                  <a:lnTo>
                    <a:pt x="43183" y="2016044"/>
                  </a:lnTo>
                  <a:lnTo>
                    <a:pt x="66034" y="2053347"/>
                  </a:lnTo>
                  <a:lnTo>
                    <a:pt x="93017" y="2087555"/>
                  </a:lnTo>
                  <a:lnTo>
                    <a:pt x="123786" y="2118321"/>
                  </a:lnTo>
                  <a:lnTo>
                    <a:pt x="157995" y="2145300"/>
                  </a:lnTo>
                  <a:lnTo>
                    <a:pt x="195300" y="2168148"/>
                  </a:lnTo>
                  <a:lnTo>
                    <a:pt x="235355" y="2186520"/>
                  </a:lnTo>
                  <a:lnTo>
                    <a:pt x="277815" y="2200070"/>
                  </a:lnTo>
                  <a:lnTo>
                    <a:pt x="322334" y="2208453"/>
                  </a:lnTo>
                  <a:lnTo>
                    <a:pt x="368566" y="2211324"/>
                  </a:lnTo>
                  <a:lnTo>
                    <a:pt x="5888990" y="2211324"/>
                  </a:lnTo>
                  <a:lnTo>
                    <a:pt x="5935227" y="2208453"/>
                  </a:lnTo>
                  <a:lnTo>
                    <a:pt x="5979748" y="2200070"/>
                  </a:lnTo>
                  <a:lnTo>
                    <a:pt x="6022209" y="2186520"/>
                  </a:lnTo>
                  <a:lnTo>
                    <a:pt x="6062264" y="2168148"/>
                  </a:lnTo>
                  <a:lnTo>
                    <a:pt x="6099567" y="2145300"/>
                  </a:lnTo>
                  <a:lnTo>
                    <a:pt x="6133775" y="2118321"/>
                  </a:lnTo>
                  <a:lnTo>
                    <a:pt x="6164541" y="2087555"/>
                  </a:lnTo>
                  <a:lnTo>
                    <a:pt x="6191520" y="2053347"/>
                  </a:lnTo>
                  <a:lnTo>
                    <a:pt x="6214368" y="2016044"/>
                  </a:lnTo>
                  <a:lnTo>
                    <a:pt x="6232740" y="1975989"/>
                  </a:lnTo>
                  <a:lnTo>
                    <a:pt x="6246290" y="1933528"/>
                  </a:lnTo>
                  <a:lnTo>
                    <a:pt x="6254673" y="1889007"/>
                  </a:lnTo>
                  <a:lnTo>
                    <a:pt x="6257543" y="1842770"/>
                  </a:lnTo>
                  <a:lnTo>
                    <a:pt x="6257543" y="368553"/>
                  </a:lnTo>
                  <a:lnTo>
                    <a:pt x="6254673" y="322316"/>
                  </a:lnTo>
                  <a:lnTo>
                    <a:pt x="6246290" y="277795"/>
                  </a:lnTo>
                  <a:lnTo>
                    <a:pt x="6232740" y="235334"/>
                  </a:lnTo>
                  <a:lnTo>
                    <a:pt x="6214368" y="195279"/>
                  </a:lnTo>
                  <a:lnTo>
                    <a:pt x="6191520" y="157976"/>
                  </a:lnTo>
                  <a:lnTo>
                    <a:pt x="6164541" y="123768"/>
                  </a:lnTo>
                  <a:lnTo>
                    <a:pt x="6133775" y="93002"/>
                  </a:lnTo>
                  <a:lnTo>
                    <a:pt x="6099567" y="66023"/>
                  </a:lnTo>
                  <a:lnTo>
                    <a:pt x="6062264" y="43175"/>
                  </a:lnTo>
                  <a:lnTo>
                    <a:pt x="6022209" y="24803"/>
                  </a:lnTo>
                  <a:lnTo>
                    <a:pt x="5979748" y="11253"/>
                  </a:lnTo>
                  <a:lnTo>
                    <a:pt x="5935227" y="2870"/>
                  </a:lnTo>
                  <a:lnTo>
                    <a:pt x="5888990" y="0"/>
                  </a:lnTo>
                  <a:close/>
                </a:path>
              </a:pathLst>
            </a:custGeom>
            <a:solidFill>
              <a:srgbClr val="FFFF00"/>
            </a:solidFill>
          </p:spPr>
          <p:txBody>
            <a:bodyPr wrap="square" lIns="0" tIns="0" rIns="0" bIns="0" rtlCol="0"/>
            <a:lstStyle/>
            <a:p>
              <a:endParaRPr/>
            </a:p>
          </p:txBody>
        </p:sp>
        <p:sp>
          <p:nvSpPr>
            <p:cNvPr id="8" name="object 8"/>
            <p:cNvSpPr/>
            <p:nvPr/>
          </p:nvSpPr>
          <p:spPr>
            <a:xfrm>
              <a:off x="544068" y="1103375"/>
              <a:ext cx="6257925" cy="2211705"/>
            </a:xfrm>
            <a:custGeom>
              <a:avLst/>
              <a:gdLst/>
              <a:ahLst/>
              <a:cxnLst/>
              <a:rect l="l" t="t" r="r" b="b"/>
              <a:pathLst>
                <a:path w="6257925" h="2211704">
                  <a:moveTo>
                    <a:pt x="0" y="368553"/>
                  </a:moveTo>
                  <a:lnTo>
                    <a:pt x="2871" y="322316"/>
                  </a:lnTo>
                  <a:lnTo>
                    <a:pt x="11256" y="277795"/>
                  </a:lnTo>
                  <a:lnTo>
                    <a:pt x="24808" y="235334"/>
                  </a:lnTo>
                  <a:lnTo>
                    <a:pt x="43183" y="195279"/>
                  </a:lnTo>
                  <a:lnTo>
                    <a:pt x="66034" y="157976"/>
                  </a:lnTo>
                  <a:lnTo>
                    <a:pt x="93017" y="123768"/>
                  </a:lnTo>
                  <a:lnTo>
                    <a:pt x="123786" y="93002"/>
                  </a:lnTo>
                  <a:lnTo>
                    <a:pt x="157995" y="66023"/>
                  </a:lnTo>
                  <a:lnTo>
                    <a:pt x="195300" y="43175"/>
                  </a:lnTo>
                  <a:lnTo>
                    <a:pt x="235355" y="24803"/>
                  </a:lnTo>
                  <a:lnTo>
                    <a:pt x="277815" y="11253"/>
                  </a:lnTo>
                  <a:lnTo>
                    <a:pt x="322334" y="2870"/>
                  </a:lnTo>
                  <a:lnTo>
                    <a:pt x="368566" y="0"/>
                  </a:lnTo>
                  <a:lnTo>
                    <a:pt x="5888990" y="0"/>
                  </a:lnTo>
                  <a:lnTo>
                    <a:pt x="5935227" y="2870"/>
                  </a:lnTo>
                  <a:lnTo>
                    <a:pt x="5979748" y="11253"/>
                  </a:lnTo>
                  <a:lnTo>
                    <a:pt x="6022209" y="24803"/>
                  </a:lnTo>
                  <a:lnTo>
                    <a:pt x="6062264" y="43175"/>
                  </a:lnTo>
                  <a:lnTo>
                    <a:pt x="6099567" y="66023"/>
                  </a:lnTo>
                  <a:lnTo>
                    <a:pt x="6133775" y="93002"/>
                  </a:lnTo>
                  <a:lnTo>
                    <a:pt x="6164541" y="123768"/>
                  </a:lnTo>
                  <a:lnTo>
                    <a:pt x="6191520" y="157976"/>
                  </a:lnTo>
                  <a:lnTo>
                    <a:pt x="6214368" y="195279"/>
                  </a:lnTo>
                  <a:lnTo>
                    <a:pt x="6232740" y="235334"/>
                  </a:lnTo>
                  <a:lnTo>
                    <a:pt x="6246290" y="277795"/>
                  </a:lnTo>
                  <a:lnTo>
                    <a:pt x="6254673" y="322316"/>
                  </a:lnTo>
                  <a:lnTo>
                    <a:pt x="6257543" y="368553"/>
                  </a:lnTo>
                  <a:lnTo>
                    <a:pt x="6257543" y="1842770"/>
                  </a:lnTo>
                  <a:lnTo>
                    <a:pt x="6254673" y="1889007"/>
                  </a:lnTo>
                  <a:lnTo>
                    <a:pt x="6246290" y="1933528"/>
                  </a:lnTo>
                  <a:lnTo>
                    <a:pt x="6232740" y="1975989"/>
                  </a:lnTo>
                  <a:lnTo>
                    <a:pt x="6214368" y="2016044"/>
                  </a:lnTo>
                  <a:lnTo>
                    <a:pt x="6191520" y="2053347"/>
                  </a:lnTo>
                  <a:lnTo>
                    <a:pt x="6164541" y="2087555"/>
                  </a:lnTo>
                  <a:lnTo>
                    <a:pt x="6133775" y="2118321"/>
                  </a:lnTo>
                  <a:lnTo>
                    <a:pt x="6099567" y="2145300"/>
                  </a:lnTo>
                  <a:lnTo>
                    <a:pt x="6062264" y="2168148"/>
                  </a:lnTo>
                  <a:lnTo>
                    <a:pt x="6022209" y="2186520"/>
                  </a:lnTo>
                  <a:lnTo>
                    <a:pt x="5979748" y="2200070"/>
                  </a:lnTo>
                  <a:lnTo>
                    <a:pt x="5935227" y="2208453"/>
                  </a:lnTo>
                  <a:lnTo>
                    <a:pt x="5888990" y="2211324"/>
                  </a:lnTo>
                  <a:lnTo>
                    <a:pt x="368566" y="2211324"/>
                  </a:lnTo>
                  <a:lnTo>
                    <a:pt x="322334" y="2208453"/>
                  </a:lnTo>
                  <a:lnTo>
                    <a:pt x="277815" y="2200070"/>
                  </a:lnTo>
                  <a:lnTo>
                    <a:pt x="235355" y="2186520"/>
                  </a:lnTo>
                  <a:lnTo>
                    <a:pt x="195300" y="2168148"/>
                  </a:lnTo>
                  <a:lnTo>
                    <a:pt x="157995" y="2145300"/>
                  </a:lnTo>
                  <a:lnTo>
                    <a:pt x="123786" y="2118321"/>
                  </a:lnTo>
                  <a:lnTo>
                    <a:pt x="93017" y="2087555"/>
                  </a:lnTo>
                  <a:lnTo>
                    <a:pt x="66034" y="2053347"/>
                  </a:lnTo>
                  <a:lnTo>
                    <a:pt x="43183" y="2016044"/>
                  </a:lnTo>
                  <a:lnTo>
                    <a:pt x="24808" y="1975989"/>
                  </a:lnTo>
                  <a:lnTo>
                    <a:pt x="11256" y="1933528"/>
                  </a:lnTo>
                  <a:lnTo>
                    <a:pt x="2871" y="1889007"/>
                  </a:lnTo>
                  <a:lnTo>
                    <a:pt x="0" y="1842770"/>
                  </a:lnTo>
                  <a:lnTo>
                    <a:pt x="0" y="368553"/>
                  </a:lnTo>
                  <a:close/>
                </a:path>
              </a:pathLst>
            </a:custGeom>
            <a:ln w="12700">
              <a:solidFill>
                <a:srgbClr val="000000"/>
              </a:solidFill>
            </a:ln>
          </p:spPr>
          <p:txBody>
            <a:bodyPr wrap="square" lIns="0" tIns="0" rIns="0" bIns="0" rtlCol="0"/>
            <a:lstStyle/>
            <a:p>
              <a:endParaRPr/>
            </a:p>
          </p:txBody>
        </p:sp>
      </p:grpSp>
      <p:sp>
        <p:nvSpPr>
          <p:cNvPr id="9" name="object 9"/>
          <p:cNvSpPr txBox="1"/>
          <p:nvPr/>
        </p:nvSpPr>
        <p:spPr>
          <a:xfrm>
            <a:off x="730097" y="1322404"/>
            <a:ext cx="5816600" cy="1672589"/>
          </a:xfrm>
          <a:prstGeom prst="rect">
            <a:avLst/>
          </a:prstGeom>
        </p:spPr>
        <p:txBody>
          <a:bodyPr vert="horz" wrap="square" lIns="0" tIns="12700" rIns="0" bIns="0" rtlCol="0">
            <a:spAutoFit/>
          </a:bodyPr>
          <a:lstStyle/>
          <a:p>
            <a:pPr marL="12700" marR="5080" algn="just">
              <a:lnSpc>
                <a:spcPct val="150100"/>
              </a:lnSpc>
              <a:spcBef>
                <a:spcPts val="100"/>
              </a:spcBef>
            </a:pPr>
            <a:r>
              <a:rPr sz="2400" spc="-5" dirty="0">
                <a:latin typeface="Yu Gothic"/>
                <a:cs typeface="Yu Gothic"/>
              </a:rPr>
              <a:t>最新の災害等の動向や研修・訓練で洗い出 された課題等を踏まえて、定期的に計画の 見直しを行い、必要に応じて変更を行う</a:t>
            </a:r>
            <a:endParaRPr sz="2400">
              <a:latin typeface="Yu Gothic"/>
              <a:cs typeface="Yu Gothic"/>
            </a:endParaRPr>
          </a:p>
        </p:txBody>
      </p:sp>
      <p:grpSp>
        <p:nvGrpSpPr>
          <p:cNvPr id="10" name="object 10"/>
          <p:cNvGrpSpPr/>
          <p:nvPr/>
        </p:nvGrpSpPr>
        <p:grpSpPr>
          <a:xfrm>
            <a:off x="217677" y="4949697"/>
            <a:ext cx="6908800" cy="1515745"/>
            <a:chOff x="217677" y="4949697"/>
            <a:chExt cx="6908800" cy="1515745"/>
          </a:xfrm>
        </p:grpSpPr>
        <p:sp>
          <p:nvSpPr>
            <p:cNvPr id="11" name="object 11"/>
            <p:cNvSpPr/>
            <p:nvPr/>
          </p:nvSpPr>
          <p:spPr>
            <a:xfrm>
              <a:off x="224027" y="4956047"/>
              <a:ext cx="6896100" cy="1503045"/>
            </a:xfrm>
            <a:custGeom>
              <a:avLst/>
              <a:gdLst/>
              <a:ahLst/>
              <a:cxnLst/>
              <a:rect l="l" t="t" r="r" b="b"/>
              <a:pathLst>
                <a:path w="6896100" h="1503045">
                  <a:moveTo>
                    <a:pt x="3448050" y="0"/>
                  </a:moveTo>
                  <a:lnTo>
                    <a:pt x="3374039" y="169"/>
                  </a:lnTo>
                  <a:lnTo>
                    <a:pt x="3300408" y="676"/>
                  </a:lnTo>
                  <a:lnTo>
                    <a:pt x="3227174" y="1516"/>
                  </a:lnTo>
                  <a:lnTo>
                    <a:pt x="3154351" y="2687"/>
                  </a:lnTo>
                  <a:lnTo>
                    <a:pt x="3081956" y="4185"/>
                  </a:lnTo>
                  <a:lnTo>
                    <a:pt x="3010003" y="6006"/>
                  </a:lnTo>
                  <a:lnTo>
                    <a:pt x="2938509" y="8147"/>
                  </a:lnTo>
                  <a:lnTo>
                    <a:pt x="2867488" y="10605"/>
                  </a:lnTo>
                  <a:lnTo>
                    <a:pt x="2796957" y="13376"/>
                  </a:lnTo>
                  <a:lnTo>
                    <a:pt x="2726930" y="16457"/>
                  </a:lnTo>
                  <a:lnTo>
                    <a:pt x="2657425" y="19845"/>
                  </a:lnTo>
                  <a:lnTo>
                    <a:pt x="2588455" y="23536"/>
                  </a:lnTo>
                  <a:lnTo>
                    <a:pt x="2520036" y="27526"/>
                  </a:lnTo>
                  <a:lnTo>
                    <a:pt x="2452185" y="31813"/>
                  </a:lnTo>
                  <a:lnTo>
                    <a:pt x="2384917" y="36393"/>
                  </a:lnTo>
                  <a:lnTo>
                    <a:pt x="2318247" y="41263"/>
                  </a:lnTo>
                  <a:lnTo>
                    <a:pt x="2252190" y="46419"/>
                  </a:lnTo>
                  <a:lnTo>
                    <a:pt x="2186763" y="51858"/>
                  </a:lnTo>
                  <a:lnTo>
                    <a:pt x="2121981" y="57576"/>
                  </a:lnTo>
                  <a:lnTo>
                    <a:pt x="2057859" y="63570"/>
                  </a:lnTo>
                  <a:lnTo>
                    <a:pt x="1994413" y="69837"/>
                  </a:lnTo>
                  <a:lnTo>
                    <a:pt x="1931658" y="76373"/>
                  </a:lnTo>
                  <a:lnTo>
                    <a:pt x="1869611" y="83175"/>
                  </a:lnTo>
                  <a:lnTo>
                    <a:pt x="1808286" y="90239"/>
                  </a:lnTo>
                  <a:lnTo>
                    <a:pt x="1747700" y="97563"/>
                  </a:lnTo>
                  <a:lnTo>
                    <a:pt x="1687867" y="105142"/>
                  </a:lnTo>
                  <a:lnTo>
                    <a:pt x="1628803" y="112973"/>
                  </a:lnTo>
                  <a:lnTo>
                    <a:pt x="1570524" y="121054"/>
                  </a:lnTo>
                  <a:lnTo>
                    <a:pt x="1513045" y="129380"/>
                  </a:lnTo>
                  <a:lnTo>
                    <a:pt x="1456383" y="137948"/>
                  </a:lnTo>
                  <a:lnTo>
                    <a:pt x="1400551" y="146755"/>
                  </a:lnTo>
                  <a:lnTo>
                    <a:pt x="1345567" y="155797"/>
                  </a:lnTo>
                  <a:lnTo>
                    <a:pt x="1291445" y="165071"/>
                  </a:lnTo>
                  <a:lnTo>
                    <a:pt x="1238201" y="174574"/>
                  </a:lnTo>
                  <a:lnTo>
                    <a:pt x="1185851" y="184302"/>
                  </a:lnTo>
                  <a:lnTo>
                    <a:pt x="1134410" y="194252"/>
                  </a:lnTo>
                  <a:lnTo>
                    <a:pt x="1083894" y="204420"/>
                  </a:lnTo>
                  <a:lnTo>
                    <a:pt x="1034318" y="214803"/>
                  </a:lnTo>
                  <a:lnTo>
                    <a:pt x="985698" y="225398"/>
                  </a:lnTo>
                  <a:lnTo>
                    <a:pt x="938049" y="236201"/>
                  </a:lnTo>
                  <a:lnTo>
                    <a:pt x="891387" y="247209"/>
                  </a:lnTo>
                  <a:lnTo>
                    <a:pt x="845728" y="258419"/>
                  </a:lnTo>
                  <a:lnTo>
                    <a:pt x="801086" y="269826"/>
                  </a:lnTo>
                  <a:lnTo>
                    <a:pt x="757479" y="281429"/>
                  </a:lnTo>
                  <a:lnTo>
                    <a:pt x="714920" y="293222"/>
                  </a:lnTo>
                  <a:lnTo>
                    <a:pt x="673426" y="305203"/>
                  </a:lnTo>
                  <a:lnTo>
                    <a:pt x="633012" y="317369"/>
                  </a:lnTo>
                  <a:lnTo>
                    <a:pt x="593694" y="329716"/>
                  </a:lnTo>
                  <a:lnTo>
                    <a:pt x="555487" y="342241"/>
                  </a:lnTo>
                  <a:lnTo>
                    <a:pt x="518407" y="354940"/>
                  </a:lnTo>
                  <a:lnTo>
                    <a:pt x="482469" y="367810"/>
                  </a:lnTo>
                  <a:lnTo>
                    <a:pt x="414083" y="394050"/>
                  </a:lnTo>
                  <a:lnTo>
                    <a:pt x="350453" y="420932"/>
                  </a:lnTo>
                  <a:lnTo>
                    <a:pt x="291703" y="448431"/>
                  </a:lnTo>
                  <a:lnTo>
                    <a:pt x="237959" y="476518"/>
                  </a:lnTo>
                  <a:lnTo>
                    <a:pt x="189343" y="505168"/>
                  </a:lnTo>
                  <a:lnTo>
                    <a:pt x="145982" y="534352"/>
                  </a:lnTo>
                  <a:lnTo>
                    <a:pt x="107998" y="564043"/>
                  </a:lnTo>
                  <a:lnTo>
                    <a:pt x="75517" y="594215"/>
                  </a:lnTo>
                  <a:lnTo>
                    <a:pt x="48662" y="624840"/>
                  </a:lnTo>
                  <a:lnTo>
                    <a:pt x="19203" y="671569"/>
                  </a:lnTo>
                  <a:lnTo>
                    <a:pt x="3103" y="719164"/>
                  </a:lnTo>
                  <a:lnTo>
                    <a:pt x="0" y="751332"/>
                  </a:lnTo>
                  <a:lnTo>
                    <a:pt x="778" y="767458"/>
                  </a:lnTo>
                  <a:lnTo>
                    <a:pt x="12331" y="815326"/>
                  </a:lnTo>
                  <a:lnTo>
                    <a:pt x="37384" y="862357"/>
                  </a:lnTo>
                  <a:lnTo>
                    <a:pt x="61378" y="893201"/>
                  </a:lnTo>
                  <a:lnTo>
                    <a:pt x="91062" y="923604"/>
                  </a:lnTo>
                  <a:lnTo>
                    <a:pt x="126310" y="953541"/>
                  </a:lnTo>
                  <a:lnTo>
                    <a:pt x="166998" y="982983"/>
                  </a:lnTo>
                  <a:lnTo>
                    <a:pt x="213002" y="1011904"/>
                  </a:lnTo>
                  <a:lnTo>
                    <a:pt x="264198" y="1040276"/>
                  </a:lnTo>
                  <a:lnTo>
                    <a:pt x="320460" y="1068073"/>
                  </a:lnTo>
                  <a:lnTo>
                    <a:pt x="381666" y="1095267"/>
                  </a:lnTo>
                  <a:lnTo>
                    <a:pt x="447689" y="1121832"/>
                  </a:lnTo>
                  <a:lnTo>
                    <a:pt x="518407" y="1147740"/>
                  </a:lnTo>
                  <a:lnTo>
                    <a:pt x="555487" y="1160439"/>
                  </a:lnTo>
                  <a:lnTo>
                    <a:pt x="593694" y="1172963"/>
                  </a:lnTo>
                  <a:lnTo>
                    <a:pt x="633012" y="1185310"/>
                  </a:lnTo>
                  <a:lnTo>
                    <a:pt x="673426" y="1197476"/>
                  </a:lnTo>
                  <a:lnTo>
                    <a:pt x="714920" y="1209457"/>
                  </a:lnTo>
                  <a:lnTo>
                    <a:pt x="757479" y="1221250"/>
                  </a:lnTo>
                  <a:lnTo>
                    <a:pt x="801086" y="1232852"/>
                  </a:lnTo>
                  <a:lnTo>
                    <a:pt x="845728" y="1244260"/>
                  </a:lnTo>
                  <a:lnTo>
                    <a:pt x="891387" y="1255469"/>
                  </a:lnTo>
                  <a:lnTo>
                    <a:pt x="938049" y="1266476"/>
                  </a:lnTo>
                  <a:lnTo>
                    <a:pt x="985698" y="1277279"/>
                  </a:lnTo>
                  <a:lnTo>
                    <a:pt x="1034318" y="1287874"/>
                  </a:lnTo>
                  <a:lnTo>
                    <a:pt x="1083894" y="1298257"/>
                  </a:lnTo>
                  <a:lnTo>
                    <a:pt x="1134410" y="1308424"/>
                  </a:lnTo>
                  <a:lnTo>
                    <a:pt x="1185851" y="1318374"/>
                  </a:lnTo>
                  <a:lnTo>
                    <a:pt x="1238201" y="1328101"/>
                  </a:lnTo>
                  <a:lnTo>
                    <a:pt x="1291445" y="1337604"/>
                  </a:lnTo>
                  <a:lnTo>
                    <a:pt x="1345567" y="1346877"/>
                  </a:lnTo>
                  <a:lnTo>
                    <a:pt x="1400551" y="1355919"/>
                  </a:lnTo>
                  <a:lnTo>
                    <a:pt x="1456383" y="1364726"/>
                  </a:lnTo>
                  <a:lnTo>
                    <a:pt x="1513045" y="1373293"/>
                  </a:lnTo>
                  <a:lnTo>
                    <a:pt x="1570524" y="1381619"/>
                  </a:lnTo>
                  <a:lnTo>
                    <a:pt x="1628803" y="1389699"/>
                  </a:lnTo>
                  <a:lnTo>
                    <a:pt x="1687867" y="1397530"/>
                  </a:lnTo>
                  <a:lnTo>
                    <a:pt x="1747700" y="1405108"/>
                  </a:lnTo>
                  <a:lnTo>
                    <a:pt x="1808286" y="1412431"/>
                  </a:lnTo>
                  <a:lnTo>
                    <a:pt x="1869611" y="1419495"/>
                  </a:lnTo>
                  <a:lnTo>
                    <a:pt x="1931658" y="1426297"/>
                  </a:lnTo>
                  <a:lnTo>
                    <a:pt x="1994413" y="1432832"/>
                  </a:lnTo>
                  <a:lnTo>
                    <a:pt x="2057859" y="1439099"/>
                  </a:lnTo>
                  <a:lnTo>
                    <a:pt x="2121981" y="1445092"/>
                  </a:lnTo>
                  <a:lnTo>
                    <a:pt x="2186763" y="1450810"/>
                  </a:lnTo>
                  <a:lnTo>
                    <a:pt x="2252190" y="1456248"/>
                  </a:lnTo>
                  <a:lnTo>
                    <a:pt x="2318247" y="1461404"/>
                  </a:lnTo>
                  <a:lnTo>
                    <a:pt x="2384917" y="1466273"/>
                  </a:lnTo>
                  <a:lnTo>
                    <a:pt x="2452185" y="1470853"/>
                  </a:lnTo>
                  <a:lnTo>
                    <a:pt x="2520036" y="1475139"/>
                  </a:lnTo>
                  <a:lnTo>
                    <a:pt x="2588455" y="1479130"/>
                  </a:lnTo>
                  <a:lnTo>
                    <a:pt x="2657425" y="1482820"/>
                  </a:lnTo>
                  <a:lnTo>
                    <a:pt x="2726930" y="1486208"/>
                  </a:lnTo>
                  <a:lnTo>
                    <a:pt x="2796957" y="1489288"/>
                  </a:lnTo>
                  <a:lnTo>
                    <a:pt x="2867488" y="1492059"/>
                  </a:lnTo>
                  <a:lnTo>
                    <a:pt x="2938509" y="1494517"/>
                  </a:lnTo>
                  <a:lnTo>
                    <a:pt x="3010003" y="1496658"/>
                  </a:lnTo>
                  <a:lnTo>
                    <a:pt x="3081956" y="1498479"/>
                  </a:lnTo>
                  <a:lnTo>
                    <a:pt x="3154351" y="1499976"/>
                  </a:lnTo>
                  <a:lnTo>
                    <a:pt x="3227174" y="1501147"/>
                  </a:lnTo>
                  <a:lnTo>
                    <a:pt x="3300408" y="1501987"/>
                  </a:lnTo>
                  <a:lnTo>
                    <a:pt x="3374039" y="1502494"/>
                  </a:lnTo>
                  <a:lnTo>
                    <a:pt x="3448050" y="1502664"/>
                  </a:lnTo>
                  <a:lnTo>
                    <a:pt x="3522060" y="1502494"/>
                  </a:lnTo>
                  <a:lnTo>
                    <a:pt x="3595691" y="1501987"/>
                  </a:lnTo>
                  <a:lnTo>
                    <a:pt x="3668925" y="1501147"/>
                  </a:lnTo>
                  <a:lnTo>
                    <a:pt x="3741748" y="1499976"/>
                  </a:lnTo>
                  <a:lnTo>
                    <a:pt x="3814143" y="1498479"/>
                  </a:lnTo>
                  <a:lnTo>
                    <a:pt x="3886096" y="1496658"/>
                  </a:lnTo>
                  <a:lnTo>
                    <a:pt x="3957590" y="1494517"/>
                  </a:lnTo>
                  <a:lnTo>
                    <a:pt x="4028611" y="1492059"/>
                  </a:lnTo>
                  <a:lnTo>
                    <a:pt x="4099142" y="1489288"/>
                  </a:lnTo>
                  <a:lnTo>
                    <a:pt x="4169169" y="1486208"/>
                  </a:lnTo>
                  <a:lnTo>
                    <a:pt x="4238674" y="1482820"/>
                  </a:lnTo>
                  <a:lnTo>
                    <a:pt x="4307644" y="1479130"/>
                  </a:lnTo>
                  <a:lnTo>
                    <a:pt x="4376063" y="1475139"/>
                  </a:lnTo>
                  <a:lnTo>
                    <a:pt x="4443914" y="1470853"/>
                  </a:lnTo>
                  <a:lnTo>
                    <a:pt x="4511182" y="1466273"/>
                  </a:lnTo>
                  <a:lnTo>
                    <a:pt x="4577852" y="1461404"/>
                  </a:lnTo>
                  <a:lnTo>
                    <a:pt x="4643909" y="1456248"/>
                  </a:lnTo>
                  <a:lnTo>
                    <a:pt x="4709336" y="1450810"/>
                  </a:lnTo>
                  <a:lnTo>
                    <a:pt x="4774118" y="1445092"/>
                  </a:lnTo>
                  <a:lnTo>
                    <a:pt x="4838240" y="1439099"/>
                  </a:lnTo>
                  <a:lnTo>
                    <a:pt x="4901686" y="1432832"/>
                  </a:lnTo>
                  <a:lnTo>
                    <a:pt x="4964441" y="1426297"/>
                  </a:lnTo>
                  <a:lnTo>
                    <a:pt x="5026488" y="1419495"/>
                  </a:lnTo>
                  <a:lnTo>
                    <a:pt x="5087813" y="1412431"/>
                  </a:lnTo>
                  <a:lnTo>
                    <a:pt x="5148399" y="1405108"/>
                  </a:lnTo>
                  <a:lnTo>
                    <a:pt x="5208232" y="1397530"/>
                  </a:lnTo>
                  <a:lnTo>
                    <a:pt x="5267296" y="1389699"/>
                  </a:lnTo>
                  <a:lnTo>
                    <a:pt x="5325575" y="1381619"/>
                  </a:lnTo>
                  <a:lnTo>
                    <a:pt x="5383054" y="1373293"/>
                  </a:lnTo>
                  <a:lnTo>
                    <a:pt x="5439716" y="1364726"/>
                  </a:lnTo>
                  <a:lnTo>
                    <a:pt x="5495548" y="1355919"/>
                  </a:lnTo>
                  <a:lnTo>
                    <a:pt x="5550532" y="1346877"/>
                  </a:lnTo>
                  <a:lnTo>
                    <a:pt x="5604654" y="1337604"/>
                  </a:lnTo>
                  <a:lnTo>
                    <a:pt x="5657898" y="1328101"/>
                  </a:lnTo>
                  <a:lnTo>
                    <a:pt x="5710248" y="1318374"/>
                  </a:lnTo>
                  <a:lnTo>
                    <a:pt x="5761689" y="1308424"/>
                  </a:lnTo>
                  <a:lnTo>
                    <a:pt x="5812205" y="1298257"/>
                  </a:lnTo>
                  <a:lnTo>
                    <a:pt x="5861781" y="1287874"/>
                  </a:lnTo>
                  <a:lnTo>
                    <a:pt x="5910401" y="1277279"/>
                  </a:lnTo>
                  <a:lnTo>
                    <a:pt x="5958050" y="1266476"/>
                  </a:lnTo>
                  <a:lnTo>
                    <a:pt x="6004712" y="1255469"/>
                  </a:lnTo>
                  <a:lnTo>
                    <a:pt x="6050371" y="1244260"/>
                  </a:lnTo>
                  <a:lnTo>
                    <a:pt x="6095013" y="1232852"/>
                  </a:lnTo>
                  <a:lnTo>
                    <a:pt x="6138620" y="1221250"/>
                  </a:lnTo>
                  <a:lnTo>
                    <a:pt x="6181179" y="1209457"/>
                  </a:lnTo>
                  <a:lnTo>
                    <a:pt x="6222673" y="1197476"/>
                  </a:lnTo>
                  <a:lnTo>
                    <a:pt x="6263087" y="1185310"/>
                  </a:lnTo>
                  <a:lnTo>
                    <a:pt x="6302405" y="1172963"/>
                  </a:lnTo>
                  <a:lnTo>
                    <a:pt x="6340612" y="1160439"/>
                  </a:lnTo>
                  <a:lnTo>
                    <a:pt x="6377692" y="1147740"/>
                  </a:lnTo>
                  <a:lnTo>
                    <a:pt x="6413630" y="1134870"/>
                  </a:lnTo>
                  <a:lnTo>
                    <a:pt x="6482016" y="1108630"/>
                  </a:lnTo>
                  <a:lnTo>
                    <a:pt x="6545646" y="1081747"/>
                  </a:lnTo>
                  <a:lnTo>
                    <a:pt x="6604396" y="1054248"/>
                  </a:lnTo>
                  <a:lnTo>
                    <a:pt x="6658140" y="1026160"/>
                  </a:lnTo>
                  <a:lnTo>
                    <a:pt x="6706756" y="997510"/>
                  </a:lnTo>
                  <a:lnTo>
                    <a:pt x="6750117" y="968325"/>
                  </a:lnTo>
                  <a:lnTo>
                    <a:pt x="6788101" y="938633"/>
                  </a:lnTo>
                  <a:lnTo>
                    <a:pt x="6820582" y="908459"/>
                  </a:lnTo>
                  <a:lnTo>
                    <a:pt x="6847437" y="877832"/>
                  </a:lnTo>
                  <a:lnTo>
                    <a:pt x="6876896" y="831101"/>
                  </a:lnTo>
                  <a:lnTo>
                    <a:pt x="6892996" y="783502"/>
                  </a:lnTo>
                  <a:lnTo>
                    <a:pt x="6896100" y="751332"/>
                  </a:lnTo>
                  <a:lnTo>
                    <a:pt x="6895321" y="735206"/>
                  </a:lnTo>
                  <a:lnTo>
                    <a:pt x="6883768" y="687342"/>
                  </a:lnTo>
                  <a:lnTo>
                    <a:pt x="6858715" y="640314"/>
                  </a:lnTo>
                  <a:lnTo>
                    <a:pt x="6834721" y="609473"/>
                  </a:lnTo>
                  <a:lnTo>
                    <a:pt x="6805037" y="579071"/>
                  </a:lnTo>
                  <a:lnTo>
                    <a:pt x="6769789" y="549136"/>
                  </a:lnTo>
                  <a:lnTo>
                    <a:pt x="6729101" y="519694"/>
                  </a:lnTo>
                  <a:lnTo>
                    <a:pt x="6683097" y="490774"/>
                  </a:lnTo>
                  <a:lnTo>
                    <a:pt x="6631901" y="462403"/>
                  </a:lnTo>
                  <a:lnTo>
                    <a:pt x="6575639" y="434606"/>
                  </a:lnTo>
                  <a:lnTo>
                    <a:pt x="6514433" y="407412"/>
                  </a:lnTo>
                  <a:lnTo>
                    <a:pt x="6448410" y="380848"/>
                  </a:lnTo>
                  <a:lnTo>
                    <a:pt x="6377692" y="354940"/>
                  </a:lnTo>
                  <a:lnTo>
                    <a:pt x="6340612" y="342241"/>
                  </a:lnTo>
                  <a:lnTo>
                    <a:pt x="6302405" y="329716"/>
                  </a:lnTo>
                  <a:lnTo>
                    <a:pt x="6263087" y="317369"/>
                  </a:lnTo>
                  <a:lnTo>
                    <a:pt x="6222673" y="305203"/>
                  </a:lnTo>
                  <a:lnTo>
                    <a:pt x="6181179" y="293222"/>
                  </a:lnTo>
                  <a:lnTo>
                    <a:pt x="6138620" y="281429"/>
                  </a:lnTo>
                  <a:lnTo>
                    <a:pt x="6095013" y="269826"/>
                  </a:lnTo>
                  <a:lnTo>
                    <a:pt x="6050371" y="258419"/>
                  </a:lnTo>
                  <a:lnTo>
                    <a:pt x="6004712" y="247209"/>
                  </a:lnTo>
                  <a:lnTo>
                    <a:pt x="5958050" y="236201"/>
                  </a:lnTo>
                  <a:lnTo>
                    <a:pt x="5910401" y="225398"/>
                  </a:lnTo>
                  <a:lnTo>
                    <a:pt x="5861781" y="214803"/>
                  </a:lnTo>
                  <a:lnTo>
                    <a:pt x="5812205" y="204420"/>
                  </a:lnTo>
                  <a:lnTo>
                    <a:pt x="5761689" y="194252"/>
                  </a:lnTo>
                  <a:lnTo>
                    <a:pt x="5710248" y="184302"/>
                  </a:lnTo>
                  <a:lnTo>
                    <a:pt x="5657898" y="174574"/>
                  </a:lnTo>
                  <a:lnTo>
                    <a:pt x="5604654" y="165071"/>
                  </a:lnTo>
                  <a:lnTo>
                    <a:pt x="5550532" y="155797"/>
                  </a:lnTo>
                  <a:lnTo>
                    <a:pt x="5495548" y="146755"/>
                  </a:lnTo>
                  <a:lnTo>
                    <a:pt x="5439716" y="137948"/>
                  </a:lnTo>
                  <a:lnTo>
                    <a:pt x="5383054" y="129380"/>
                  </a:lnTo>
                  <a:lnTo>
                    <a:pt x="5325575" y="121054"/>
                  </a:lnTo>
                  <a:lnTo>
                    <a:pt x="5267296" y="112973"/>
                  </a:lnTo>
                  <a:lnTo>
                    <a:pt x="5208232" y="105142"/>
                  </a:lnTo>
                  <a:lnTo>
                    <a:pt x="5148399" y="97563"/>
                  </a:lnTo>
                  <a:lnTo>
                    <a:pt x="5087813" y="90239"/>
                  </a:lnTo>
                  <a:lnTo>
                    <a:pt x="5026488" y="83175"/>
                  </a:lnTo>
                  <a:lnTo>
                    <a:pt x="4964441" y="76373"/>
                  </a:lnTo>
                  <a:lnTo>
                    <a:pt x="4901686" y="69837"/>
                  </a:lnTo>
                  <a:lnTo>
                    <a:pt x="4838240" y="63570"/>
                  </a:lnTo>
                  <a:lnTo>
                    <a:pt x="4774118" y="57576"/>
                  </a:lnTo>
                  <a:lnTo>
                    <a:pt x="4709336" y="51858"/>
                  </a:lnTo>
                  <a:lnTo>
                    <a:pt x="4643909" y="46419"/>
                  </a:lnTo>
                  <a:lnTo>
                    <a:pt x="4577852" y="41263"/>
                  </a:lnTo>
                  <a:lnTo>
                    <a:pt x="4511182" y="36393"/>
                  </a:lnTo>
                  <a:lnTo>
                    <a:pt x="4443914" y="31813"/>
                  </a:lnTo>
                  <a:lnTo>
                    <a:pt x="4376063" y="27526"/>
                  </a:lnTo>
                  <a:lnTo>
                    <a:pt x="4307644" y="23536"/>
                  </a:lnTo>
                  <a:lnTo>
                    <a:pt x="4238674" y="19845"/>
                  </a:lnTo>
                  <a:lnTo>
                    <a:pt x="4169169" y="16457"/>
                  </a:lnTo>
                  <a:lnTo>
                    <a:pt x="4099142" y="13376"/>
                  </a:lnTo>
                  <a:lnTo>
                    <a:pt x="4028611" y="10605"/>
                  </a:lnTo>
                  <a:lnTo>
                    <a:pt x="3957590" y="8147"/>
                  </a:lnTo>
                  <a:lnTo>
                    <a:pt x="3886096" y="6006"/>
                  </a:lnTo>
                  <a:lnTo>
                    <a:pt x="3814143" y="4185"/>
                  </a:lnTo>
                  <a:lnTo>
                    <a:pt x="3741748" y="2687"/>
                  </a:lnTo>
                  <a:lnTo>
                    <a:pt x="3668925" y="1516"/>
                  </a:lnTo>
                  <a:lnTo>
                    <a:pt x="3595691" y="676"/>
                  </a:lnTo>
                  <a:lnTo>
                    <a:pt x="3522060" y="169"/>
                  </a:lnTo>
                  <a:lnTo>
                    <a:pt x="3448050" y="0"/>
                  </a:lnTo>
                  <a:close/>
                </a:path>
              </a:pathLst>
            </a:custGeom>
            <a:solidFill>
              <a:srgbClr val="00AFEF"/>
            </a:solidFill>
          </p:spPr>
          <p:txBody>
            <a:bodyPr wrap="square" lIns="0" tIns="0" rIns="0" bIns="0" rtlCol="0"/>
            <a:lstStyle/>
            <a:p>
              <a:endParaRPr/>
            </a:p>
          </p:txBody>
        </p:sp>
        <p:sp>
          <p:nvSpPr>
            <p:cNvPr id="12" name="object 12"/>
            <p:cNvSpPr/>
            <p:nvPr/>
          </p:nvSpPr>
          <p:spPr>
            <a:xfrm>
              <a:off x="224027" y="4956047"/>
              <a:ext cx="6896100" cy="1503045"/>
            </a:xfrm>
            <a:custGeom>
              <a:avLst/>
              <a:gdLst/>
              <a:ahLst/>
              <a:cxnLst/>
              <a:rect l="l" t="t" r="r" b="b"/>
              <a:pathLst>
                <a:path w="6896100" h="1503045">
                  <a:moveTo>
                    <a:pt x="0" y="751332"/>
                  </a:moveTo>
                  <a:lnTo>
                    <a:pt x="6959" y="703208"/>
                  </a:lnTo>
                  <a:lnTo>
                    <a:pt x="27559" y="655891"/>
                  </a:lnTo>
                  <a:lnTo>
                    <a:pt x="61378" y="609473"/>
                  </a:lnTo>
                  <a:lnTo>
                    <a:pt x="91062" y="579071"/>
                  </a:lnTo>
                  <a:lnTo>
                    <a:pt x="126310" y="549136"/>
                  </a:lnTo>
                  <a:lnTo>
                    <a:pt x="166998" y="519694"/>
                  </a:lnTo>
                  <a:lnTo>
                    <a:pt x="213002" y="490774"/>
                  </a:lnTo>
                  <a:lnTo>
                    <a:pt x="264198" y="462403"/>
                  </a:lnTo>
                  <a:lnTo>
                    <a:pt x="320460" y="434606"/>
                  </a:lnTo>
                  <a:lnTo>
                    <a:pt x="381666" y="407412"/>
                  </a:lnTo>
                  <a:lnTo>
                    <a:pt x="447689" y="380848"/>
                  </a:lnTo>
                  <a:lnTo>
                    <a:pt x="518407" y="354940"/>
                  </a:lnTo>
                  <a:lnTo>
                    <a:pt x="555487" y="342241"/>
                  </a:lnTo>
                  <a:lnTo>
                    <a:pt x="593694" y="329716"/>
                  </a:lnTo>
                  <a:lnTo>
                    <a:pt x="633012" y="317369"/>
                  </a:lnTo>
                  <a:lnTo>
                    <a:pt x="673426" y="305203"/>
                  </a:lnTo>
                  <a:lnTo>
                    <a:pt x="714920" y="293222"/>
                  </a:lnTo>
                  <a:lnTo>
                    <a:pt x="757479" y="281429"/>
                  </a:lnTo>
                  <a:lnTo>
                    <a:pt x="801086" y="269826"/>
                  </a:lnTo>
                  <a:lnTo>
                    <a:pt x="845728" y="258419"/>
                  </a:lnTo>
                  <a:lnTo>
                    <a:pt x="891387" y="247209"/>
                  </a:lnTo>
                  <a:lnTo>
                    <a:pt x="938049" y="236201"/>
                  </a:lnTo>
                  <a:lnTo>
                    <a:pt x="985698" y="225398"/>
                  </a:lnTo>
                  <a:lnTo>
                    <a:pt x="1034318" y="214803"/>
                  </a:lnTo>
                  <a:lnTo>
                    <a:pt x="1083894" y="204420"/>
                  </a:lnTo>
                  <a:lnTo>
                    <a:pt x="1134410" y="194252"/>
                  </a:lnTo>
                  <a:lnTo>
                    <a:pt x="1185851" y="184302"/>
                  </a:lnTo>
                  <a:lnTo>
                    <a:pt x="1238201" y="174574"/>
                  </a:lnTo>
                  <a:lnTo>
                    <a:pt x="1291445" y="165071"/>
                  </a:lnTo>
                  <a:lnTo>
                    <a:pt x="1345567" y="155797"/>
                  </a:lnTo>
                  <a:lnTo>
                    <a:pt x="1400551" y="146755"/>
                  </a:lnTo>
                  <a:lnTo>
                    <a:pt x="1456383" y="137948"/>
                  </a:lnTo>
                  <a:lnTo>
                    <a:pt x="1513045" y="129380"/>
                  </a:lnTo>
                  <a:lnTo>
                    <a:pt x="1570524" y="121054"/>
                  </a:lnTo>
                  <a:lnTo>
                    <a:pt x="1628803" y="112973"/>
                  </a:lnTo>
                  <a:lnTo>
                    <a:pt x="1687867" y="105142"/>
                  </a:lnTo>
                  <a:lnTo>
                    <a:pt x="1747700" y="97563"/>
                  </a:lnTo>
                  <a:lnTo>
                    <a:pt x="1808286" y="90239"/>
                  </a:lnTo>
                  <a:lnTo>
                    <a:pt x="1869611" y="83175"/>
                  </a:lnTo>
                  <a:lnTo>
                    <a:pt x="1931658" y="76373"/>
                  </a:lnTo>
                  <a:lnTo>
                    <a:pt x="1994413" y="69837"/>
                  </a:lnTo>
                  <a:lnTo>
                    <a:pt x="2057859" y="63570"/>
                  </a:lnTo>
                  <a:lnTo>
                    <a:pt x="2121981" y="57576"/>
                  </a:lnTo>
                  <a:lnTo>
                    <a:pt x="2186763" y="51858"/>
                  </a:lnTo>
                  <a:lnTo>
                    <a:pt x="2252190" y="46419"/>
                  </a:lnTo>
                  <a:lnTo>
                    <a:pt x="2318247" y="41263"/>
                  </a:lnTo>
                  <a:lnTo>
                    <a:pt x="2384917" y="36393"/>
                  </a:lnTo>
                  <a:lnTo>
                    <a:pt x="2452185" y="31813"/>
                  </a:lnTo>
                  <a:lnTo>
                    <a:pt x="2520036" y="27526"/>
                  </a:lnTo>
                  <a:lnTo>
                    <a:pt x="2588455" y="23536"/>
                  </a:lnTo>
                  <a:lnTo>
                    <a:pt x="2657425" y="19845"/>
                  </a:lnTo>
                  <a:lnTo>
                    <a:pt x="2726930" y="16457"/>
                  </a:lnTo>
                  <a:lnTo>
                    <a:pt x="2796957" y="13376"/>
                  </a:lnTo>
                  <a:lnTo>
                    <a:pt x="2867488" y="10605"/>
                  </a:lnTo>
                  <a:lnTo>
                    <a:pt x="2938509" y="8147"/>
                  </a:lnTo>
                  <a:lnTo>
                    <a:pt x="3010003" y="6006"/>
                  </a:lnTo>
                  <a:lnTo>
                    <a:pt x="3081956" y="4185"/>
                  </a:lnTo>
                  <a:lnTo>
                    <a:pt x="3154351" y="2687"/>
                  </a:lnTo>
                  <a:lnTo>
                    <a:pt x="3227174" y="1516"/>
                  </a:lnTo>
                  <a:lnTo>
                    <a:pt x="3300408" y="676"/>
                  </a:lnTo>
                  <a:lnTo>
                    <a:pt x="3374039" y="169"/>
                  </a:lnTo>
                  <a:lnTo>
                    <a:pt x="3448050" y="0"/>
                  </a:lnTo>
                  <a:lnTo>
                    <a:pt x="3522060" y="169"/>
                  </a:lnTo>
                  <a:lnTo>
                    <a:pt x="3595691" y="676"/>
                  </a:lnTo>
                  <a:lnTo>
                    <a:pt x="3668925" y="1516"/>
                  </a:lnTo>
                  <a:lnTo>
                    <a:pt x="3741748" y="2687"/>
                  </a:lnTo>
                  <a:lnTo>
                    <a:pt x="3814143" y="4185"/>
                  </a:lnTo>
                  <a:lnTo>
                    <a:pt x="3886096" y="6006"/>
                  </a:lnTo>
                  <a:lnTo>
                    <a:pt x="3957590" y="8147"/>
                  </a:lnTo>
                  <a:lnTo>
                    <a:pt x="4028611" y="10605"/>
                  </a:lnTo>
                  <a:lnTo>
                    <a:pt x="4099142" y="13376"/>
                  </a:lnTo>
                  <a:lnTo>
                    <a:pt x="4169169" y="16457"/>
                  </a:lnTo>
                  <a:lnTo>
                    <a:pt x="4238674" y="19845"/>
                  </a:lnTo>
                  <a:lnTo>
                    <a:pt x="4307644" y="23536"/>
                  </a:lnTo>
                  <a:lnTo>
                    <a:pt x="4376063" y="27526"/>
                  </a:lnTo>
                  <a:lnTo>
                    <a:pt x="4443914" y="31813"/>
                  </a:lnTo>
                  <a:lnTo>
                    <a:pt x="4511182" y="36393"/>
                  </a:lnTo>
                  <a:lnTo>
                    <a:pt x="4577852" y="41263"/>
                  </a:lnTo>
                  <a:lnTo>
                    <a:pt x="4643909" y="46419"/>
                  </a:lnTo>
                  <a:lnTo>
                    <a:pt x="4709336" y="51858"/>
                  </a:lnTo>
                  <a:lnTo>
                    <a:pt x="4774118" y="57576"/>
                  </a:lnTo>
                  <a:lnTo>
                    <a:pt x="4838240" y="63570"/>
                  </a:lnTo>
                  <a:lnTo>
                    <a:pt x="4901686" y="69837"/>
                  </a:lnTo>
                  <a:lnTo>
                    <a:pt x="4964441" y="76373"/>
                  </a:lnTo>
                  <a:lnTo>
                    <a:pt x="5026488" y="83175"/>
                  </a:lnTo>
                  <a:lnTo>
                    <a:pt x="5087813" y="90239"/>
                  </a:lnTo>
                  <a:lnTo>
                    <a:pt x="5148399" y="97563"/>
                  </a:lnTo>
                  <a:lnTo>
                    <a:pt x="5208232" y="105142"/>
                  </a:lnTo>
                  <a:lnTo>
                    <a:pt x="5267296" y="112973"/>
                  </a:lnTo>
                  <a:lnTo>
                    <a:pt x="5325575" y="121054"/>
                  </a:lnTo>
                  <a:lnTo>
                    <a:pt x="5383054" y="129380"/>
                  </a:lnTo>
                  <a:lnTo>
                    <a:pt x="5439716" y="137948"/>
                  </a:lnTo>
                  <a:lnTo>
                    <a:pt x="5495548" y="146755"/>
                  </a:lnTo>
                  <a:lnTo>
                    <a:pt x="5550532" y="155797"/>
                  </a:lnTo>
                  <a:lnTo>
                    <a:pt x="5604654" y="165071"/>
                  </a:lnTo>
                  <a:lnTo>
                    <a:pt x="5657898" y="174574"/>
                  </a:lnTo>
                  <a:lnTo>
                    <a:pt x="5710248" y="184302"/>
                  </a:lnTo>
                  <a:lnTo>
                    <a:pt x="5761689" y="194252"/>
                  </a:lnTo>
                  <a:lnTo>
                    <a:pt x="5812205" y="204420"/>
                  </a:lnTo>
                  <a:lnTo>
                    <a:pt x="5861781" y="214803"/>
                  </a:lnTo>
                  <a:lnTo>
                    <a:pt x="5910401" y="225398"/>
                  </a:lnTo>
                  <a:lnTo>
                    <a:pt x="5958050" y="236201"/>
                  </a:lnTo>
                  <a:lnTo>
                    <a:pt x="6004712" y="247209"/>
                  </a:lnTo>
                  <a:lnTo>
                    <a:pt x="6050371" y="258419"/>
                  </a:lnTo>
                  <a:lnTo>
                    <a:pt x="6095013" y="269826"/>
                  </a:lnTo>
                  <a:lnTo>
                    <a:pt x="6138620" y="281429"/>
                  </a:lnTo>
                  <a:lnTo>
                    <a:pt x="6181179" y="293222"/>
                  </a:lnTo>
                  <a:lnTo>
                    <a:pt x="6222673" y="305203"/>
                  </a:lnTo>
                  <a:lnTo>
                    <a:pt x="6263087" y="317369"/>
                  </a:lnTo>
                  <a:lnTo>
                    <a:pt x="6302405" y="329716"/>
                  </a:lnTo>
                  <a:lnTo>
                    <a:pt x="6340612" y="342241"/>
                  </a:lnTo>
                  <a:lnTo>
                    <a:pt x="6377692" y="354940"/>
                  </a:lnTo>
                  <a:lnTo>
                    <a:pt x="6413630" y="367810"/>
                  </a:lnTo>
                  <a:lnTo>
                    <a:pt x="6482016" y="394050"/>
                  </a:lnTo>
                  <a:lnTo>
                    <a:pt x="6545646" y="420932"/>
                  </a:lnTo>
                  <a:lnTo>
                    <a:pt x="6604396" y="448431"/>
                  </a:lnTo>
                  <a:lnTo>
                    <a:pt x="6658140" y="476518"/>
                  </a:lnTo>
                  <a:lnTo>
                    <a:pt x="6706756" y="505168"/>
                  </a:lnTo>
                  <a:lnTo>
                    <a:pt x="6750117" y="534352"/>
                  </a:lnTo>
                  <a:lnTo>
                    <a:pt x="6788101" y="564043"/>
                  </a:lnTo>
                  <a:lnTo>
                    <a:pt x="6820582" y="594215"/>
                  </a:lnTo>
                  <a:lnTo>
                    <a:pt x="6847437" y="624840"/>
                  </a:lnTo>
                  <a:lnTo>
                    <a:pt x="6876896" y="671569"/>
                  </a:lnTo>
                  <a:lnTo>
                    <a:pt x="6892996" y="719164"/>
                  </a:lnTo>
                  <a:lnTo>
                    <a:pt x="6896100" y="751332"/>
                  </a:lnTo>
                  <a:lnTo>
                    <a:pt x="6895321" y="767458"/>
                  </a:lnTo>
                  <a:lnTo>
                    <a:pt x="6883768" y="815326"/>
                  </a:lnTo>
                  <a:lnTo>
                    <a:pt x="6858715" y="862357"/>
                  </a:lnTo>
                  <a:lnTo>
                    <a:pt x="6834721" y="893201"/>
                  </a:lnTo>
                  <a:lnTo>
                    <a:pt x="6805037" y="923604"/>
                  </a:lnTo>
                  <a:lnTo>
                    <a:pt x="6769789" y="953541"/>
                  </a:lnTo>
                  <a:lnTo>
                    <a:pt x="6729101" y="982983"/>
                  </a:lnTo>
                  <a:lnTo>
                    <a:pt x="6683097" y="1011904"/>
                  </a:lnTo>
                  <a:lnTo>
                    <a:pt x="6631901" y="1040276"/>
                  </a:lnTo>
                  <a:lnTo>
                    <a:pt x="6575639" y="1068073"/>
                  </a:lnTo>
                  <a:lnTo>
                    <a:pt x="6514433" y="1095267"/>
                  </a:lnTo>
                  <a:lnTo>
                    <a:pt x="6448410" y="1121832"/>
                  </a:lnTo>
                  <a:lnTo>
                    <a:pt x="6377692" y="1147740"/>
                  </a:lnTo>
                  <a:lnTo>
                    <a:pt x="6340612" y="1160439"/>
                  </a:lnTo>
                  <a:lnTo>
                    <a:pt x="6302405" y="1172963"/>
                  </a:lnTo>
                  <a:lnTo>
                    <a:pt x="6263087" y="1185310"/>
                  </a:lnTo>
                  <a:lnTo>
                    <a:pt x="6222673" y="1197476"/>
                  </a:lnTo>
                  <a:lnTo>
                    <a:pt x="6181179" y="1209457"/>
                  </a:lnTo>
                  <a:lnTo>
                    <a:pt x="6138620" y="1221250"/>
                  </a:lnTo>
                  <a:lnTo>
                    <a:pt x="6095013" y="1232852"/>
                  </a:lnTo>
                  <a:lnTo>
                    <a:pt x="6050371" y="1244260"/>
                  </a:lnTo>
                  <a:lnTo>
                    <a:pt x="6004712" y="1255469"/>
                  </a:lnTo>
                  <a:lnTo>
                    <a:pt x="5958050" y="1266476"/>
                  </a:lnTo>
                  <a:lnTo>
                    <a:pt x="5910401" y="1277279"/>
                  </a:lnTo>
                  <a:lnTo>
                    <a:pt x="5861781" y="1287874"/>
                  </a:lnTo>
                  <a:lnTo>
                    <a:pt x="5812205" y="1298257"/>
                  </a:lnTo>
                  <a:lnTo>
                    <a:pt x="5761689" y="1308424"/>
                  </a:lnTo>
                  <a:lnTo>
                    <a:pt x="5710248" y="1318374"/>
                  </a:lnTo>
                  <a:lnTo>
                    <a:pt x="5657898" y="1328101"/>
                  </a:lnTo>
                  <a:lnTo>
                    <a:pt x="5604654" y="1337604"/>
                  </a:lnTo>
                  <a:lnTo>
                    <a:pt x="5550532" y="1346877"/>
                  </a:lnTo>
                  <a:lnTo>
                    <a:pt x="5495548" y="1355919"/>
                  </a:lnTo>
                  <a:lnTo>
                    <a:pt x="5439716" y="1364726"/>
                  </a:lnTo>
                  <a:lnTo>
                    <a:pt x="5383054" y="1373293"/>
                  </a:lnTo>
                  <a:lnTo>
                    <a:pt x="5325575" y="1381619"/>
                  </a:lnTo>
                  <a:lnTo>
                    <a:pt x="5267296" y="1389699"/>
                  </a:lnTo>
                  <a:lnTo>
                    <a:pt x="5208232" y="1397530"/>
                  </a:lnTo>
                  <a:lnTo>
                    <a:pt x="5148399" y="1405108"/>
                  </a:lnTo>
                  <a:lnTo>
                    <a:pt x="5087813" y="1412431"/>
                  </a:lnTo>
                  <a:lnTo>
                    <a:pt x="5026488" y="1419495"/>
                  </a:lnTo>
                  <a:lnTo>
                    <a:pt x="4964441" y="1426297"/>
                  </a:lnTo>
                  <a:lnTo>
                    <a:pt x="4901686" y="1432832"/>
                  </a:lnTo>
                  <a:lnTo>
                    <a:pt x="4838240" y="1439099"/>
                  </a:lnTo>
                  <a:lnTo>
                    <a:pt x="4774118" y="1445092"/>
                  </a:lnTo>
                  <a:lnTo>
                    <a:pt x="4709336" y="1450810"/>
                  </a:lnTo>
                  <a:lnTo>
                    <a:pt x="4643909" y="1456248"/>
                  </a:lnTo>
                  <a:lnTo>
                    <a:pt x="4577852" y="1461404"/>
                  </a:lnTo>
                  <a:lnTo>
                    <a:pt x="4511182" y="1466273"/>
                  </a:lnTo>
                  <a:lnTo>
                    <a:pt x="4443914" y="1470853"/>
                  </a:lnTo>
                  <a:lnTo>
                    <a:pt x="4376063" y="1475139"/>
                  </a:lnTo>
                  <a:lnTo>
                    <a:pt x="4307644" y="1479130"/>
                  </a:lnTo>
                  <a:lnTo>
                    <a:pt x="4238674" y="1482820"/>
                  </a:lnTo>
                  <a:lnTo>
                    <a:pt x="4169169" y="1486208"/>
                  </a:lnTo>
                  <a:lnTo>
                    <a:pt x="4099142" y="1489288"/>
                  </a:lnTo>
                  <a:lnTo>
                    <a:pt x="4028611" y="1492059"/>
                  </a:lnTo>
                  <a:lnTo>
                    <a:pt x="3957590" y="1494517"/>
                  </a:lnTo>
                  <a:lnTo>
                    <a:pt x="3886096" y="1496658"/>
                  </a:lnTo>
                  <a:lnTo>
                    <a:pt x="3814143" y="1498479"/>
                  </a:lnTo>
                  <a:lnTo>
                    <a:pt x="3741748" y="1499976"/>
                  </a:lnTo>
                  <a:lnTo>
                    <a:pt x="3668925" y="1501147"/>
                  </a:lnTo>
                  <a:lnTo>
                    <a:pt x="3595691" y="1501987"/>
                  </a:lnTo>
                  <a:lnTo>
                    <a:pt x="3522060" y="1502494"/>
                  </a:lnTo>
                  <a:lnTo>
                    <a:pt x="3448050" y="1502664"/>
                  </a:lnTo>
                  <a:lnTo>
                    <a:pt x="3374039" y="1502494"/>
                  </a:lnTo>
                  <a:lnTo>
                    <a:pt x="3300408" y="1501987"/>
                  </a:lnTo>
                  <a:lnTo>
                    <a:pt x="3227174" y="1501147"/>
                  </a:lnTo>
                  <a:lnTo>
                    <a:pt x="3154351" y="1499976"/>
                  </a:lnTo>
                  <a:lnTo>
                    <a:pt x="3081956" y="1498479"/>
                  </a:lnTo>
                  <a:lnTo>
                    <a:pt x="3010003" y="1496658"/>
                  </a:lnTo>
                  <a:lnTo>
                    <a:pt x="2938509" y="1494517"/>
                  </a:lnTo>
                  <a:lnTo>
                    <a:pt x="2867488" y="1492059"/>
                  </a:lnTo>
                  <a:lnTo>
                    <a:pt x="2796957" y="1489288"/>
                  </a:lnTo>
                  <a:lnTo>
                    <a:pt x="2726930" y="1486208"/>
                  </a:lnTo>
                  <a:lnTo>
                    <a:pt x="2657425" y="1482820"/>
                  </a:lnTo>
                  <a:lnTo>
                    <a:pt x="2588455" y="1479130"/>
                  </a:lnTo>
                  <a:lnTo>
                    <a:pt x="2520036" y="1475139"/>
                  </a:lnTo>
                  <a:lnTo>
                    <a:pt x="2452185" y="1470853"/>
                  </a:lnTo>
                  <a:lnTo>
                    <a:pt x="2384917" y="1466273"/>
                  </a:lnTo>
                  <a:lnTo>
                    <a:pt x="2318247" y="1461404"/>
                  </a:lnTo>
                  <a:lnTo>
                    <a:pt x="2252190" y="1456248"/>
                  </a:lnTo>
                  <a:lnTo>
                    <a:pt x="2186763" y="1450810"/>
                  </a:lnTo>
                  <a:lnTo>
                    <a:pt x="2121981" y="1445092"/>
                  </a:lnTo>
                  <a:lnTo>
                    <a:pt x="2057859" y="1439099"/>
                  </a:lnTo>
                  <a:lnTo>
                    <a:pt x="1994413" y="1432832"/>
                  </a:lnTo>
                  <a:lnTo>
                    <a:pt x="1931658" y="1426297"/>
                  </a:lnTo>
                  <a:lnTo>
                    <a:pt x="1869611" y="1419495"/>
                  </a:lnTo>
                  <a:lnTo>
                    <a:pt x="1808286" y="1412431"/>
                  </a:lnTo>
                  <a:lnTo>
                    <a:pt x="1747700" y="1405108"/>
                  </a:lnTo>
                  <a:lnTo>
                    <a:pt x="1687867" y="1397530"/>
                  </a:lnTo>
                  <a:lnTo>
                    <a:pt x="1628803" y="1389699"/>
                  </a:lnTo>
                  <a:lnTo>
                    <a:pt x="1570524" y="1381619"/>
                  </a:lnTo>
                  <a:lnTo>
                    <a:pt x="1513045" y="1373293"/>
                  </a:lnTo>
                  <a:lnTo>
                    <a:pt x="1456383" y="1364726"/>
                  </a:lnTo>
                  <a:lnTo>
                    <a:pt x="1400551" y="1355919"/>
                  </a:lnTo>
                  <a:lnTo>
                    <a:pt x="1345567" y="1346877"/>
                  </a:lnTo>
                  <a:lnTo>
                    <a:pt x="1291445" y="1337604"/>
                  </a:lnTo>
                  <a:lnTo>
                    <a:pt x="1238201" y="1328101"/>
                  </a:lnTo>
                  <a:lnTo>
                    <a:pt x="1185851" y="1318374"/>
                  </a:lnTo>
                  <a:lnTo>
                    <a:pt x="1134410" y="1308424"/>
                  </a:lnTo>
                  <a:lnTo>
                    <a:pt x="1083894" y="1298257"/>
                  </a:lnTo>
                  <a:lnTo>
                    <a:pt x="1034318" y="1287874"/>
                  </a:lnTo>
                  <a:lnTo>
                    <a:pt x="985698" y="1277279"/>
                  </a:lnTo>
                  <a:lnTo>
                    <a:pt x="938049" y="1266476"/>
                  </a:lnTo>
                  <a:lnTo>
                    <a:pt x="891387" y="1255469"/>
                  </a:lnTo>
                  <a:lnTo>
                    <a:pt x="845728" y="1244260"/>
                  </a:lnTo>
                  <a:lnTo>
                    <a:pt x="801086" y="1232852"/>
                  </a:lnTo>
                  <a:lnTo>
                    <a:pt x="757479" y="1221250"/>
                  </a:lnTo>
                  <a:lnTo>
                    <a:pt x="714920" y="1209457"/>
                  </a:lnTo>
                  <a:lnTo>
                    <a:pt x="673426" y="1197476"/>
                  </a:lnTo>
                  <a:lnTo>
                    <a:pt x="633012" y="1185310"/>
                  </a:lnTo>
                  <a:lnTo>
                    <a:pt x="593694" y="1172963"/>
                  </a:lnTo>
                  <a:lnTo>
                    <a:pt x="555487" y="1160439"/>
                  </a:lnTo>
                  <a:lnTo>
                    <a:pt x="518407" y="1147740"/>
                  </a:lnTo>
                  <a:lnTo>
                    <a:pt x="482469" y="1134870"/>
                  </a:lnTo>
                  <a:lnTo>
                    <a:pt x="414083" y="1108630"/>
                  </a:lnTo>
                  <a:lnTo>
                    <a:pt x="350453" y="1081747"/>
                  </a:lnTo>
                  <a:lnTo>
                    <a:pt x="291703" y="1054248"/>
                  </a:lnTo>
                  <a:lnTo>
                    <a:pt x="237959" y="1026160"/>
                  </a:lnTo>
                  <a:lnTo>
                    <a:pt x="189343" y="997510"/>
                  </a:lnTo>
                  <a:lnTo>
                    <a:pt x="145982" y="968325"/>
                  </a:lnTo>
                  <a:lnTo>
                    <a:pt x="107998" y="938633"/>
                  </a:lnTo>
                  <a:lnTo>
                    <a:pt x="75517" y="908459"/>
                  </a:lnTo>
                  <a:lnTo>
                    <a:pt x="48662" y="877832"/>
                  </a:lnTo>
                  <a:lnTo>
                    <a:pt x="19203" y="831101"/>
                  </a:lnTo>
                  <a:lnTo>
                    <a:pt x="3103" y="783502"/>
                  </a:lnTo>
                  <a:lnTo>
                    <a:pt x="0" y="751332"/>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1313180" y="5247843"/>
            <a:ext cx="4368800" cy="848360"/>
          </a:xfrm>
          <a:prstGeom prst="rect">
            <a:avLst/>
          </a:prstGeom>
        </p:spPr>
        <p:txBody>
          <a:bodyPr vert="horz" wrap="square" lIns="0" tIns="12700" rIns="0" bIns="0" rtlCol="0">
            <a:spAutoFit/>
          </a:bodyPr>
          <a:lstStyle/>
          <a:p>
            <a:pPr marL="12700" marR="5080">
              <a:lnSpc>
                <a:spcPct val="150000"/>
              </a:lnSpc>
              <a:spcBef>
                <a:spcPts val="100"/>
              </a:spcBef>
            </a:pPr>
            <a:r>
              <a:rPr sz="1800" spc="-5" dirty="0">
                <a:latin typeface="Yu Gothic"/>
                <a:cs typeface="Yu Gothic"/>
              </a:rPr>
              <a:t>施設・事業所に適したより良い業務継続 </a:t>
            </a:r>
            <a:r>
              <a:rPr sz="1800" dirty="0">
                <a:latin typeface="Yu Gothic"/>
                <a:cs typeface="Yu Gothic"/>
              </a:rPr>
              <a:t> </a:t>
            </a:r>
            <a:r>
              <a:rPr sz="1800" spc="-5" dirty="0">
                <a:latin typeface="Yu Gothic"/>
                <a:cs typeface="Yu Gothic"/>
              </a:rPr>
              <a:t>計画（ＢＣＰ）にブラッシュアップされる</a:t>
            </a:r>
            <a:endParaRPr sz="1800">
              <a:latin typeface="Yu Gothic"/>
              <a:cs typeface="Yu Gothic"/>
            </a:endParaRPr>
          </a:p>
        </p:txBody>
      </p:sp>
      <p:grpSp>
        <p:nvGrpSpPr>
          <p:cNvPr id="14" name="object 14"/>
          <p:cNvGrpSpPr/>
          <p:nvPr/>
        </p:nvGrpSpPr>
        <p:grpSpPr>
          <a:xfrm>
            <a:off x="2066289" y="3639058"/>
            <a:ext cx="3213100" cy="993140"/>
            <a:chOff x="2066289" y="3639058"/>
            <a:chExt cx="3213100" cy="993140"/>
          </a:xfrm>
        </p:grpSpPr>
        <p:sp>
          <p:nvSpPr>
            <p:cNvPr id="15" name="object 15"/>
            <p:cNvSpPr/>
            <p:nvPr/>
          </p:nvSpPr>
          <p:spPr>
            <a:xfrm>
              <a:off x="2072639" y="3645408"/>
              <a:ext cx="3200400" cy="980440"/>
            </a:xfrm>
            <a:custGeom>
              <a:avLst/>
              <a:gdLst/>
              <a:ahLst/>
              <a:cxnLst/>
              <a:rect l="l" t="t" r="r" b="b"/>
              <a:pathLst>
                <a:path w="3200400" h="980439">
                  <a:moveTo>
                    <a:pt x="2400300" y="0"/>
                  </a:moveTo>
                  <a:lnTo>
                    <a:pt x="800100" y="0"/>
                  </a:lnTo>
                  <a:lnTo>
                    <a:pt x="800100" y="489966"/>
                  </a:lnTo>
                  <a:lnTo>
                    <a:pt x="0" y="489966"/>
                  </a:lnTo>
                  <a:lnTo>
                    <a:pt x="1600200" y="979932"/>
                  </a:lnTo>
                  <a:lnTo>
                    <a:pt x="3200400" y="489966"/>
                  </a:lnTo>
                  <a:lnTo>
                    <a:pt x="2400300" y="489966"/>
                  </a:lnTo>
                  <a:lnTo>
                    <a:pt x="2400300" y="0"/>
                  </a:lnTo>
                  <a:close/>
                </a:path>
              </a:pathLst>
            </a:custGeom>
            <a:solidFill>
              <a:srgbClr val="FFFF00"/>
            </a:solidFill>
          </p:spPr>
          <p:txBody>
            <a:bodyPr wrap="square" lIns="0" tIns="0" rIns="0" bIns="0" rtlCol="0"/>
            <a:lstStyle/>
            <a:p>
              <a:endParaRPr/>
            </a:p>
          </p:txBody>
        </p:sp>
        <p:sp>
          <p:nvSpPr>
            <p:cNvPr id="16" name="object 16"/>
            <p:cNvSpPr/>
            <p:nvPr/>
          </p:nvSpPr>
          <p:spPr>
            <a:xfrm>
              <a:off x="2072639" y="3645408"/>
              <a:ext cx="3200400" cy="980440"/>
            </a:xfrm>
            <a:custGeom>
              <a:avLst/>
              <a:gdLst/>
              <a:ahLst/>
              <a:cxnLst/>
              <a:rect l="l" t="t" r="r" b="b"/>
              <a:pathLst>
                <a:path w="3200400" h="980439">
                  <a:moveTo>
                    <a:pt x="0" y="489966"/>
                  </a:moveTo>
                  <a:lnTo>
                    <a:pt x="800100" y="489966"/>
                  </a:lnTo>
                  <a:lnTo>
                    <a:pt x="800100" y="0"/>
                  </a:lnTo>
                  <a:lnTo>
                    <a:pt x="2400300" y="0"/>
                  </a:lnTo>
                  <a:lnTo>
                    <a:pt x="2400300" y="489966"/>
                  </a:lnTo>
                  <a:lnTo>
                    <a:pt x="3200400" y="489966"/>
                  </a:lnTo>
                  <a:lnTo>
                    <a:pt x="1600200" y="979932"/>
                  </a:lnTo>
                  <a:lnTo>
                    <a:pt x="0" y="489966"/>
                  </a:lnTo>
                  <a:close/>
                </a:path>
              </a:pathLst>
            </a:custGeom>
            <a:ln w="12700">
              <a:solidFill>
                <a:srgbClr val="172C51"/>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BC089DF-B66B-4D7C-90FE-629036382479}"/>
              </a:ext>
            </a:extLst>
          </p:cNvPr>
          <p:cNvSpPr txBox="1">
            <a:spLocks noGrp="1"/>
          </p:cNvSpPr>
          <p:nvPr>
            <p:ph type="title"/>
          </p:nvPr>
        </p:nvSpPr>
        <p:spPr>
          <a:xfrm>
            <a:off x="755091" y="118363"/>
            <a:ext cx="7345680" cy="513715"/>
          </a:xfrm>
          <a:prstGeom prst="rect">
            <a:avLst/>
          </a:prstGeom>
        </p:spPr>
        <p:txBody>
          <a:bodyPr vert="horz" wrap="square" lIns="0" tIns="12700" rIns="0" bIns="0" rtlCol="0">
            <a:spAutoFit/>
          </a:bodyPr>
          <a:lstStyle/>
          <a:p>
            <a:pPr marL="12700">
              <a:lnSpc>
                <a:spcPct val="100000"/>
              </a:lnSpc>
              <a:spcBef>
                <a:spcPts val="100"/>
              </a:spcBef>
            </a:pPr>
            <a:r>
              <a:rPr lang="ja-JP" altLang="en-US" dirty="0"/>
              <a:t>④業務継続計画未策定の減算</a:t>
            </a:r>
            <a:endParaRPr spc="5" dirty="0"/>
          </a:p>
        </p:txBody>
      </p:sp>
      <p:sp>
        <p:nvSpPr>
          <p:cNvPr id="5" name="object 3">
            <a:extLst>
              <a:ext uri="{FF2B5EF4-FFF2-40B4-BE49-F238E27FC236}">
                <a16:creationId xmlns:a16="http://schemas.microsoft.com/office/drawing/2014/main" id="{BE400E49-2A47-4D9F-9E51-35B7AF3670B5}"/>
              </a:ext>
            </a:extLst>
          </p:cNvPr>
          <p:cNvSpPr txBox="1"/>
          <p:nvPr/>
        </p:nvSpPr>
        <p:spPr>
          <a:xfrm>
            <a:off x="310515" y="876680"/>
            <a:ext cx="927100" cy="294640"/>
          </a:xfrm>
          <a:prstGeom prst="rect">
            <a:avLst/>
          </a:prstGeom>
          <a:noFill/>
        </p:spPr>
        <p:txBody>
          <a:bodyPr vert="horz" wrap="square" lIns="0" tIns="1905" rIns="0" bIns="0" rtlCol="0">
            <a:spAutoFit/>
          </a:bodyPr>
          <a:lstStyle/>
          <a:p>
            <a:pPr>
              <a:lnSpc>
                <a:spcPct val="100000"/>
              </a:lnSpc>
              <a:spcBef>
                <a:spcPts val="15"/>
              </a:spcBef>
            </a:pPr>
            <a:r>
              <a:rPr sz="1800" u="sng" spc="-5" dirty="0">
                <a:uFill>
                  <a:solidFill>
                    <a:srgbClr val="000000"/>
                  </a:solidFill>
                </a:uFill>
                <a:latin typeface="Yu Gothic"/>
                <a:cs typeface="Yu Gothic"/>
              </a:rPr>
              <a:t>１）概要</a:t>
            </a:r>
            <a:endParaRPr sz="1800" dirty="0">
              <a:latin typeface="Yu Gothic"/>
              <a:cs typeface="Yu Gothic"/>
            </a:endParaRPr>
          </a:p>
        </p:txBody>
      </p:sp>
      <p:sp>
        <p:nvSpPr>
          <p:cNvPr id="6" name="object 4">
            <a:extLst>
              <a:ext uri="{FF2B5EF4-FFF2-40B4-BE49-F238E27FC236}">
                <a16:creationId xmlns:a16="http://schemas.microsoft.com/office/drawing/2014/main" id="{992ACFBF-7165-4378-9A12-0B66DB09323F}"/>
              </a:ext>
            </a:extLst>
          </p:cNvPr>
          <p:cNvSpPr txBox="1"/>
          <p:nvPr/>
        </p:nvSpPr>
        <p:spPr>
          <a:xfrm>
            <a:off x="552399" y="1138250"/>
            <a:ext cx="10443845" cy="936795"/>
          </a:xfrm>
          <a:prstGeom prst="rect">
            <a:avLst/>
          </a:prstGeom>
        </p:spPr>
        <p:txBody>
          <a:bodyPr vert="horz" wrap="square" lIns="0" tIns="13335" rIns="0" bIns="0" rtlCol="0">
            <a:spAutoFit/>
          </a:bodyPr>
          <a:lstStyle/>
          <a:p>
            <a:pPr marR="5080">
              <a:lnSpc>
                <a:spcPct val="100000"/>
              </a:lnSpc>
            </a:pPr>
            <a:r>
              <a:rPr lang="ja-JP" altLang="en-US" sz="2000" spc="5" dirty="0">
                <a:latin typeface="游ゴシック" panose="020B0400000000000000" pitchFamily="50" charset="-128"/>
                <a:ea typeface="游ゴシック" panose="020B0400000000000000" pitchFamily="50" charset="-128"/>
                <a:cs typeface="Yu Gothic"/>
              </a:rPr>
              <a:t>感染症や災害が発生した場合であっても、必要な介護サービスを継続的に提供できる体制を構築するため、業務継続に向けた計画の策定の徹底を求める観点から、業務継続計画が未策定の場合、</a:t>
            </a:r>
            <a:r>
              <a:rPr lang="ja-JP" altLang="en-US" sz="2000" spc="5" dirty="0">
                <a:solidFill>
                  <a:srgbClr val="FF0000"/>
                </a:solidFill>
                <a:latin typeface="游ゴシック" panose="020B0400000000000000" pitchFamily="50" charset="-128"/>
                <a:ea typeface="游ゴシック" panose="020B0400000000000000" pitchFamily="50" charset="-128"/>
                <a:cs typeface="Yu Gothic"/>
              </a:rPr>
              <a:t>業務継続計画未策定減算</a:t>
            </a:r>
            <a:r>
              <a:rPr lang="ja-JP" altLang="en-US" sz="2000" spc="5" dirty="0">
                <a:latin typeface="游ゴシック" panose="020B0400000000000000" pitchFamily="50" charset="-128"/>
                <a:ea typeface="游ゴシック" panose="020B0400000000000000" pitchFamily="50" charset="-128"/>
                <a:cs typeface="Yu Gothic"/>
              </a:rPr>
              <a:t>として、基本報酬を減算する。</a:t>
            </a:r>
            <a:endParaRPr sz="2000" dirty="0">
              <a:latin typeface="游ゴシック" panose="020B0400000000000000" pitchFamily="50" charset="-128"/>
              <a:ea typeface="游ゴシック" panose="020B0400000000000000" pitchFamily="50" charset="-128"/>
              <a:cs typeface="Yu Gothic"/>
            </a:endParaRPr>
          </a:p>
        </p:txBody>
      </p:sp>
      <p:sp>
        <p:nvSpPr>
          <p:cNvPr id="7" name="object 5">
            <a:extLst>
              <a:ext uri="{FF2B5EF4-FFF2-40B4-BE49-F238E27FC236}">
                <a16:creationId xmlns:a16="http://schemas.microsoft.com/office/drawing/2014/main" id="{00771F03-CDBF-470B-9DF4-FADD2B1454BB}"/>
              </a:ext>
            </a:extLst>
          </p:cNvPr>
          <p:cNvSpPr txBox="1"/>
          <p:nvPr/>
        </p:nvSpPr>
        <p:spPr>
          <a:xfrm>
            <a:off x="310514" y="2433897"/>
            <a:ext cx="2966085" cy="278923"/>
          </a:xfrm>
          <a:prstGeom prst="rect">
            <a:avLst/>
          </a:prstGeom>
          <a:noFill/>
        </p:spPr>
        <p:txBody>
          <a:bodyPr vert="horz" wrap="square" lIns="0" tIns="1905" rIns="0" bIns="0" rtlCol="0">
            <a:spAutoFit/>
          </a:bodyPr>
          <a:lstStyle/>
          <a:p>
            <a:pPr>
              <a:lnSpc>
                <a:spcPct val="100000"/>
              </a:lnSpc>
              <a:spcBef>
                <a:spcPts val="15"/>
              </a:spcBef>
            </a:pPr>
            <a:r>
              <a:rPr sz="1800" u="sng" spc="-5" dirty="0">
                <a:uFill>
                  <a:solidFill>
                    <a:srgbClr val="000000"/>
                  </a:solidFill>
                </a:uFill>
                <a:latin typeface="游ゴシック" panose="020B0400000000000000" pitchFamily="50" charset="-128"/>
                <a:ea typeface="游ゴシック" panose="020B0400000000000000" pitchFamily="50" charset="-128"/>
                <a:cs typeface="Yu Gothic"/>
              </a:rPr>
              <a:t>２）</a:t>
            </a:r>
            <a:r>
              <a:rPr lang="ja-JP" altLang="en-US" u="sng" spc="-5" dirty="0">
                <a:uFill>
                  <a:solidFill>
                    <a:srgbClr val="000000"/>
                  </a:solidFill>
                </a:uFill>
                <a:latin typeface="游ゴシック" panose="020B0400000000000000" pitchFamily="50" charset="-128"/>
                <a:ea typeface="游ゴシック" panose="020B0400000000000000" pitchFamily="50" charset="-128"/>
                <a:cs typeface="Yu Gothic"/>
              </a:rPr>
              <a:t>減算単位数</a:t>
            </a:r>
            <a:endParaRPr sz="1800" dirty="0">
              <a:latin typeface="游ゴシック" panose="020B0400000000000000" pitchFamily="50" charset="-128"/>
              <a:ea typeface="游ゴシック" panose="020B0400000000000000" pitchFamily="50" charset="-128"/>
              <a:cs typeface="Yu Gothic"/>
            </a:endParaRPr>
          </a:p>
        </p:txBody>
      </p:sp>
      <p:sp>
        <p:nvSpPr>
          <p:cNvPr id="8" name="object 4">
            <a:extLst>
              <a:ext uri="{FF2B5EF4-FFF2-40B4-BE49-F238E27FC236}">
                <a16:creationId xmlns:a16="http://schemas.microsoft.com/office/drawing/2014/main" id="{44160923-F92F-4BF1-9909-142FA448A682}"/>
              </a:ext>
            </a:extLst>
          </p:cNvPr>
          <p:cNvSpPr txBox="1"/>
          <p:nvPr/>
        </p:nvSpPr>
        <p:spPr>
          <a:xfrm>
            <a:off x="552398" y="2713992"/>
            <a:ext cx="10443845" cy="629018"/>
          </a:xfrm>
          <a:prstGeom prst="rect">
            <a:avLst/>
          </a:prstGeom>
        </p:spPr>
        <p:txBody>
          <a:bodyPr vert="horz" wrap="square" lIns="0" tIns="13335" rIns="0" bIns="0" rtlCol="0">
            <a:spAutoFit/>
          </a:bodyPr>
          <a:lstStyle/>
          <a:p>
            <a:pPr marR="5080">
              <a:lnSpc>
                <a:spcPct val="100000"/>
              </a:lnSpc>
            </a:pPr>
            <a:r>
              <a:rPr lang="ja-JP" altLang="en-US" sz="2000" dirty="0">
                <a:latin typeface="游ゴシック" panose="020B0400000000000000" pitchFamily="50" charset="-128"/>
                <a:ea typeface="游ゴシック" panose="020B0400000000000000" pitchFamily="50" charset="-128"/>
                <a:cs typeface="Yu Gothic"/>
              </a:rPr>
              <a:t>単位数施設・居住系サービス所定単位数の　　　　</a:t>
            </a:r>
            <a:r>
              <a:rPr lang="en-US" altLang="ja-JP" sz="2000" dirty="0">
                <a:latin typeface="游ゴシック" panose="020B0400000000000000" pitchFamily="50" charset="-128"/>
                <a:ea typeface="游ゴシック" panose="020B0400000000000000" pitchFamily="50" charset="-128"/>
                <a:cs typeface="Yu Gothic"/>
              </a:rPr>
              <a:t>100</a:t>
            </a:r>
            <a:r>
              <a:rPr lang="ja-JP" altLang="en-US" sz="2000" dirty="0">
                <a:latin typeface="游ゴシック" panose="020B0400000000000000" pitchFamily="50" charset="-128"/>
                <a:ea typeface="游ゴシック" panose="020B0400000000000000" pitchFamily="50" charset="-128"/>
                <a:cs typeface="Yu Gothic"/>
              </a:rPr>
              <a:t>分の３相当</a:t>
            </a:r>
          </a:p>
          <a:p>
            <a:pPr marR="5080">
              <a:lnSpc>
                <a:spcPct val="100000"/>
              </a:lnSpc>
            </a:pPr>
            <a:r>
              <a:rPr lang="ja-JP" altLang="en-US" sz="2000" dirty="0">
                <a:latin typeface="游ゴシック" panose="020B0400000000000000" pitchFamily="50" charset="-128"/>
                <a:ea typeface="游ゴシック" panose="020B0400000000000000" pitchFamily="50" charset="-128"/>
                <a:cs typeface="Yu Gothic"/>
              </a:rPr>
              <a:t>その他のサービス　　　　　　　　　　　　　　　</a:t>
            </a:r>
            <a:r>
              <a:rPr lang="en-US" altLang="ja-JP" sz="2000" dirty="0">
                <a:latin typeface="游ゴシック" panose="020B0400000000000000" pitchFamily="50" charset="-128"/>
                <a:ea typeface="游ゴシック" panose="020B0400000000000000" pitchFamily="50" charset="-128"/>
                <a:cs typeface="Yu Gothic"/>
              </a:rPr>
              <a:t>100</a:t>
            </a:r>
            <a:r>
              <a:rPr lang="ja-JP" altLang="en-US" sz="2000" dirty="0">
                <a:latin typeface="游ゴシック" panose="020B0400000000000000" pitchFamily="50" charset="-128"/>
                <a:ea typeface="游ゴシック" panose="020B0400000000000000" pitchFamily="50" charset="-128"/>
                <a:cs typeface="Yu Gothic"/>
              </a:rPr>
              <a:t>分の１相当</a:t>
            </a:r>
            <a:endParaRPr sz="2000" dirty="0">
              <a:latin typeface="游ゴシック" panose="020B0400000000000000" pitchFamily="50" charset="-128"/>
              <a:ea typeface="游ゴシック" panose="020B0400000000000000" pitchFamily="50" charset="-128"/>
              <a:cs typeface="Yu Gothic"/>
            </a:endParaRPr>
          </a:p>
        </p:txBody>
      </p:sp>
      <p:sp>
        <p:nvSpPr>
          <p:cNvPr id="9" name="object 5">
            <a:extLst>
              <a:ext uri="{FF2B5EF4-FFF2-40B4-BE49-F238E27FC236}">
                <a16:creationId xmlns:a16="http://schemas.microsoft.com/office/drawing/2014/main" id="{869B7B01-72EF-4F1F-AAB4-6D0880C35BCC}"/>
              </a:ext>
            </a:extLst>
          </p:cNvPr>
          <p:cNvSpPr txBox="1"/>
          <p:nvPr/>
        </p:nvSpPr>
        <p:spPr>
          <a:xfrm>
            <a:off x="310513" y="3696474"/>
            <a:ext cx="5404487" cy="278923"/>
          </a:xfrm>
          <a:prstGeom prst="rect">
            <a:avLst/>
          </a:prstGeom>
          <a:noFill/>
        </p:spPr>
        <p:txBody>
          <a:bodyPr vert="horz" wrap="square" lIns="0" tIns="1905" rIns="0" bIns="0" rtlCol="0">
            <a:spAutoFit/>
          </a:bodyPr>
          <a:lstStyle/>
          <a:p>
            <a:pPr>
              <a:lnSpc>
                <a:spcPct val="100000"/>
              </a:lnSpc>
              <a:spcBef>
                <a:spcPts val="15"/>
              </a:spcBef>
            </a:pPr>
            <a:r>
              <a:rPr lang="ja-JP" altLang="en-US" u="sng" spc="-5" dirty="0">
                <a:uFill>
                  <a:solidFill>
                    <a:srgbClr val="000000"/>
                  </a:solidFill>
                </a:uFill>
                <a:latin typeface="游ゴシック" panose="020B0400000000000000" pitchFamily="50" charset="-128"/>
                <a:ea typeface="游ゴシック" panose="020B0400000000000000" pitchFamily="50" charset="-128"/>
                <a:cs typeface="Yu Gothic"/>
              </a:rPr>
              <a:t>３</a:t>
            </a:r>
            <a:r>
              <a:rPr sz="1800" u="sng" spc="-5" dirty="0">
                <a:uFill>
                  <a:solidFill>
                    <a:srgbClr val="000000"/>
                  </a:solidFill>
                </a:uFill>
                <a:latin typeface="游ゴシック" panose="020B0400000000000000" pitchFamily="50" charset="-128"/>
                <a:ea typeface="游ゴシック" panose="020B0400000000000000" pitchFamily="50" charset="-128"/>
                <a:cs typeface="Yu Gothic"/>
              </a:rPr>
              <a:t>）</a:t>
            </a:r>
            <a:r>
              <a:rPr lang="ja-JP" altLang="en-US" sz="1800" u="sng" spc="-5" dirty="0">
                <a:uFill>
                  <a:solidFill>
                    <a:srgbClr val="000000"/>
                  </a:solidFill>
                </a:uFill>
                <a:latin typeface="游ゴシック" panose="020B0400000000000000" pitchFamily="50" charset="-128"/>
                <a:ea typeface="游ゴシック" panose="020B0400000000000000" pitchFamily="50" charset="-128"/>
                <a:cs typeface="Yu Gothic"/>
              </a:rPr>
              <a:t>要件（以下の基準に適合していない場合）</a:t>
            </a:r>
            <a:endParaRPr sz="1800" dirty="0">
              <a:latin typeface="游ゴシック" panose="020B0400000000000000" pitchFamily="50" charset="-128"/>
              <a:ea typeface="游ゴシック" panose="020B0400000000000000" pitchFamily="50" charset="-128"/>
              <a:cs typeface="Yu Gothic"/>
            </a:endParaRPr>
          </a:p>
        </p:txBody>
      </p:sp>
      <p:sp>
        <p:nvSpPr>
          <p:cNvPr id="10" name="object 4">
            <a:extLst>
              <a:ext uri="{FF2B5EF4-FFF2-40B4-BE49-F238E27FC236}">
                <a16:creationId xmlns:a16="http://schemas.microsoft.com/office/drawing/2014/main" id="{A939562E-042E-4975-8AA2-1630756D9BFA}"/>
              </a:ext>
            </a:extLst>
          </p:cNvPr>
          <p:cNvSpPr txBox="1"/>
          <p:nvPr/>
        </p:nvSpPr>
        <p:spPr>
          <a:xfrm>
            <a:off x="552397" y="4012155"/>
            <a:ext cx="10443845" cy="2598788"/>
          </a:xfrm>
          <a:prstGeom prst="rect">
            <a:avLst/>
          </a:prstGeom>
        </p:spPr>
        <p:txBody>
          <a:bodyPr vert="horz" wrap="square" lIns="0" tIns="13335" rIns="0" bIns="0" rtlCol="0">
            <a:spAutoFit/>
          </a:bodyPr>
          <a:lstStyle/>
          <a:p>
            <a:pPr marR="5080">
              <a:lnSpc>
                <a:spcPct val="100000"/>
              </a:lnSpc>
            </a:pPr>
            <a:r>
              <a:rPr lang="ja-JP" altLang="en-US" sz="2000" dirty="0">
                <a:latin typeface="游ゴシック" panose="020B0400000000000000" pitchFamily="50" charset="-128"/>
                <a:ea typeface="游ゴシック" panose="020B0400000000000000" pitchFamily="50" charset="-128"/>
                <a:cs typeface="Yu Gothic"/>
              </a:rPr>
              <a:t>①感染症や非常災害の発生時において、利用者に対するサービス提供を継続的に</a:t>
            </a:r>
            <a:endParaRPr lang="en-US" altLang="ja-JP" sz="2000" dirty="0">
              <a:latin typeface="游ゴシック" panose="020B0400000000000000" pitchFamily="50" charset="-128"/>
              <a:ea typeface="游ゴシック" panose="020B0400000000000000" pitchFamily="50" charset="-128"/>
              <a:cs typeface="Yu Gothic"/>
            </a:endParaRPr>
          </a:p>
          <a:p>
            <a:pPr marR="5080">
              <a:lnSpc>
                <a:spcPct val="100000"/>
              </a:lnSpc>
            </a:pPr>
            <a:r>
              <a:rPr lang="ja-JP" altLang="en-US" sz="2000" dirty="0">
                <a:latin typeface="游ゴシック" panose="020B0400000000000000" pitchFamily="50" charset="-128"/>
                <a:ea typeface="游ゴシック" panose="020B0400000000000000" pitchFamily="50" charset="-128"/>
                <a:cs typeface="Yu Gothic"/>
              </a:rPr>
              <a:t>　実施するための及び非常時の体制での早期の業務再開を図るための計画</a:t>
            </a:r>
            <a:r>
              <a:rPr lang="en-US" altLang="ja-JP" sz="2000" dirty="0">
                <a:latin typeface="游ゴシック" panose="020B0400000000000000" pitchFamily="50" charset="-128"/>
                <a:ea typeface="游ゴシック" panose="020B0400000000000000" pitchFamily="50" charset="-128"/>
                <a:cs typeface="Yu Gothic"/>
              </a:rPr>
              <a:t>(</a:t>
            </a:r>
            <a:r>
              <a:rPr lang="ja-JP" altLang="en-US" sz="2000" dirty="0">
                <a:latin typeface="游ゴシック" panose="020B0400000000000000" pitchFamily="50" charset="-128"/>
                <a:ea typeface="游ゴシック" panose="020B0400000000000000" pitchFamily="50" charset="-128"/>
                <a:cs typeface="Yu Gothic"/>
              </a:rPr>
              <a:t>業務継続計画</a:t>
            </a:r>
            <a:r>
              <a:rPr lang="en-US" altLang="ja-JP" sz="2000" dirty="0">
                <a:latin typeface="游ゴシック" panose="020B0400000000000000" pitchFamily="50" charset="-128"/>
                <a:ea typeface="游ゴシック" panose="020B0400000000000000" pitchFamily="50" charset="-128"/>
                <a:cs typeface="Yu Gothic"/>
              </a:rPr>
              <a:t>)</a:t>
            </a:r>
          </a:p>
          <a:p>
            <a:pPr marR="5080">
              <a:lnSpc>
                <a:spcPct val="100000"/>
              </a:lnSpc>
            </a:pPr>
            <a:r>
              <a:rPr lang="ja-JP" altLang="en-US" sz="2000" dirty="0">
                <a:latin typeface="游ゴシック" panose="020B0400000000000000" pitchFamily="50" charset="-128"/>
                <a:ea typeface="游ゴシック" panose="020B0400000000000000" pitchFamily="50" charset="-128"/>
                <a:cs typeface="Yu Gothic"/>
              </a:rPr>
              <a:t>　を策定すること。</a:t>
            </a:r>
            <a:endParaRPr lang="en-US" altLang="ja-JP" sz="2000" dirty="0">
              <a:latin typeface="游ゴシック" panose="020B0400000000000000" pitchFamily="50" charset="-128"/>
              <a:ea typeface="游ゴシック" panose="020B0400000000000000" pitchFamily="50" charset="-128"/>
              <a:cs typeface="Yu Gothic"/>
            </a:endParaRPr>
          </a:p>
          <a:p>
            <a:pPr marR="5080">
              <a:lnSpc>
                <a:spcPct val="100000"/>
              </a:lnSpc>
            </a:pPr>
            <a:endParaRPr lang="ja-JP" altLang="en-US" sz="2000" dirty="0">
              <a:latin typeface="游ゴシック" panose="020B0400000000000000" pitchFamily="50" charset="-128"/>
              <a:ea typeface="游ゴシック" panose="020B0400000000000000" pitchFamily="50" charset="-128"/>
              <a:cs typeface="Yu Gothic"/>
            </a:endParaRPr>
          </a:p>
          <a:p>
            <a:pPr marR="5080">
              <a:lnSpc>
                <a:spcPct val="100000"/>
              </a:lnSpc>
            </a:pPr>
            <a:r>
              <a:rPr lang="ja-JP" altLang="en-US" sz="2000" dirty="0">
                <a:latin typeface="游ゴシック" panose="020B0400000000000000" pitchFamily="50" charset="-128"/>
                <a:ea typeface="游ゴシック" panose="020B0400000000000000" pitchFamily="50" charset="-128"/>
                <a:cs typeface="Yu Gothic"/>
              </a:rPr>
              <a:t>②当該業務継続計画に従い必要な措置を講ずること。</a:t>
            </a:r>
            <a:endParaRPr lang="en-US" altLang="ja-JP" sz="2000" dirty="0">
              <a:latin typeface="游ゴシック" panose="020B0400000000000000" pitchFamily="50" charset="-128"/>
              <a:ea typeface="游ゴシック" panose="020B0400000000000000" pitchFamily="50" charset="-128"/>
              <a:cs typeface="Yu Gothic"/>
            </a:endParaRPr>
          </a:p>
          <a:p>
            <a:pPr marR="5080">
              <a:lnSpc>
                <a:spcPct val="100000"/>
              </a:lnSpc>
            </a:pPr>
            <a:endParaRPr lang="en-US" sz="2000" dirty="0">
              <a:latin typeface="游ゴシック" panose="020B0400000000000000" pitchFamily="50" charset="-128"/>
              <a:ea typeface="游ゴシック" panose="020B0400000000000000" pitchFamily="50" charset="-128"/>
              <a:cs typeface="Yu Gothic"/>
            </a:endParaRPr>
          </a:p>
          <a:p>
            <a:pPr marR="5080">
              <a:lnSpc>
                <a:spcPct val="100000"/>
              </a:lnSpc>
            </a:pPr>
            <a:r>
              <a:rPr lang="en-US" altLang="ja-JP" sz="1600" dirty="0">
                <a:latin typeface="游ゴシック" panose="020B0400000000000000" pitchFamily="50" charset="-128"/>
                <a:ea typeface="游ゴシック" panose="020B0400000000000000" pitchFamily="50" charset="-128"/>
                <a:cs typeface="Yu Gothic"/>
              </a:rPr>
              <a:t>※</a:t>
            </a:r>
            <a:r>
              <a:rPr lang="ja-JP" altLang="en-US" sz="1600" dirty="0">
                <a:latin typeface="游ゴシック" panose="020B0400000000000000" pitchFamily="50" charset="-128"/>
                <a:ea typeface="游ゴシック" panose="020B0400000000000000" pitchFamily="50" charset="-128"/>
                <a:cs typeface="Yu Gothic"/>
              </a:rPr>
              <a:t>令和７年３月３１日までの間、感染症の予防及びまん延の防止のための指針の整備及び非常災害に関する具体的</a:t>
            </a:r>
            <a:endParaRPr lang="en-US" altLang="ja-JP" sz="1600" dirty="0">
              <a:latin typeface="游ゴシック" panose="020B0400000000000000" pitchFamily="50" charset="-128"/>
              <a:ea typeface="游ゴシック" panose="020B0400000000000000" pitchFamily="50" charset="-128"/>
              <a:cs typeface="Yu Gothic"/>
            </a:endParaRPr>
          </a:p>
          <a:p>
            <a:pPr marR="5080">
              <a:lnSpc>
                <a:spcPct val="100000"/>
              </a:lnSpc>
            </a:pPr>
            <a:r>
              <a:rPr lang="ja-JP" altLang="en-US" sz="1600" dirty="0">
                <a:latin typeface="游ゴシック" panose="020B0400000000000000" pitchFamily="50" charset="-128"/>
                <a:ea typeface="游ゴシック" panose="020B0400000000000000" pitchFamily="50" charset="-128"/>
                <a:cs typeface="Yu Gothic"/>
              </a:rPr>
              <a:t>　計画の策定を行っている場合には減算を適用しない。令和７年３月３１日までの間、訪問系サービス、福祉用具　</a:t>
            </a:r>
            <a:endParaRPr lang="en-US" altLang="ja-JP" sz="1600" dirty="0">
              <a:latin typeface="游ゴシック" panose="020B0400000000000000" pitchFamily="50" charset="-128"/>
              <a:ea typeface="游ゴシック" panose="020B0400000000000000" pitchFamily="50" charset="-128"/>
              <a:cs typeface="Yu Gothic"/>
            </a:endParaRPr>
          </a:p>
          <a:p>
            <a:pPr marR="5080">
              <a:lnSpc>
                <a:spcPct val="100000"/>
              </a:lnSpc>
            </a:pPr>
            <a:r>
              <a:rPr lang="ja-JP" altLang="en-US" sz="1600" dirty="0">
                <a:latin typeface="游ゴシック" panose="020B0400000000000000" pitchFamily="50" charset="-128"/>
                <a:ea typeface="游ゴシック" panose="020B0400000000000000" pitchFamily="50" charset="-128"/>
                <a:cs typeface="Yu Gothic"/>
              </a:rPr>
              <a:t>　貸与、居宅介護支援は減算を適用しない。</a:t>
            </a:r>
            <a:endParaRPr sz="1600" dirty="0">
              <a:latin typeface="游ゴシック" panose="020B0400000000000000" pitchFamily="50" charset="-128"/>
              <a:ea typeface="游ゴシック" panose="020B0400000000000000" pitchFamily="50" charset="-128"/>
              <a:cs typeface="Yu Gothic"/>
            </a:endParaRPr>
          </a:p>
        </p:txBody>
      </p:sp>
    </p:spTree>
    <p:extLst>
      <p:ext uri="{BB962C8B-B14F-4D97-AF65-F5344CB8AC3E}">
        <p14:creationId xmlns:p14="http://schemas.microsoft.com/office/powerpoint/2010/main" val="5705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291" y="64135"/>
            <a:ext cx="4592955" cy="635000"/>
          </a:xfrm>
          <a:prstGeom prst="rect">
            <a:avLst/>
          </a:prstGeom>
        </p:spPr>
        <p:txBody>
          <a:bodyPr vert="horz" wrap="square" lIns="0" tIns="12065" rIns="0" bIns="0" rtlCol="0">
            <a:spAutoFit/>
          </a:bodyPr>
          <a:lstStyle/>
          <a:p>
            <a:pPr marL="12700">
              <a:lnSpc>
                <a:spcPct val="100000"/>
              </a:lnSpc>
              <a:spcBef>
                <a:spcPts val="95"/>
              </a:spcBef>
            </a:pPr>
            <a:r>
              <a:rPr sz="4000" spc="-5" dirty="0" err="1"/>
              <a:t>令和</a:t>
            </a:r>
            <a:r>
              <a:rPr lang="ja-JP" altLang="en-US" sz="4000" spc="-5" dirty="0"/>
              <a:t>６</a:t>
            </a:r>
            <a:r>
              <a:rPr sz="4000" spc="-5" dirty="0" err="1"/>
              <a:t>年度報酬改定</a:t>
            </a:r>
            <a:endParaRPr sz="4000" dirty="0"/>
          </a:p>
        </p:txBody>
      </p:sp>
      <p:sp>
        <p:nvSpPr>
          <p:cNvPr id="3" name="object 3"/>
          <p:cNvSpPr txBox="1"/>
          <p:nvPr/>
        </p:nvSpPr>
        <p:spPr>
          <a:xfrm>
            <a:off x="707542" y="1378458"/>
            <a:ext cx="11039475" cy="878840"/>
          </a:xfrm>
          <a:prstGeom prst="rect">
            <a:avLst/>
          </a:prstGeom>
        </p:spPr>
        <p:txBody>
          <a:bodyPr vert="horz" wrap="square" lIns="0" tIns="12065" rIns="0" bIns="0" rtlCol="0">
            <a:spAutoFit/>
          </a:bodyPr>
          <a:lstStyle/>
          <a:p>
            <a:pPr marL="367665" marR="5080" indent="-355600">
              <a:lnSpc>
                <a:spcPct val="100000"/>
              </a:lnSpc>
              <a:spcBef>
                <a:spcPts val="95"/>
              </a:spcBef>
              <a:buChar char="○"/>
              <a:tabLst>
                <a:tab pos="723900" algn="l"/>
                <a:tab pos="724535" algn="l"/>
              </a:tabLst>
            </a:pPr>
            <a:r>
              <a:rPr sz="2800" spc="-10" dirty="0">
                <a:latin typeface="Yu Gothic"/>
                <a:cs typeface="Yu Gothic"/>
              </a:rPr>
              <a:t>感染症や災害が発生した場合であっ</a:t>
            </a:r>
            <a:r>
              <a:rPr sz="2800" dirty="0">
                <a:latin typeface="Yu Gothic"/>
                <a:cs typeface="Yu Gothic"/>
              </a:rPr>
              <a:t>て</a:t>
            </a:r>
            <a:r>
              <a:rPr sz="2800" spc="-10" dirty="0">
                <a:latin typeface="Yu Gothic"/>
                <a:cs typeface="Yu Gothic"/>
              </a:rPr>
              <a:t>も、</a:t>
            </a:r>
            <a:r>
              <a:rPr sz="2800" dirty="0">
                <a:latin typeface="Yu Gothic"/>
                <a:cs typeface="Yu Gothic"/>
              </a:rPr>
              <a:t>必</a:t>
            </a:r>
            <a:r>
              <a:rPr sz="2800" spc="-10" dirty="0">
                <a:latin typeface="Yu Gothic"/>
                <a:cs typeface="Yu Gothic"/>
              </a:rPr>
              <a:t>要な</a:t>
            </a:r>
            <a:r>
              <a:rPr sz="2800" dirty="0">
                <a:latin typeface="Yu Gothic"/>
                <a:cs typeface="Yu Gothic"/>
              </a:rPr>
              <a:t>介</a:t>
            </a:r>
            <a:r>
              <a:rPr sz="2800" spc="-10" dirty="0">
                <a:latin typeface="Yu Gothic"/>
                <a:cs typeface="Yu Gothic"/>
              </a:rPr>
              <a:t>護サ</a:t>
            </a:r>
            <a:r>
              <a:rPr sz="2800" dirty="0">
                <a:latin typeface="Yu Gothic"/>
                <a:cs typeface="Yu Gothic"/>
              </a:rPr>
              <a:t>ー</a:t>
            </a:r>
            <a:r>
              <a:rPr sz="2800" spc="-10" dirty="0">
                <a:latin typeface="Yu Gothic"/>
                <a:cs typeface="Yu Gothic"/>
              </a:rPr>
              <a:t>ビスが 継続的に提供できる体制を構築</a:t>
            </a:r>
            <a:r>
              <a:rPr sz="2800" dirty="0">
                <a:latin typeface="Yu Gothic"/>
                <a:cs typeface="Yu Gothic"/>
              </a:rPr>
              <a:t>す</a:t>
            </a:r>
            <a:r>
              <a:rPr sz="2800" spc="-10" dirty="0">
                <a:latin typeface="Yu Gothic"/>
                <a:cs typeface="Yu Gothic"/>
              </a:rPr>
              <a:t>る観</a:t>
            </a:r>
            <a:r>
              <a:rPr sz="2800" dirty="0">
                <a:latin typeface="Yu Gothic"/>
                <a:cs typeface="Yu Gothic"/>
              </a:rPr>
              <a:t>点</a:t>
            </a:r>
            <a:r>
              <a:rPr sz="2800" spc="-10" dirty="0">
                <a:latin typeface="Yu Gothic"/>
                <a:cs typeface="Yu Gothic"/>
              </a:rPr>
              <a:t>から</a:t>
            </a:r>
            <a:r>
              <a:rPr sz="2800" dirty="0">
                <a:latin typeface="Yu Gothic"/>
                <a:cs typeface="Yu Gothic"/>
              </a:rPr>
              <a:t>以</a:t>
            </a:r>
            <a:r>
              <a:rPr sz="2800" spc="-10" dirty="0">
                <a:latin typeface="Yu Gothic"/>
                <a:cs typeface="Yu Gothic"/>
              </a:rPr>
              <a:t>下の</a:t>
            </a:r>
            <a:r>
              <a:rPr sz="2800" dirty="0">
                <a:latin typeface="Yu Gothic"/>
                <a:cs typeface="Yu Gothic"/>
              </a:rPr>
              <a:t>内</a:t>
            </a:r>
            <a:r>
              <a:rPr sz="2800" spc="-10" dirty="0">
                <a:latin typeface="Yu Gothic"/>
                <a:cs typeface="Yu Gothic"/>
              </a:rPr>
              <a:t>容を</a:t>
            </a:r>
            <a:r>
              <a:rPr sz="2800" dirty="0">
                <a:latin typeface="Yu Gothic"/>
                <a:cs typeface="Yu Gothic"/>
              </a:rPr>
              <a:t>義</a:t>
            </a:r>
            <a:r>
              <a:rPr sz="2800" spc="-10" dirty="0">
                <a:latin typeface="Yu Gothic"/>
                <a:cs typeface="Yu Gothic"/>
              </a:rPr>
              <a:t>務化</a:t>
            </a:r>
            <a:endParaRPr sz="2800">
              <a:latin typeface="Yu Gothic"/>
              <a:cs typeface="Yu Gothic"/>
            </a:endParaRPr>
          </a:p>
        </p:txBody>
      </p:sp>
      <p:sp>
        <p:nvSpPr>
          <p:cNvPr id="5" name="object 5"/>
          <p:cNvSpPr txBox="1"/>
          <p:nvPr/>
        </p:nvSpPr>
        <p:spPr>
          <a:xfrm>
            <a:off x="1692401" y="3019679"/>
            <a:ext cx="6925945" cy="496931"/>
          </a:xfrm>
          <a:prstGeom prst="rect">
            <a:avLst/>
          </a:prstGeom>
          <a:noFill/>
        </p:spPr>
        <p:txBody>
          <a:bodyPr vert="horz" wrap="square" lIns="0" tIns="4445" rIns="0" bIns="0" rtlCol="0">
            <a:spAutoFit/>
          </a:bodyPr>
          <a:lstStyle/>
          <a:p>
            <a:pPr>
              <a:lnSpc>
                <a:spcPct val="100000"/>
              </a:lnSpc>
              <a:spcBef>
                <a:spcPts val="35"/>
              </a:spcBef>
            </a:pPr>
            <a:r>
              <a:rPr lang="ja-JP" altLang="en-US" sz="3200" dirty="0">
                <a:latin typeface="Yu Gothic"/>
                <a:cs typeface="Yu Gothic"/>
              </a:rPr>
              <a:t>①</a:t>
            </a:r>
            <a:r>
              <a:rPr sz="3200" dirty="0" err="1">
                <a:latin typeface="Yu Gothic"/>
                <a:cs typeface="Yu Gothic"/>
              </a:rPr>
              <a:t>業務継続計画（ＢＣＰ</a:t>
            </a:r>
            <a:r>
              <a:rPr sz="3200" spc="-15" dirty="0" err="1">
                <a:latin typeface="Yu Gothic"/>
                <a:cs typeface="Yu Gothic"/>
              </a:rPr>
              <a:t>）</a:t>
            </a:r>
            <a:r>
              <a:rPr sz="3200" dirty="0" err="1">
                <a:latin typeface="Yu Gothic"/>
                <a:cs typeface="Yu Gothic"/>
              </a:rPr>
              <a:t>の策定</a:t>
            </a:r>
            <a:endParaRPr sz="3200" dirty="0">
              <a:latin typeface="Yu Gothic"/>
              <a:cs typeface="Yu Gothic"/>
            </a:endParaRPr>
          </a:p>
        </p:txBody>
      </p:sp>
      <p:sp>
        <p:nvSpPr>
          <p:cNvPr id="7" name="object 7"/>
          <p:cNvSpPr txBox="1"/>
          <p:nvPr/>
        </p:nvSpPr>
        <p:spPr>
          <a:xfrm>
            <a:off x="1692400" y="3995039"/>
            <a:ext cx="9508999" cy="496931"/>
          </a:xfrm>
          <a:prstGeom prst="rect">
            <a:avLst/>
          </a:prstGeom>
          <a:noFill/>
        </p:spPr>
        <p:txBody>
          <a:bodyPr vert="horz" wrap="square" lIns="0" tIns="4445" rIns="0" bIns="0" rtlCol="0">
            <a:spAutoFit/>
          </a:bodyPr>
          <a:lstStyle/>
          <a:p>
            <a:pPr>
              <a:lnSpc>
                <a:spcPct val="100000"/>
              </a:lnSpc>
              <a:spcBef>
                <a:spcPts val="35"/>
              </a:spcBef>
            </a:pPr>
            <a:r>
              <a:rPr lang="ja-JP" altLang="en-US" sz="3200" dirty="0">
                <a:latin typeface="Yu Gothic"/>
                <a:cs typeface="Yu Gothic"/>
              </a:rPr>
              <a:t>②</a:t>
            </a:r>
            <a:r>
              <a:rPr sz="3200" dirty="0" err="1">
                <a:latin typeface="Yu Gothic"/>
                <a:cs typeface="Yu Gothic"/>
              </a:rPr>
              <a:t>定期的な研修・訓練（</a:t>
            </a:r>
            <a:r>
              <a:rPr sz="3200" spc="-15" dirty="0" err="1">
                <a:latin typeface="Yu Gothic"/>
                <a:cs typeface="Yu Gothic"/>
              </a:rPr>
              <a:t>シ</a:t>
            </a:r>
            <a:r>
              <a:rPr sz="3200" dirty="0" err="1">
                <a:latin typeface="Yu Gothic"/>
                <a:cs typeface="Yu Gothic"/>
              </a:rPr>
              <a:t>ミュ</a:t>
            </a:r>
            <a:r>
              <a:rPr sz="3200" spc="-15" dirty="0" err="1">
                <a:latin typeface="Yu Gothic"/>
                <a:cs typeface="Yu Gothic"/>
              </a:rPr>
              <a:t>レ</a:t>
            </a:r>
            <a:r>
              <a:rPr sz="3200" dirty="0" err="1">
                <a:latin typeface="Yu Gothic"/>
                <a:cs typeface="Yu Gothic"/>
              </a:rPr>
              <a:t>ーシ</a:t>
            </a:r>
            <a:r>
              <a:rPr sz="3200" spc="-15" dirty="0" err="1">
                <a:latin typeface="Yu Gothic"/>
                <a:cs typeface="Yu Gothic"/>
              </a:rPr>
              <a:t>ョ</a:t>
            </a:r>
            <a:r>
              <a:rPr sz="3200" dirty="0" err="1">
                <a:latin typeface="Yu Gothic"/>
                <a:cs typeface="Yu Gothic"/>
              </a:rPr>
              <a:t>ン）</a:t>
            </a:r>
            <a:r>
              <a:rPr sz="3200" spc="-15" dirty="0" err="1">
                <a:latin typeface="Yu Gothic"/>
                <a:cs typeface="Yu Gothic"/>
              </a:rPr>
              <a:t>の</a:t>
            </a:r>
            <a:r>
              <a:rPr sz="3200" dirty="0" err="1">
                <a:latin typeface="Yu Gothic"/>
                <a:cs typeface="Yu Gothic"/>
              </a:rPr>
              <a:t>実施</a:t>
            </a:r>
            <a:endParaRPr sz="3200" dirty="0">
              <a:latin typeface="Yu Gothic"/>
              <a:cs typeface="Yu Gothic"/>
            </a:endParaRPr>
          </a:p>
        </p:txBody>
      </p:sp>
      <p:sp>
        <p:nvSpPr>
          <p:cNvPr id="9" name="object 9"/>
          <p:cNvSpPr txBox="1"/>
          <p:nvPr/>
        </p:nvSpPr>
        <p:spPr>
          <a:xfrm>
            <a:off x="1692401" y="4970398"/>
            <a:ext cx="8137399" cy="496931"/>
          </a:xfrm>
          <a:prstGeom prst="rect">
            <a:avLst/>
          </a:prstGeom>
          <a:noFill/>
        </p:spPr>
        <p:txBody>
          <a:bodyPr vert="horz" wrap="square" lIns="0" tIns="4445" rIns="0" bIns="0" rtlCol="0">
            <a:spAutoFit/>
          </a:bodyPr>
          <a:lstStyle/>
          <a:p>
            <a:pPr>
              <a:lnSpc>
                <a:spcPct val="100000"/>
              </a:lnSpc>
              <a:spcBef>
                <a:spcPts val="35"/>
              </a:spcBef>
            </a:pPr>
            <a:r>
              <a:rPr lang="ja-JP" altLang="en-US" sz="3200" spc="-5" dirty="0">
                <a:latin typeface="Yu Gothic"/>
                <a:cs typeface="Yu Gothic"/>
              </a:rPr>
              <a:t>③</a:t>
            </a:r>
            <a:r>
              <a:rPr sz="3200" spc="-5" dirty="0" err="1">
                <a:latin typeface="Yu Gothic"/>
                <a:cs typeface="Yu Gothic"/>
              </a:rPr>
              <a:t>定期的な業務継続計画</a:t>
            </a:r>
            <a:r>
              <a:rPr sz="3200" spc="-15" dirty="0" err="1">
                <a:latin typeface="Yu Gothic"/>
                <a:cs typeface="Yu Gothic"/>
              </a:rPr>
              <a:t>の</a:t>
            </a:r>
            <a:r>
              <a:rPr sz="3200" spc="-5" dirty="0" err="1">
                <a:latin typeface="Yu Gothic"/>
                <a:cs typeface="Yu Gothic"/>
              </a:rPr>
              <a:t>見直</a:t>
            </a:r>
            <a:r>
              <a:rPr sz="3200" spc="-15" dirty="0" err="1">
                <a:latin typeface="Yu Gothic"/>
                <a:cs typeface="Yu Gothic"/>
              </a:rPr>
              <a:t>し</a:t>
            </a:r>
            <a:r>
              <a:rPr sz="3200" spc="-5" dirty="0" err="1">
                <a:latin typeface="Yu Gothic"/>
                <a:cs typeface="Yu Gothic"/>
              </a:rPr>
              <a:t>・変更</a:t>
            </a:r>
            <a:endParaRPr sz="3200" dirty="0">
              <a:latin typeface="Yu Gothic"/>
              <a:cs typeface="Yu Gothic"/>
            </a:endParaRPr>
          </a:p>
        </p:txBody>
      </p:sp>
      <p:sp>
        <p:nvSpPr>
          <p:cNvPr id="12" name="object 9">
            <a:extLst>
              <a:ext uri="{FF2B5EF4-FFF2-40B4-BE49-F238E27FC236}">
                <a16:creationId xmlns:a16="http://schemas.microsoft.com/office/drawing/2014/main" id="{2EF18F56-97BC-444B-B2FD-F378BF1A38C1}"/>
              </a:ext>
            </a:extLst>
          </p:cNvPr>
          <p:cNvSpPr txBox="1"/>
          <p:nvPr/>
        </p:nvSpPr>
        <p:spPr>
          <a:xfrm>
            <a:off x="1692401" y="5945757"/>
            <a:ext cx="5622800" cy="496931"/>
          </a:xfrm>
          <a:prstGeom prst="rect">
            <a:avLst/>
          </a:prstGeom>
          <a:noFill/>
        </p:spPr>
        <p:txBody>
          <a:bodyPr vert="horz" wrap="square" lIns="0" tIns="4445" rIns="0" bIns="0" rtlCol="0">
            <a:spAutoFit/>
          </a:bodyPr>
          <a:lstStyle/>
          <a:p>
            <a:pPr>
              <a:lnSpc>
                <a:spcPct val="100000"/>
              </a:lnSpc>
              <a:spcBef>
                <a:spcPts val="35"/>
              </a:spcBef>
            </a:pPr>
            <a:r>
              <a:rPr lang="ja-JP" altLang="en-US" sz="3200" spc="-5" dirty="0">
                <a:latin typeface="Yu Gothic"/>
                <a:cs typeface="Yu Gothic"/>
              </a:rPr>
              <a:t>④</a:t>
            </a:r>
            <a:r>
              <a:rPr lang="ja-JP" altLang="en-US" sz="3200" spc="-5" dirty="0">
                <a:latin typeface="游ゴシック" panose="020B0400000000000000" pitchFamily="50" charset="-128"/>
                <a:ea typeface="游ゴシック" panose="020B0400000000000000" pitchFamily="50" charset="-128"/>
                <a:cs typeface="Yu Gothic"/>
              </a:rPr>
              <a:t>業務継続計画未策定の減算</a:t>
            </a:r>
            <a:endParaRPr sz="3200" dirty="0">
              <a:latin typeface="游ゴシック" panose="020B0400000000000000" pitchFamily="50" charset="-128"/>
              <a:ea typeface="游ゴシック" panose="020B0400000000000000" pitchFamily="50" charset="-128"/>
              <a:cs typeface="Yu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091" y="118363"/>
            <a:ext cx="6126480" cy="513715"/>
          </a:xfrm>
          <a:prstGeom prst="rect">
            <a:avLst/>
          </a:prstGeom>
        </p:spPr>
        <p:txBody>
          <a:bodyPr vert="horz" wrap="square" lIns="0" tIns="12700" rIns="0" bIns="0" rtlCol="0">
            <a:spAutoFit/>
          </a:bodyPr>
          <a:lstStyle/>
          <a:p>
            <a:pPr marL="12700">
              <a:lnSpc>
                <a:spcPct val="100000"/>
              </a:lnSpc>
              <a:spcBef>
                <a:spcPts val="100"/>
              </a:spcBef>
            </a:pPr>
            <a:r>
              <a:rPr dirty="0"/>
              <a:t>①業務継続計画（ＢＣ</a:t>
            </a:r>
            <a:r>
              <a:rPr spc="-15" dirty="0"/>
              <a:t>Ｐ</a:t>
            </a:r>
            <a:r>
              <a:rPr dirty="0"/>
              <a:t>）の</a:t>
            </a:r>
            <a:r>
              <a:rPr spc="-15" dirty="0"/>
              <a:t>策</a:t>
            </a:r>
            <a:r>
              <a:rPr spc="5" dirty="0"/>
              <a:t>定</a:t>
            </a:r>
          </a:p>
        </p:txBody>
      </p:sp>
      <p:sp>
        <p:nvSpPr>
          <p:cNvPr id="3" name="object 3"/>
          <p:cNvSpPr txBox="1"/>
          <p:nvPr/>
        </p:nvSpPr>
        <p:spPr>
          <a:xfrm>
            <a:off x="386715" y="972566"/>
            <a:ext cx="3441700" cy="294640"/>
          </a:xfrm>
          <a:prstGeom prst="rect">
            <a:avLst/>
          </a:prstGeom>
          <a:noFill/>
        </p:spPr>
        <p:txBody>
          <a:bodyPr vert="horz" wrap="square" lIns="0" tIns="1905" rIns="0" bIns="0" rtlCol="0">
            <a:spAutoFit/>
          </a:bodyPr>
          <a:lstStyle/>
          <a:p>
            <a:pPr>
              <a:lnSpc>
                <a:spcPct val="100000"/>
              </a:lnSpc>
              <a:spcBef>
                <a:spcPts val="15"/>
              </a:spcBef>
            </a:pPr>
            <a:r>
              <a:rPr sz="1800" u="sng" spc="-5" dirty="0">
                <a:uFill>
                  <a:solidFill>
                    <a:srgbClr val="000000"/>
                  </a:solidFill>
                </a:uFill>
                <a:latin typeface="Yu Gothic"/>
                <a:cs typeface="Yu Gothic"/>
              </a:rPr>
              <a:t>１）業務継続計画（ＢＣＰ）とは</a:t>
            </a:r>
            <a:endParaRPr sz="1800" dirty="0">
              <a:latin typeface="Yu Gothic"/>
              <a:cs typeface="Yu Gothic"/>
            </a:endParaRPr>
          </a:p>
        </p:txBody>
      </p:sp>
      <p:sp>
        <p:nvSpPr>
          <p:cNvPr id="4" name="object 4"/>
          <p:cNvSpPr txBox="1"/>
          <p:nvPr/>
        </p:nvSpPr>
        <p:spPr>
          <a:xfrm>
            <a:off x="602691" y="1236090"/>
            <a:ext cx="10312400" cy="574040"/>
          </a:xfrm>
          <a:prstGeom prst="rect">
            <a:avLst/>
          </a:prstGeom>
        </p:spPr>
        <p:txBody>
          <a:bodyPr vert="horz" wrap="square" lIns="0" tIns="12700" rIns="0" bIns="0" rtlCol="0">
            <a:spAutoFit/>
          </a:bodyPr>
          <a:lstStyle/>
          <a:p>
            <a:pPr marL="12700" marR="5080" indent="228600">
              <a:lnSpc>
                <a:spcPct val="100000"/>
              </a:lnSpc>
              <a:spcBef>
                <a:spcPts val="100"/>
              </a:spcBef>
            </a:pPr>
            <a:r>
              <a:rPr sz="1800" spc="-5" dirty="0">
                <a:latin typeface="Yu Gothic"/>
                <a:cs typeface="Yu Gothic"/>
              </a:rPr>
              <a:t>感染症や非常災害の発生時において、利用者に対するサービスの提供を継続的に実施するための、 及び非常時の体制で早期の業務再開を図るための計画</a:t>
            </a:r>
            <a:endParaRPr sz="1800">
              <a:latin typeface="Yu Gothic"/>
              <a:cs typeface="Yu Gothic"/>
            </a:endParaRPr>
          </a:p>
        </p:txBody>
      </p:sp>
      <p:sp>
        <p:nvSpPr>
          <p:cNvPr id="5" name="object 5"/>
          <p:cNvSpPr txBox="1"/>
          <p:nvPr/>
        </p:nvSpPr>
        <p:spPr>
          <a:xfrm>
            <a:off x="386715" y="2069845"/>
            <a:ext cx="5041900" cy="294640"/>
          </a:xfrm>
          <a:prstGeom prst="rect">
            <a:avLst/>
          </a:prstGeom>
          <a:noFill/>
        </p:spPr>
        <p:txBody>
          <a:bodyPr vert="horz" wrap="square" lIns="0" tIns="1905" rIns="0" bIns="0" rtlCol="0">
            <a:spAutoFit/>
          </a:bodyPr>
          <a:lstStyle/>
          <a:p>
            <a:pPr>
              <a:lnSpc>
                <a:spcPct val="100000"/>
              </a:lnSpc>
              <a:spcBef>
                <a:spcPts val="15"/>
              </a:spcBef>
            </a:pPr>
            <a:r>
              <a:rPr sz="1800" u="sng" spc="-5" dirty="0">
                <a:uFill>
                  <a:solidFill>
                    <a:srgbClr val="000000"/>
                  </a:solidFill>
                </a:uFill>
                <a:latin typeface="Yu Gothic"/>
                <a:cs typeface="Yu Gothic"/>
              </a:rPr>
              <a:t>２）業務継続計画（ＢＣＰ）に記載が必要な項目</a:t>
            </a:r>
            <a:endParaRPr sz="1800" dirty="0">
              <a:latin typeface="Yu Gothic"/>
              <a:cs typeface="Yu Gothic"/>
            </a:endParaRPr>
          </a:p>
        </p:txBody>
      </p:sp>
      <p:sp>
        <p:nvSpPr>
          <p:cNvPr id="6" name="object 6"/>
          <p:cNvSpPr txBox="1"/>
          <p:nvPr/>
        </p:nvSpPr>
        <p:spPr>
          <a:xfrm>
            <a:off x="602691" y="2333625"/>
            <a:ext cx="10083800" cy="574040"/>
          </a:xfrm>
          <a:prstGeom prst="rect">
            <a:avLst/>
          </a:prstGeom>
        </p:spPr>
        <p:txBody>
          <a:bodyPr vert="horz" wrap="square" lIns="0" tIns="12700" rIns="0" bIns="0" rtlCol="0">
            <a:spAutoFit/>
          </a:bodyPr>
          <a:lstStyle/>
          <a:p>
            <a:pPr marL="12700" marR="5080" indent="228600">
              <a:lnSpc>
                <a:spcPct val="100000"/>
              </a:lnSpc>
              <a:spcBef>
                <a:spcPts val="100"/>
              </a:spcBef>
            </a:pPr>
            <a:r>
              <a:rPr sz="1800" spc="-5" dirty="0">
                <a:latin typeface="Yu Gothic"/>
                <a:cs typeface="Yu Gothic"/>
              </a:rPr>
              <a:t>業務継続計画には、下記表中の項目等を記載すること。また、想定される災害等は地域によって 異なるものであることから、項目については実態に応じて設定すること。</a:t>
            </a:r>
            <a:endParaRPr sz="1800">
              <a:latin typeface="Yu Gothic"/>
              <a:cs typeface="Yu Gothic"/>
            </a:endParaRPr>
          </a:p>
        </p:txBody>
      </p:sp>
      <p:sp>
        <p:nvSpPr>
          <p:cNvPr id="7" name="object 7"/>
          <p:cNvSpPr txBox="1"/>
          <p:nvPr/>
        </p:nvSpPr>
        <p:spPr>
          <a:xfrm>
            <a:off x="602691" y="6179616"/>
            <a:ext cx="8712200" cy="299720"/>
          </a:xfrm>
          <a:prstGeom prst="rect">
            <a:avLst/>
          </a:prstGeom>
        </p:spPr>
        <p:txBody>
          <a:bodyPr vert="horz" wrap="square" lIns="0" tIns="12700" rIns="0" bIns="0" rtlCol="0">
            <a:spAutoFit/>
          </a:bodyPr>
          <a:lstStyle/>
          <a:p>
            <a:pPr marL="12700">
              <a:lnSpc>
                <a:spcPct val="100000"/>
              </a:lnSpc>
              <a:spcBef>
                <a:spcPts val="100"/>
              </a:spcBef>
              <a:tabLst>
                <a:tab pos="469265" algn="l"/>
              </a:tabLst>
            </a:pPr>
            <a:r>
              <a:rPr sz="1800" dirty="0">
                <a:latin typeface="MS Gothic"/>
                <a:cs typeface="MS Gothic"/>
              </a:rPr>
              <a:t>※	</a:t>
            </a:r>
            <a:r>
              <a:rPr sz="1800" spc="-5" dirty="0">
                <a:latin typeface="Yu Gothic"/>
                <a:cs typeface="Yu Gothic"/>
              </a:rPr>
              <a:t>感染症及び災害の業務継続計画を一体的に策定することを妨げるものではない。</a:t>
            </a:r>
            <a:endParaRPr sz="1800">
              <a:latin typeface="Yu Gothic"/>
              <a:cs typeface="Yu Gothic"/>
            </a:endParaRPr>
          </a:p>
        </p:txBody>
      </p:sp>
      <p:graphicFrame>
        <p:nvGraphicFramePr>
          <p:cNvPr id="8" name="object 8"/>
          <p:cNvGraphicFramePr>
            <a:graphicFrameLocks noGrp="1"/>
          </p:cNvGraphicFramePr>
          <p:nvPr/>
        </p:nvGraphicFramePr>
        <p:xfrm>
          <a:off x="498475" y="3178555"/>
          <a:ext cx="11182350" cy="2926130"/>
        </p:xfrm>
        <a:graphic>
          <a:graphicData uri="http://schemas.openxmlformats.org/drawingml/2006/table">
            <a:tbl>
              <a:tblPr firstRow="1" bandRow="1">
                <a:tableStyleId>{2D5ABB26-0587-4C30-8999-92F81FD0307C}</a:tableStyleId>
              </a:tblPr>
              <a:tblGrid>
                <a:gridCol w="2571115">
                  <a:extLst>
                    <a:ext uri="{9D8B030D-6E8A-4147-A177-3AD203B41FA5}">
                      <a16:colId xmlns:a16="http://schemas.microsoft.com/office/drawing/2014/main" val="20000"/>
                    </a:ext>
                  </a:extLst>
                </a:gridCol>
                <a:gridCol w="8611235">
                  <a:extLst>
                    <a:ext uri="{9D8B030D-6E8A-4147-A177-3AD203B41FA5}">
                      <a16:colId xmlns:a16="http://schemas.microsoft.com/office/drawing/2014/main" val="20001"/>
                    </a:ext>
                  </a:extLst>
                </a:gridCol>
              </a:tblGrid>
              <a:tr h="1463040">
                <a:tc>
                  <a:txBody>
                    <a:bodyPr/>
                    <a:lstStyle/>
                    <a:p>
                      <a:pPr>
                        <a:lnSpc>
                          <a:spcPct val="100000"/>
                        </a:lnSpc>
                      </a:pPr>
                      <a:endParaRPr sz="1800">
                        <a:latin typeface="Times New Roman"/>
                        <a:cs typeface="Times New Roman"/>
                      </a:endParaRPr>
                    </a:p>
                    <a:p>
                      <a:pPr>
                        <a:lnSpc>
                          <a:spcPct val="100000"/>
                        </a:lnSpc>
                      </a:pPr>
                      <a:endParaRPr sz="2150">
                        <a:latin typeface="Times New Roman"/>
                        <a:cs typeface="Times New Roman"/>
                      </a:endParaRPr>
                    </a:p>
                    <a:p>
                      <a:pPr marL="91440">
                        <a:lnSpc>
                          <a:spcPct val="100000"/>
                        </a:lnSpc>
                      </a:pPr>
                      <a:r>
                        <a:rPr sz="1800" b="1" spc="-5" dirty="0">
                          <a:solidFill>
                            <a:srgbClr val="FF0000"/>
                          </a:solidFill>
                          <a:latin typeface="Yu Gothic"/>
                          <a:cs typeface="Yu Gothic"/>
                        </a:rPr>
                        <a:t>感染症</a:t>
                      </a:r>
                      <a:r>
                        <a:rPr sz="1800" spc="-5" dirty="0">
                          <a:latin typeface="Yu Gothic"/>
                          <a:cs typeface="Yu Gothic"/>
                        </a:rPr>
                        <a:t>に係るＢＣＰ</a:t>
                      </a:r>
                      <a:endParaRPr sz="1800">
                        <a:latin typeface="Yu Gothic"/>
                        <a:cs typeface="Yu 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825" indent="-287020">
                        <a:lnSpc>
                          <a:spcPct val="100000"/>
                        </a:lnSpc>
                        <a:spcBef>
                          <a:spcPts val="220"/>
                        </a:spcBef>
                        <a:buFont typeface="Wingdings"/>
                        <a:buChar char=""/>
                        <a:tabLst>
                          <a:tab pos="378460" algn="l"/>
                        </a:tabLst>
                      </a:pPr>
                      <a:r>
                        <a:rPr sz="1800" spc="-5" dirty="0">
                          <a:latin typeface="Yu Gothic"/>
                          <a:cs typeface="Yu Gothic"/>
                        </a:rPr>
                        <a:t>平時からの備え</a:t>
                      </a:r>
                      <a:endParaRPr sz="1800">
                        <a:latin typeface="Yu Gothic"/>
                        <a:cs typeface="Yu Gothic"/>
                      </a:endParaRPr>
                    </a:p>
                    <a:p>
                      <a:pPr marL="320040">
                        <a:lnSpc>
                          <a:spcPct val="100000"/>
                        </a:lnSpc>
                      </a:pPr>
                      <a:r>
                        <a:rPr sz="1800" spc="-5" dirty="0">
                          <a:latin typeface="Yu Gothic"/>
                          <a:cs typeface="Yu Gothic"/>
                        </a:rPr>
                        <a:t>（体制構築・整備、感染症防止に向けた取組の実施、備蓄品の確保等）</a:t>
                      </a:r>
                      <a:endParaRPr sz="1800">
                        <a:latin typeface="Yu Gothic"/>
                        <a:cs typeface="Yu Gothic"/>
                      </a:endParaRPr>
                    </a:p>
                    <a:p>
                      <a:pPr marL="377825" indent="-287020">
                        <a:lnSpc>
                          <a:spcPct val="100000"/>
                        </a:lnSpc>
                        <a:buFont typeface="Wingdings"/>
                        <a:buChar char=""/>
                        <a:tabLst>
                          <a:tab pos="378460" algn="l"/>
                        </a:tabLst>
                      </a:pPr>
                      <a:r>
                        <a:rPr sz="1800" spc="-5" dirty="0">
                          <a:latin typeface="Yu Gothic"/>
                          <a:cs typeface="Yu Gothic"/>
                        </a:rPr>
                        <a:t>初動対応</a:t>
                      </a:r>
                      <a:endParaRPr sz="1800">
                        <a:latin typeface="Yu Gothic"/>
                        <a:cs typeface="Yu Gothic"/>
                      </a:endParaRPr>
                    </a:p>
                    <a:p>
                      <a:pPr marL="377825" indent="-287020">
                        <a:lnSpc>
                          <a:spcPct val="100000"/>
                        </a:lnSpc>
                        <a:spcBef>
                          <a:spcPts val="5"/>
                        </a:spcBef>
                        <a:buFont typeface="Wingdings"/>
                        <a:buChar char=""/>
                        <a:tabLst>
                          <a:tab pos="378460" algn="l"/>
                        </a:tabLst>
                      </a:pPr>
                      <a:r>
                        <a:rPr sz="1800" spc="-5" dirty="0">
                          <a:latin typeface="Yu Gothic"/>
                          <a:cs typeface="Yu Gothic"/>
                        </a:rPr>
                        <a:t>感染拡大防止体制の確立</a:t>
                      </a:r>
                      <a:endParaRPr sz="1800">
                        <a:latin typeface="Yu Gothic"/>
                        <a:cs typeface="Yu Gothic"/>
                      </a:endParaRPr>
                    </a:p>
                    <a:p>
                      <a:pPr marL="320040">
                        <a:lnSpc>
                          <a:spcPct val="100000"/>
                        </a:lnSpc>
                      </a:pPr>
                      <a:r>
                        <a:rPr sz="1800" spc="-5" dirty="0">
                          <a:latin typeface="Yu Gothic"/>
                          <a:cs typeface="Yu Gothic"/>
                        </a:rPr>
                        <a:t>（保健所との連携、濃厚接触者への対応、関係者との情報共有等）</a:t>
                      </a:r>
                      <a:endParaRPr sz="1800">
                        <a:latin typeface="Yu Gothic"/>
                        <a:cs typeface="Yu Gothic"/>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463090">
                <a:tc>
                  <a:txBody>
                    <a:bodyPr/>
                    <a:lstStyle/>
                    <a:p>
                      <a:pPr>
                        <a:lnSpc>
                          <a:spcPct val="100000"/>
                        </a:lnSpc>
                      </a:pPr>
                      <a:endParaRPr sz="1800">
                        <a:latin typeface="Times New Roman"/>
                        <a:cs typeface="Times New Roman"/>
                      </a:endParaRPr>
                    </a:p>
                    <a:p>
                      <a:pPr>
                        <a:lnSpc>
                          <a:spcPct val="100000"/>
                        </a:lnSpc>
                        <a:spcBef>
                          <a:spcPts val="5"/>
                        </a:spcBef>
                      </a:pPr>
                      <a:endParaRPr sz="2150">
                        <a:latin typeface="Times New Roman"/>
                        <a:cs typeface="Times New Roman"/>
                      </a:endParaRPr>
                    </a:p>
                    <a:p>
                      <a:pPr marL="91440">
                        <a:lnSpc>
                          <a:spcPct val="100000"/>
                        </a:lnSpc>
                      </a:pPr>
                      <a:r>
                        <a:rPr sz="1800" b="1" spc="-5" dirty="0">
                          <a:solidFill>
                            <a:srgbClr val="FF0000"/>
                          </a:solidFill>
                          <a:latin typeface="Yu Gothic"/>
                          <a:cs typeface="Yu Gothic"/>
                        </a:rPr>
                        <a:t>災害</a:t>
                      </a:r>
                      <a:r>
                        <a:rPr sz="1800" spc="-5" dirty="0">
                          <a:latin typeface="Yu Gothic"/>
                          <a:cs typeface="Yu Gothic"/>
                        </a:rPr>
                        <a:t>に係るＢＣＰ</a:t>
                      </a:r>
                      <a:endParaRPr sz="1800">
                        <a:latin typeface="Yu Gothic"/>
                        <a:cs typeface="Yu 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825" indent="-287020">
                        <a:lnSpc>
                          <a:spcPct val="100000"/>
                        </a:lnSpc>
                        <a:spcBef>
                          <a:spcPts val="225"/>
                        </a:spcBef>
                        <a:buFont typeface="Wingdings"/>
                        <a:buChar char=""/>
                        <a:tabLst>
                          <a:tab pos="378460" algn="l"/>
                        </a:tabLst>
                      </a:pPr>
                      <a:r>
                        <a:rPr sz="1800" spc="-5" dirty="0">
                          <a:latin typeface="Yu Gothic"/>
                          <a:cs typeface="Yu Gothic"/>
                        </a:rPr>
                        <a:t>平常時の対応</a:t>
                      </a:r>
                      <a:endParaRPr sz="1800">
                        <a:latin typeface="Yu Gothic"/>
                        <a:cs typeface="Yu Gothic"/>
                      </a:endParaRPr>
                    </a:p>
                    <a:p>
                      <a:pPr marL="320040">
                        <a:lnSpc>
                          <a:spcPct val="100000"/>
                        </a:lnSpc>
                      </a:pPr>
                      <a:r>
                        <a:rPr sz="1800" spc="-5" dirty="0">
                          <a:latin typeface="Yu Gothic"/>
                          <a:cs typeface="Yu Gothic"/>
                        </a:rPr>
                        <a:t>（建物・設備の安全対策、電気・水道等のライフラインが停止した場合の対策、</a:t>
                      </a:r>
                      <a:endParaRPr sz="1800">
                        <a:latin typeface="Yu Gothic"/>
                        <a:cs typeface="Yu Gothic"/>
                      </a:endParaRPr>
                    </a:p>
                    <a:p>
                      <a:pPr marL="548640">
                        <a:lnSpc>
                          <a:spcPct val="100000"/>
                        </a:lnSpc>
                      </a:pPr>
                      <a:r>
                        <a:rPr sz="1800" spc="-5" dirty="0">
                          <a:latin typeface="Yu Gothic"/>
                          <a:cs typeface="Yu Gothic"/>
                        </a:rPr>
                        <a:t>必要品の備蓄等）</a:t>
                      </a:r>
                      <a:endParaRPr sz="1800">
                        <a:latin typeface="Yu Gothic"/>
                        <a:cs typeface="Yu Gothic"/>
                      </a:endParaRPr>
                    </a:p>
                    <a:p>
                      <a:pPr marL="377825" indent="-287020">
                        <a:lnSpc>
                          <a:spcPct val="100000"/>
                        </a:lnSpc>
                        <a:buFont typeface="Wingdings"/>
                        <a:buChar char=""/>
                        <a:tabLst>
                          <a:tab pos="378460" algn="l"/>
                        </a:tabLst>
                      </a:pPr>
                      <a:r>
                        <a:rPr sz="1800" spc="-5" dirty="0">
                          <a:latin typeface="Yu Gothic"/>
                          <a:cs typeface="Yu Gothic"/>
                        </a:rPr>
                        <a:t>緊急時の対応（業務継続計画発動基準、対応体制等）</a:t>
                      </a:r>
                      <a:endParaRPr sz="1800">
                        <a:latin typeface="Yu Gothic"/>
                        <a:cs typeface="Yu Gothic"/>
                      </a:endParaRPr>
                    </a:p>
                    <a:p>
                      <a:pPr marL="377825" indent="-287020">
                        <a:lnSpc>
                          <a:spcPct val="100000"/>
                        </a:lnSpc>
                        <a:buFont typeface="Wingdings"/>
                        <a:buChar char=""/>
                        <a:tabLst>
                          <a:tab pos="378460" algn="l"/>
                        </a:tabLst>
                      </a:pPr>
                      <a:r>
                        <a:rPr sz="1800" spc="-5" dirty="0">
                          <a:latin typeface="Yu Gothic"/>
                          <a:cs typeface="Yu Gothic"/>
                        </a:rPr>
                        <a:t>他施設及び地域との連携</a:t>
                      </a:r>
                      <a:endParaRPr sz="1800">
                        <a:latin typeface="Yu Gothic"/>
                        <a:cs typeface="Yu Gothic"/>
                      </a:endParaRPr>
                    </a:p>
                  </a:txBody>
                  <a:tcPr marL="0" marR="0" marT="28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091" y="118363"/>
            <a:ext cx="6126480" cy="513715"/>
          </a:xfrm>
          <a:prstGeom prst="rect">
            <a:avLst/>
          </a:prstGeom>
        </p:spPr>
        <p:txBody>
          <a:bodyPr vert="horz" wrap="square" lIns="0" tIns="12700" rIns="0" bIns="0" rtlCol="0">
            <a:spAutoFit/>
          </a:bodyPr>
          <a:lstStyle/>
          <a:p>
            <a:pPr marL="12700">
              <a:lnSpc>
                <a:spcPct val="100000"/>
              </a:lnSpc>
              <a:spcBef>
                <a:spcPts val="100"/>
              </a:spcBef>
            </a:pPr>
            <a:r>
              <a:rPr dirty="0"/>
              <a:t>①業務継続計画（ＢＣ</a:t>
            </a:r>
            <a:r>
              <a:rPr spc="-15" dirty="0"/>
              <a:t>Ｐ</a:t>
            </a:r>
            <a:r>
              <a:rPr dirty="0"/>
              <a:t>）の</a:t>
            </a:r>
            <a:r>
              <a:rPr spc="-15" dirty="0"/>
              <a:t>策</a:t>
            </a:r>
            <a:r>
              <a:rPr spc="5" dirty="0"/>
              <a:t>定</a:t>
            </a:r>
          </a:p>
        </p:txBody>
      </p:sp>
      <p:grpSp>
        <p:nvGrpSpPr>
          <p:cNvPr id="3" name="object 3"/>
          <p:cNvGrpSpPr/>
          <p:nvPr/>
        </p:nvGrpSpPr>
        <p:grpSpPr>
          <a:xfrm>
            <a:off x="124968" y="1197864"/>
            <a:ext cx="11582399" cy="4315967"/>
            <a:chOff x="124968" y="1197864"/>
            <a:chExt cx="11582399" cy="4315967"/>
          </a:xfrm>
        </p:grpSpPr>
        <p:pic>
          <p:nvPicPr>
            <p:cNvPr id="4" name="object 4"/>
            <p:cNvPicPr/>
            <p:nvPr/>
          </p:nvPicPr>
          <p:blipFill>
            <a:blip r:embed="rId2" cstate="print"/>
            <a:stretch>
              <a:fillRect/>
            </a:stretch>
          </p:blipFill>
          <p:spPr>
            <a:xfrm>
              <a:off x="5916168" y="1197864"/>
              <a:ext cx="5791199" cy="4145279"/>
            </a:xfrm>
            <a:prstGeom prst="rect">
              <a:avLst/>
            </a:prstGeom>
          </p:spPr>
        </p:pic>
        <p:pic>
          <p:nvPicPr>
            <p:cNvPr id="5" name="object 5"/>
            <p:cNvPicPr/>
            <p:nvPr/>
          </p:nvPicPr>
          <p:blipFill>
            <a:blip r:embed="rId3" cstate="print"/>
            <a:stretch>
              <a:fillRect/>
            </a:stretch>
          </p:blipFill>
          <p:spPr>
            <a:xfrm>
              <a:off x="124968" y="1197864"/>
              <a:ext cx="5794247" cy="4315967"/>
            </a:xfrm>
            <a:prstGeom prst="rect">
              <a:avLst/>
            </a:prstGeom>
          </p:spPr>
        </p:pic>
      </p:grpSp>
      <p:sp>
        <p:nvSpPr>
          <p:cNvPr id="7" name="object 7"/>
          <p:cNvSpPr txBox="1"/>
          <p:nvPr/>
        </p:nvSpPr>
        <p:spPr>
          <a:xfrm>
            <a:off x="386283" y="6021730"/>
            <a:ext cx="1087501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Yu Gothic"/>
                <a:cs typeface="Yu Gothic"/>
              </a:rPr>
              <a:t>出典：「介護施設・事</a:t>
            </a:r>
            <a:r>
              <a:rPr sz="1400" spc="-10" dirty="0">
                <a:latin typeface="Yu Gothic"/>
                <a:cs typeface="Yu Gothic"/>
              </a:rPr>
              <a:t>業</a:t>
            </a:r>
            <a:r>
              <a:rPr sz="1400" dirty="0">
                <a:latin typeface="Yu Gothic"/>
                <a:cs typeface="Yu Gothic"/>
              </a:rPr>
              <a:t>所に</a:t>
            </a:r>
            <a:r>
              <a:rPr sz="1400" spc="-10" dirty="0">
                <a:latin typeface="Yu Gothic"/>
                <a:cs typeface="Yu Gothic"/>
              </a:rPr>
              <a:t>お</a:t>
            </a:r>
            <a:r>
              <a:rPr sz="1400" dirty="0">
                <a:latin typeface="Yu Gothic"/>
                <a:cs typeface="Yu Gothic"/>
              </a:rPr>
              <a:t>ける</a:t>
            </a:r>
            <a:r>
              <a:rPr sz="1400" spc="-10" dirty="0">
                <a:latin typeface="Yu Gothic"/>
                <a:cs typeface="Yu Gothic"/>
              </a:rPr>
              <a:t>新</a:t>
            </a:r>
            <a:r>
              <a:rPr sz="1400" dirty="0">
                <a:latin typeface="Yu Gothic"/>
                <a:cs typeface="Yu Gothic"/>
              </a:rPr>
              <a:t>型コ</a:t>
            </a:r>
            <a:r>
              <a:rPr sz="1400" spc="-10" dirty="0">
                <a:latin typeface="Yu Gothic"/>
                <a:cs typeface="Yu Gothic"/>
              </a:rPr>
              <a:t>ロ</a:t>
            </a:r>
            <a:r>
              <a:rPr sz="1400" dirty="0">
                <a:latin typeface="Yu Gothic"/>
                <a:cs typeface="Yu Gothic"/>
              </a:rPr>
              <a:t>ナウ</a:t>
            </a:r>
            <a:r>
              <a:rPr sz="1400" spc="-10" dirty="0">
                <a:latin typeface="Yu Gothic"/>
                <a:cs typeface="Yu Gothic"/>
              </a:rPr>
              <a:t>イ</a:t>
            </a:r>
            <a:r>
              <a:rPr sz="1400" dirty="0">
                <a:latin typeface="Yu Gothic"/>
                <a:cs typeface="Yu Gothic"/>
              </a:rPr>
              <a:t>ルス</a:t>
            </a:r>
            <a:r>
              <a:rPr sz="1400" spc="-10" dirty="0">
                <a:latin typeface="Yu Gothic"/>
                <a:cs typeface="Yu Gothic"/>
              </a:rPr>
              <a:t>感</a:t>
            </a:r>
            <a:r>
              <a:rPr sz="1400" dirty="0">
                <a:latin typeface="Yu Gothic"/>
                <a:cs typeface="Yu Gothic"/>
              </a:rPr>
              <a:t>染症</a:t>
            </a:r>
            <a:r>
              <a:rPr sz="1400" spc="-10" dirty="0">
                <a:latin typeface="Yu Gothic"/>
                <a:cs typeface="Yu Gothic"/>
              </a:rPr>
              <a:t>発</a:t>
            </a:r>
            <a:r>
              <a:rPr sz="1400" dirty="0">
                <a:latin typeface="Yu Gothic"/>
                <a:cs typeface="Yu Gothic"/>
              </a:rPr>
              <a:t>生時</a:t>
            </a:r>
            <a:r>
              <a:rPr sz="1400" spc="-10" dirty="0">
                <a:latin typeface="Yu Gothic"/>
                <a:cs typeface="Yu Gothic"/>
              </a:rPr>
              <a:t>の</a:t>
            </a:r>
            <a:r>
              <a:rPr sz="1400" dirty="0">
                <a:latin typeface="Yu Gothic"/>
                <a:cs typeface="Yu Gothic"/>
              </a:rPr>
              <a:t>業務</a:t>
            </a:r>
            <a:r>
              <a:rPr sz="1400" spc="-10" dirty="0">
                <a:latin typeface="Yu Gothic"/>
                <a:cs typeface="Yu Gothic"/>
              </a:rPr>
              <a:t>継</a:t>
            </a:r>
            <a:r>
              <a:rPr sz="1400" dirty="0">
                <a:latin typeface="Yu Gothic"/>
                <a:cs typeface="Yu Gothic"/>
              </a:rPr>
              <a:t>続ガ</a:t>
            </a:r>
            <a:r>
              <a:rPr sz="1400" spc="-10" dirty="0">
                <a:latin typeface="Yu Gothic"/>
                <a:cs typeface="Yu Gothic"/>
              </a:rPr>
              <a:t>イ</a:t>
            </a:r>
            <a:r>
              <a:rPr sz="1400" dirty="0">
                <a:latin typeface="Yu Gothic"/>
                <a:cs typeface="Yu Gothic"/>
              </a:rPr>
              <a:t>ドラ</a:t>
            </a:r>
            <a:r>
              <a:rPr sz="1400" spc="-10" dirty="0">
                <a:latin typeface="Yu Gothic"/>
                <a:cs typeface="Yu Gothic"/>
              </a:rPr>
              <a:t>イ</a:t>
            </a:r>
            <a:r>
              <a:rPr sz="1400" dirty="0">
                <a:latin typeface="Yu Gothic"/>
                <a:cs typeface="Yu Gothic"/>
              </a:rPr>
              <a:t>ン」</a:t>
            </a:r>
            <a:r>
              <a:rPr sz="1400" spc="-10" dirty="0">
                <a:latin typeface="Yu Gothic"/>
                <a:cs typeface="Yu Gothic"/>
              </a:rPr>
              <a:t>（</a:t>
            </a:r>
            <a:r>
              <a:rPr sz="1400" dirty="0">
                <a:latin typeface="Yu Gothic"/>
                <a:cs typeface="Yu Gothic"/>
              </a:rPr>
              <a:t>厚生</a:t>
            </a:r>
            <a:r>
              <a:rPr sz="1400" spc="-10" dirty="0">
                <a:latin typeface="Yu Gothic"/>
                <a:cs typeface="Yu Gothic"/>
              </a:rPr>
              <a:t>労</a:t>
            </a:r>
            <a:r>
              <a:rPr sz="1400" dirty="0">
                <a:latin typeface="Yu Gothic"/>
                <a:cs typeface="Yu Gothic"/>
              </a:rPr>
              <a:t>働省</a:t>
            </a:r>
            <a:r>
              <a:rPr sz="1400" spc="-10" dirty="0">
                <a:latin typeface="Yu Gothic"/>
                <a:cs typeface="Yu Gothic"/>
              </a:rPr>
              <a:t>老</a:t>
            </a:r>
            <a:r>
              <a:rPr sz="1400" dirty="0">
                <a:latin typeface="Yu Gothic"/>
                <a:cs typeface="Yu Gothic"/>
              </a:rPr>
              <a:t>健局</a:t>
            </a:r>
            <a:r>
              <a:rPr sz="1400" spc="-10" dirty="0">
                <a:latin typeface="Yu Gothic"/>
                <a:cs typeface="Yu Gothic"/>
              </a:rPr>
              <a:t>、</a:t>
            </a:r>
            <a:r>
              <a:rPr sz="1400" dirty="0">
                <a:latin typeface="Yu Gothic"/>
                <a:cs typeface="Yu Gothic"/>
              </a:rPr>
              <a:t>令和</a:t>
            </a:r>
            <a:r>
              <a:rPr sz="1400" spc="-10" dirty="0">
                <a:latin typeface="Yu Gothic"/>
                <a:cs typeface="Yu Gothic"/>
              </a:rPr>
              <a:t>２</a:t>
            </a:r>
            <a:r>
              <a:rPr sz="1400" dirty="0">
                <a:latin typeface="Yu Gothic"/>
                <a:cs typeface="Yu Gothic"/>
              </a:rPr>
              <a:t>年１</a:t>
            </a:r>
            <a:r>
              <a:rPr sz="1400" spc="-10" dirty="0">
                <a:latin typeface="Yu Gothic"/>
                <a:cs typeface="Yu Gothic"/>
              </a:rPr>
              <a:t>２</a:t>
            </a:r>
            <a:r>
              <a:rPr sz="1400" dirty="0">
                <a:latin typeface="Yu Gothic"/>
                <a:cs typeface="Yu Gothic"/>
              </a:rPr>
              <a:t>月）</a:t>
            </a:r>
            <a:endParaRPr sz="1400">
              <a:latin typeface="Yu Gothic"/>
              <a:cs typeface="Yu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091" y="118363"/>
            <a:ext cx="6126480" cy="513715"/>
          </a:xfrm>
          <a:prstGeom prst="rect">
            <a:avLst/>
          </a:prstGeom>
        </p:spPr>
        <p:txBody>
          <a:bodyPr vert="horz" wrap="square" lIns="0" tIns="12700" rIns="0" bIns="0" rtlCol="0">
            <a:spAutoFit/>
          </a:bodyPr>
          <a:lstStyle/>
          <a:p>
            <a:pPr marL="12700">
              <a:lnSpc>
                <a:spcPct val="100000"/>
              </a:lnSpc>
              <a:spcBef>
                <a:spcPts val="100"/>
              </a:spcBef>
            </a:pPr>
            <a:r>
              <a:rPr dirty="0"/>
              <a:t>①業務継続計画（ＢＣ</a:t>
            </a:r>
            <a:r>
              <a:rPr spc="-15" dirty="0"/>
              <a:t>Ｐ</a:t>
            </a:r>
            <a:r>
              <a:rPr dirty="0"/>
              <a:t>）の</a:t>
            </a:r>
            <a:r>
              <a:rPr spc="-15" dirty="0"/>
              <a:t>策</a:t>
            </a:r>
            <a:r>
              <a:rPr spc="5" dirty="0"/>
              <a:t>定</a:t>
            </a:r>
          </a:p>
        </p:txBody>
      </p:sp>
      <p:pic>
        <p:nvPicPr>
          <p:cNvPr id="3" name="object 3"/>
          <p:cNvPicPr/>
          <p:nvPr/>
        </p:nvPicPr>
        <p:blipFill>
          <a:blip r:embed="rId2" cstate="print"/>
          <a:stretch>
            <a:fillRect/>
          </a:stretch>
        </p:blipFill>
        <p:spPr>
          <a:xfrm>
            <a:off x="1720595" y="975360"/>
            <a:ext cx="8692896" cy="5301996"/>
          </a:xfrm>
          <a:prstGeom prst="rect">
            <a:avLst/>
          </a:prstGeom>
        </p:spPr>
      </p:pic>
      <p:sp>
        <p:nvSpPr>
          <p:cNvPr id="4" name="object 4"/>
          <p:cNvSpPr txBox="1"/>
          <p:nvPr/>
        </p:nvSpPr>
        <p:spPr>
          <a:xfrm>
            <a:off x="491134" y="6422237"/>
            <a:ext cx="1087501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Yu Gothic"/>
                <a:cs typeface="Yu Gothic"/>
              </a:rPr>
              <a:t>出典：「介護施設・事</a:t>
            </a:r>
            <a:r>
              <a:rPr sz="1400" spc="-10" dirty="0">
                <a:latin typeface="Yu Gothic"/>
                <a:cs typeface="Yu Gothic"/>
              </a:rPr>
              <a:t>業</a:t>
            </a:r>
            <a:r>
              <a:rPr sz="1400" dirty="0">
                <a:latin typeface="Yu Gothic"/>
                <a:cs typeface="Yu Gothic"/>
              </a:rPr>
              <a:t>所に</a:t>
            </a:r>
            <a:r>
              <a:rPr sz="1400" spc="-10" dirty="0">
                <a:latin typeface="Yu Gothic"/>
                <a:cs typeface="Yu Gothic"/>
              </a:rPr>
              <a:t>お</a:t>
            </a:r>
            <a:r>
              <a:rPr sz="1400" dirty="0">
                <a:latin typeface="Yu Gothic"/>
                <a:cs typeface="Yu Gothic"/>
              </a:rPr>
              <a:t>ける</a:t>
            </a:r>
            <a:r>
              <a:rPr sz="1400" spc="-10" dirty="0">
                <a:latin typeface="Yu Gothic"/>
                <a:cs typeface="Yu Gothic"/>
              </a:rPr>
              <a:t>新</a:t>
            </a:r>
            <a:r>
              <a:rPr sz="1400" dirty="0">
                <a:latin typeface="Yu Gothic"/>
                <a:cs typeface="Yu Gothic"/>
              </a:rPr>
              <a:t>型コ</a:t>
            </a:r>
            <a:r>
              <a:rPr sz="1400" spc="-10" dirty="0">
                <a:latin typeface="Yu Gothic"/>
                <a:cs typeface="Yu Gothic"/>
              </a:rPr>
              <a:t>ロ</a:t>
            </a:r>
            <a:r>
              <a:rPr sz="1400" dirty="0">
                <a:latin typeface="Yu Gothic"/>
                <a:cs typeface="Yu Gothic"/>
              </a:rPr>
              <a:t>ナウ</a:t>
            </a:r>
            <a:r>
              <a:rPr sz="1400" spc="-10" dirty="0">
                <a:latin typeface="Yu Gothic"/>
                <a:cs typeface="Yu Gothic"/>
              </a:rPr>
              <a:t>イ</a:t>
            </a:r>
            <a:r>
              <a:rPr sz="1400" dirty="0">
                <a:latin typeface="Yu Gothic"/>
                <a:cs typeface="Yu Gothic"/>
              </a:rPr>
              <a:t>ルス</a:t>
            </a:r>
            <a:r>
              <a:rPr sz="1400" spc="-10" dirty="0">
                <a:latin typeface="Yu Gothic"/>
                <a:cs typeface="Yu Gothic"/>
              </a:rPr>
              <a:t>感</a:t>
            </a:r>
            <a:r>
              <a:rPr sz="1400" dirty="0">
                <a:latin typeface="Yu Gothic"/>
                <a:cs typeface="Yu Gothic"/>
              </a:rPr>
              <a:t>染症</a:t>
            </a:r>
            <a:r>
              <a:rPr sz="1400" spc="-10" dirty="0">
                <a:latin typeface="Yu Gothic"/>
                <a:cs typeface="Yu Gothic"/>
              </a:rPr>
              <a:t>発</a:t>
            </a:r>
            <a:r>
              <a:rPr sz="1400" dirty="0">
                <a:latin typeface="Yu Gothic"/>
                <a:cs typeface="Yu Gothic"/>
              </a:rPr>
              <a:t>生時</a:t>
            </a:r>
            <a:r>
              <a:rPr sz="1400" spc="-10" dirty="0">
                <a:latin typeface="Yu Gothic"/>
                <a:cs typeface="Yu Gothic"/>
              </a:rPr>
              <a:t>の</a:t>
            </a:r>
            <a:r>
              <a:rPr sz="1400" dirty="0">
                <a:latin typeface="Yu Gothic"/>
                <a:cs typeface="Yu Gothic"/>
              </a:rPr>
              <a:t>業務</a:t>
            </a:r>
            <a:r>
              <a:rPr sz="1400" spc="-10" dirty="0">
                <a:latin typeface="Yu Gothic"/>
                <a:cs typeface="Yu Gothic"/>
              </a:rPr>
              <a:t>継</a:t>
            </a:r>
            <a:r>
              <a:rPr sz="1400" dirty="0">
                <a:latin typeface="Yu Gothic"/>
                <a:cs typeface="Yu Gothic"/>
              </a:rPr>
              <a:t>続ガ</a:t>
            </a:r>
            <a:r>
              <a:rPr sz="1400" spc="-10" dirty="0">
                <a:latin typeface="Yu Gothic"/>
                <a:cs typeface="Yu Gothic"/>
              </a:rPr>
              <a:t>イ</a:t>
            </a:r>
            <a:r>
              <a:rPr sz="1400" dirty="0">
                <a:latin typeface="Yu Gothic"/>
                <a:cs typeface="Yu Gothic"/>
              </a:rPr>
              <a:t>ドラ</a:t>
            </a:r>
            <a:r>
              <a:rPr sz="1400" spc="-10" dirty="0">
                <a:latin typeface="Yu Gothic"/>
                <a:cs typeface="Yu Gothic"/>
              </a:rPr>
              <a:t>イ</a:t>
            </a:r>
            <a:r>
              <a:rPr sz="1400" dirty="0">
                <a:latin typeface="Yu Gothic"/>
                <a:cs typeface="Yu Gothic"/>
              </a:rPr>
              <a:t>ン」</a:t>
            </a:r>
            <a:r>
              <a:rPr sz="1400" spc="-10" dirty="0">
                <a:latin typeface="Yu Gothic"/>
                <a:cs typeface="Yu Gothic"/>
              </a:rPr>
              <a:t>（</a:t>
            </a:r>
            <a:r>
              <a:rPr sz="1400" dirty="0">
                <a:latin typeface="Yu Gothic"/>
                <a:cs typeface="Yu Gothic"/>
              </a:rPr>
              <a:t>厚生</a:t>
            </a:r>
            <a:r>
              <a:rPr sz="1400" spc="-10" dirty="0">
                <a:latin typeface="Yu Gothic"/>
                <a:cs typeface="Yu Gothic"/>
              </a:rPr>
              <a:t>労</a:t>
            </a:r>
            <a:r>
              <a:rPr sz="1400" dirty="0">
                <a:latin typeface="Yu Gothic"/>
                <a:cs typeface="Yu Gothic"/>
              </a:rPr>
              <a:t>働省</a:t>
            </a:r>
            <a:r>
              <a:rPr sz="1400" spc="-10" dirty="0">
                <a:latin typeface="Yu Gothic"/>
                <a:cs typeface="Yu Gothic"/>
              </a:rPr>
              <a:t>老</a:t>
            </a:r>
            <a:r>
              <a:rPr sz="1400" dirty="0">
                <a:latin typeface="Yu Gothic"/>
                <a:cs typeface="Yu Gothic"/>
              </a:rPr>
              <a:t>健局</a:t>
            </a:r>
            <a:r>
              <a:rPr sz="1400" spc="-10" dirty="0">
                <a:latin typeface="Yu Gothic"/>
                <a:cs typeface="Yu Gothic"/>
              </a:rPr>
              <a:t>、</a:t>
            </a:r>
            <a:r>
              <a:rPr sz="1400" dirty="0">
                <a:latin typeface="Yu Gothic"/>
                <a:cs typeface="Yu Gothic"/>
              </a:rPr>
              <a:t>令和</a:t>
            </a:r>
            <a:r>
              <a:rPr sz="1400" spc="-10" dirty="0">
                <a:latin typeface="Yu Gothic"/>
                <a:cs typeface="Yu Gothic"/>
              </a:rPr>
              <a:t>２</a:t>
            </a:r>
            <a:r>
              <a:rPr sz="1400" dirty="0">
                <a:latin typeface="Yu Gothic"/>
                <a:cs typeface="Yu Gothic"/>
              </a:rPr>
              <a:t>年１</a:t>
            </a:r>
            <a:r>
              <a:rPr sz="1400" spc="-10" dirty="0">
                <a:latin typeface="Yu Gothic"/>
                <a:cs typeface="Yu Gothic"/>
              </a:rPr>
              <a:t>２</a:t>
            </a:r>
            <a:r>
              <a:rPr sz="1400" dirty="0">
                <a:latin typeface="Yu Gothic"/>
                <a:cs typeface="Yu Gothic"/>
              </a:rPr>
              <a:t>月）</a:t>
            </a:r>
            <a:endParaRPr sz="1400">
              <a:latin typeface="Yu Gothic"/>
              <a:cs typeface="Yu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091" y="118363"/>
            <a:ext cx="6126480" cy="513715"/>
          </a:xfrm>
          <a:prstGeom prst="rect">
            <a:avLst/>
          </a:prstGeom>
        </p:spPr>
        <p:txBody>
          <a:bodyPr vert="horz" wrap="square" lIns="0" tIns="12700" rIns="0" bIns="0" rtlCol="0">
            <a:spAutoFit/>
          </a:bodyPr>
          <a:lstStyle/>
          <a:p>
            <a:pPr marL="12700">
              <a:lnSpc>
                <a:spcPct val="100000"/>
              </a:lnSpc>
              <a:spcBef>
                <a:spcPts val="100"/>
              </a:spcBef>
            </a:pPr>
            <a:r>
              <a:rPr dirty="0"/>
              <a:t>①業務継続計画（ＢＣ</a:t>
            </a:r>
            <a:r>
              <a:rPr spc="-15" dirty="0"/>
              <a:t>Ｐ</a:t>
            </a:r>
            <a:r>
              <a:rPr dirty="0"/>
              <a:t>）の</a:t>
            </a:r>
            <a:r>
              <a:rPr spc="-15" dirty="0"/>
              <a:t>策</a:t>
            </a:r>
            <a:r>
              <a:rPr spc="5" dirty="0"/>
              <a:t>定</a:t>
            </a:r>
          </a:p>
        </p:txBody>
      </p:sp>
      <p:sp>
        <p:nvSpPr>
          <p:cNvPr id="3" name="object 3"/>
          <p:cNvSpPr txBox="1"/>
          <p:nvPr/>
        </p:nvSpPr>
        <p:spPr>
          <a:xfrm>
            <a:off x="208279" y="1118361"/>
            <a:ext cx="10883900" cy="3600450"/>
          </a:xfrm>
          <a:prstGeom prst="rect">
            <a:avLst/>
          </a:prstGeom>
        </p:spPr>
        <p:txBody>
          <a:bodyPr vert="horz" wrap="square" lIns="0" tIns="195580" rIns="0" bIns="0" rtlCol="0">
            <a:spAutoFit/>
          </a:bodyPr>
          <a:lstStyle/>
          <a:p>
            <a:pPr marL="12700">
              <a:lnSpc>
                <a:spcPct val="100000"/>
              </a:lnSpc>
              <a:spcBef>
                <a:spcPts val="1540"/>
              </a:spcBef>
            </a:pPr>
            <a:r>
              <a:rPr sz="2400" spc="-5" dirty="0">
                <a:solidFill>
                  <a:srgbClr val="FF0000"/>
                </a:solidFill>
                <a:latin typeface="MS Gothic"/>
                <a:cs typeface="MS Gothic"/>
              </a:rPr>
              <a:t>○厚生労働省ホームページ○</a:t>
            </a:r>
            <a:endParaRPr sz="2400">
              <a:latin typeface="MS Gothic"/>
              <a:cs typeface="MS Gothic"/>
            </a:endParaRPr>
          </a:p>
          <a:p>
            <a:pPr marL="12700">
              <a:lnSpc>
                <a:spcPct val="100000"/>
              </a:lnSpc>
              <a:spcBef>
                <a:spcPts val="1440"/>
              </a:spcBef>
            </a:pPr>
            <a:r>
              <a:rPr sz="2400" spc="5" dirty="0">
                <a:solidFill>
                  <a:srgbClr val="FF0000"/>
                </a:solidFill>
                <a:latin typeface="MS Gothic"/>
                <a:cs typeface="MS Gothic"/>
              </a:rPr>
              <a:t>「</a:t>
            </a:r>
            <a:r>
              <a:rPr sz="2400" b="1" spc="-5" dirty="0">
                <a:solidFill>
                  <a:srgbClr val="FF0000"/>
                </a:solidFill>
                <a:latin typeface="Yu Gothic"/>
                <a:cs typeface="Yu Gothic"/>
              </a:rPr>
              <a:t>介護施設・事業所における業務継続計画（ＢＣＰ）作成支援に関する研</a:t>
            </a:r>
            <a:r>
              <a:rPr sz="2400" b="1" spc="5" dirty="0">
                <a:solidFill>
                  <a:srgbClr val="FF0000"/>
                </a:solidFill>
                <a:latin typeface="Yu Gothic"/>
                <a:cs typeface="Yu Gothic"/>
              </a:rPr>
              <a:t>修</a:t>
            </a:r>
            <a:r>
              <a:rPr sz="2400" dirty="0">
                <a:solidFill>
                  <a:srgbClr val="FF0000"/>
                </a:solidFill>
                <a:latin typeface="MS Gothic"/>
                <a:cs typeface="MS Gothic"/>
              </a:rPr>
              <a:t>」</a:t>
            </a:r>
            <a:endParaRPr sz="2400">
              <a:latin typeface="MS Gothic"/>
              <a:cs typeface="MS Gothic"/>
            </a:endParaRPr>
          </a:p>
          <a:p>
            <a:pPr marL="12700">
              <a:lnSpc>
                <a:spcPct val="100000"/>
              </a:lnSpc>
              <a:spcBef>
                <a:spcPts val="1240"/>
              </a:spcBef>
            </a:pPr>
            <a:r>
              <a:rPr sz="1800" u="sng" spc="-5" dirty="0">
                <a:solidFill>
                  <a:srgbClr val="0462C1"/>
                </a:solidFill>
                <a:uFill>
                  <a:solidFill>
                    <a:srgbClr val="0462C1"/>
                  </a:solidFill>
                </a:uFill>
                <a:latin typeface="MS Gothic"/>
                <a:cs typeface="MS Gothic"/>
                <a:hlinkClick r:id="rId2"/>
              </a:rPr>
              <a:t>https://www.mhlw.go.jp/stf/seisakunitsuite/bunya/hukushi_kaigo/kaigo_koureisha/douga_00002.html</a:t>
            </a:r>
            <a:endParaRPr sz="1800">
              <a:latin typeface="MS Gothic"/>
              <a:cs typeface="MS Gothic"/>
            </a:endParaRPr>
          </a:p>
          <a:p>
            <a:pPr marL="12700">
              <a:lnSpc>
                <a:spcPct val="100000"/>
              </a:lnSpc>
              <a:spcBef>
                <a:spcPts val="1140"/>
              </a:spcBef>
            </a:pPr>
            <a:r>
              <a:rPr sz="2000" dirty="0">
                <a:latin typeface="MS Gothic"/>
                <a:cs typeface="MS Gothic"/>
              </a:rPr>
              <a:t>（ホー</a:t>
            </a:r>
            <a:r>
              <a:rPr sz="2000" spc="-10" dirty="0">
                <a:latin typeface="MS Gothic"/>
                <a:cs typeface="MS Gothic"/>
              </a:rPr>
              <a:t>ム</a:t>
            </a:r>
            <a:r>
              <a:rPr sz="2000" dirty="0">
                <a:latin typeface="MS Gothic"/>
                <a:cs typeface="MS Gothic"/>
              </a:rPr>
              <a:t>ペ</a:t>
            </a:r>
            <a:r>
              <a:rPr sz="2000" spc="-10" dirty="0">
                <a:latin typeface="MS Gothic"/>
                <a:cs typeface="MS Gothic"/>
              </a:rPr>
              <a:t>ー</a:t>
            </a:r>
            <a:r>
              <a:rPr sz="2000" dirty="0">
                <a:latin typeface="MS Gothic"/>
                <a:cs typeface="MS Gothic"/>
              </a:rPr>
              <a:t>ジ内容）</a:t>
            </a:r>
            <a:endParaRPr sz="2000">
              <a:latin typeface="MS Gothic"/>
              <a:cs typeface="MS Gothic"/>
            </a:endParaRPr>
          </a:p>
          <a:p>
            <a:pPr marL="12700">
              <a:lnSpc>
                <a:spcPct val="100000"/>
              </a:lnSpc>
              <a:spcBef>
                <a:spcPts val="565"/>
              </a:spcBef>
            </a:pPr>
            <a:r>
              <a:rPr sz="2000" dirty="0">
                <a:latin typeface="MS Gothic"/>
                <a:cs typeface="MS Gothic"/>
              </a:rPr>
              <a:t>【感染</a:t>
            </a:r>
            <a:r>
              <a:rPr sz="2000" spc="-10" dirty="0">
                <a:latin typeface="MS Gothic"/>
                <a:cs typeface="MS Gothic"/>
              </a:rPr>
              <a:t>症</a:t>
            </a:r>
            <a:r>
              <a:rPr sz="2000" dirty="0">
                <a:latin typeface="MS Gothic"/>
                <a:cs typeface="MS Gothic"/>
              </a:rPr>
              <a:t>災</a:t>
            </a:r>
            <a:r>
              <a:rPr sz="2000" spc="-10" dirty="0">
                <a:latin typeface="MS Gothic"/>
                <a:cs typeface="MS Gothic"/>
              </a:rPr>
              <a:t>害</a:t>
            </a:r>
            <a:r>
              <a:rPr sz="2000" dirty="0">
                <a:latin typeface="MS Gothic"/>
                <a:cs typeface="MS Gothic"/>
              </a:rPr>
              <a:t>に係る</a:t>
            </a:r>
            <a:r>
              <a:rPr sz="2000" spc="-10" dirty="0">
                <a:latin typeface="MS Gothic"/>
                <a:cs typeface="MS Gothic"/>
              </a:rPr>
              <a:t>業</a:t>
            </a:r>
            <a:r>
              <a:rPr sz="2000" dirty="0">
                <a:latin typeface="MS Gothic"/>
                <a:cs typeface="MS Gothic"/>
              </a:rPr>
              <a:t>務</a:t>
            </a:r>
            <a:r>
              <a:rPr sz="2000" spc="-10" dirty="0">
                <a:latin typeface="MS Gothic"/>
                <a:cs typeface="MS Gothic"/>
              </a:rPr>
              <a:t>継</a:t>
            </a:r>
            <a:r>
              <a:rPr sz="2000" dirty="0">
                <a:latin typeface="MS Gothic"/>
                <a:cs typeface="MS Gothic"/>
              </a:rPr>
              <a:t>続計画】</a:t>
            </a:r>
            <a:endParaRPr sz="2000">
              <a:latin typeface="MS Gothic"/>
              <a:cs typeface="MS Gothic"/>
            </a:endParaRPr>
          </a:p>
          <a:p>
            <a:pPr marL="12700">
              <a:lnSpc>
                <a:spcPct val="100000"/>
              </a:lnSpc>
            </a:pPr>
            <a:r>
              <a:rPr sz="2000" dirty="0">
                <a:latin typeface="MS Gothic"/>
                <a:cs typeface="MS Gothic"/>
              </a:rPr>
              <a:t>・介</a:t>
            </a:r>
            <a:r>
              <a:rPr sz="2000" spc="-5" dirty="0">
                <a:latin typeface="MS Gothic"/>
                <a:cs typeface="MS Gothic"/>
              </a:rPr>
              <a:t>護</a:t>
            </a:r>
            <a:r>
              <a:rPr sz="2000" spc="-15" dirty="0">
                <a:latin typeface="MS Gothic"/>
                <a:cs typeface="MS Gothic"/>
              </a:rPr>
              <a:t>施</a:t>
            </a:r>
            <a:r>
              <a:rPr sz="2000" dirty="0">
                <a:latin typeface="MS Gothic"/>
                <a:cs typeface="MS Gothic"/>
              </a:rPr>
              <a:t>設</a:t>
            </a:r>
            <a:r>
              <a:rPr sz="2000" spc="-15" dirty="0">
                <a:latin typeface="MS Gothic"/>
                <a:cs typeface="MS Gothic"/>
              </a:rPr>
              <a:t>・</a:t>
            </a:r>
            <a:r>
              <a:rPr sz="2000" dirty="0">
                <a:latin typeface="MS Gothic"/>
                <a:cs typeface="MS Gothic"/>
              </a:rPr>
              <a:t>事業</a:t>
            </a:r>
            <a:r>
              <a:rPr sz="2000" spc="-5" dirty="0">
                <a:latin typeface="MS Gothic"/>
                <a:cs typeface="MS Gothic"/>
              </a:rPr>
              <a:t>所</a:t>
            </a:r>
            <a:r>
              <a:rPr sz="2000" spc="-15" dirty="0">
                <a:latin typeface="MS Gothic"/>
                <a:cs typeface="MS Gothic"/>
              </a:rPr>
              <a:t>に</a:t>
            </a:r>
            <a:r>
              <a:rPr sz="2000" dirty="0">
                <a:latin typeface="MS Gothic"/>
                <a:cs typeface="MS Gothic"/>
              </a:rPr>
              <a:t>お</a:t>
            </a:r>
            <a:r>
              <a:rPr sz="2000" spc="-15" dirty="0">
                <a:latin typeface="MS Gothic"/>
                <a:cs typeface="MS Gothic"/>
              </a:rPr>
              <a:t>け</a:t>
            </a:r>
            <a:r>
              <a:rPr sz="2000" dirty="0">
                <a:latin typeface="MS Gothic"/>
                <a:cs typeface="MS Gothic"/>
              </a:rPr>
              <a:t>る新</a:t>
            </a:r>
            <a:r>
              <a:rPr sz="2000" spc="-5" dirty="0">
                <a:latin typeface="MS Gothic"/>
                <a:cs typeface="MS Gothic"/>
              </a:rPr>
              <a:t>型</a:t>
            </a:r>
            <a:r>
              <a:rPr sz="2000" spc="-15" dirty="0">
                <a:latin typeface="MS Gothic"/>
                <a:cs typeface="MS Gothic"/>
              </a:rPr>
              <a:t>コ</a:t>
            </a:r>
            <a:r>
              <a:rPr sz="2000" dirty="0">
                <a:latin typeface="MS Gothic"/>
                <a:cs typeface="MS Gothic"/>
              </a:rPr>
              <a:t>ロ</a:t>
            </a:r>
            <a:r>
              <a:rPr sz="2000" spc="-15" dirty="0">
                <a:latin typeface="MS Gothic"/>
                <a:cs typeface="MS Gothic"/>
              </a:rPr>
              <a:t>ナ</a:t>
            </a:r>
            <a:r>
              <a:rPr sz="2000" dirty="0">
                <a:latin typeface="MS Gothic"/>
                <a:cs typeface="MS Gothic"/>
              </a:rPr>
              <a:t>ウイ</a:t>
            </a:r>
            <a:r>
              <a:rPr sz="2000" spc="-5" dirty="0">
                <a:latin typeface="MS Gothic"/>
                <a:cs typeface="MS Gothic"/>
              </a:rPr>
              <a:t>ル</a:t>
            </a:r>
            <a:r>
              <a:rPr sz="2000" spc="-15" dirty="0">
                <a:latin typeface="MS Gothic"/>
                <a:cs typeface="MS Gothic"/>
              </a:rPr>
              <a:t>ス</a:t>
            </a:r>
            <a:r>
              <a:rPr sz="2000" dirty="0">
                <a:latin typeface="MS Gothic"/>
                <a:cs typeface="MS Gothic"/>
              </a:rPr>
              <a:t>感</a:t>
            </a:r>
            <a:r>
              <a:rPr sz="2000" spc="-15" dirty="0">
                <a:latin typeface="MS Gothic"/>
                <a:cs typeface="MS Gothic"/>
              </a:rPr>
              <a:t>染</a:t>
            </a:r>
            <a:r>
              <a:rPr sz="2000" spc="5" dirty="0">
                <a:latin typeface="MS Gothic"/>
                <a:cs typeface="MS Gothic"/>
              </a:rPr>
              <a:t>症</a:t>
            </a:r>
            <a:endParaRPr sz="2000">
              <a:latin typeface="MS Gothic"/>
              <a:cs typeface="MS Gothic"/>
            </a:endParaRPr>
          </a:p>
          <a:p>
            <a:pPr marL="266700">
              <a:lnSpc>
                <a:spcPct val="100000"/>
              </a:lnSpc>
              <a:spcBef>
                <a:spcPts val="5"/>
              </a:spcBef>
            </a:pPr>
            <a:r>
              <a:rPr sz="2000" dirty="0">
                <a:latin typeface="MS Gothic"/>
                <a:cs typeface="MS Gothic"/>
              </a:rPr>
              <a:t>発生</a:t>
            </a:r>
            <a:r>
              <a:rPr sz="2000" spc="-10" dirty="0">
                <a:latin typeface="MS Gothic"/>
                <a:cs typeface="MS Gothic"/>
              </a:rPr>
              <a:t>時</a:t>
            </a:r>
            <a:r>
              <a:rPr sz="2000" dirty="0">
                <a:latin typeface="MS Gothic"/>
                <a:cs typeface="MS Gothic"/>
              </a:rPr>
              <a:t>の</a:t>
            </a:r>
            <a:r>
              <a:rPr sz="2000" spc="-10" dirty="0">
                <a:latin typeface="MS Gothic"/>
                <a:cs typeface="MS Gothic"/>
              </a:rPr>
              <a:t>業</a:t>
            </a:r>
            <a:r>
              <a:rPr sz="2000" dirty="0">
                <a:latin typeface="MS Gothic"/>
                <a:cs typeface="MS Gothic"/>
              </a:rPr>
              <a:t>務継続</a:t>
            </a:r>
            <a:r>
              <a:rPr sz="2000" spc="-10" dirty="0">
                <a:latin typeface="MS Gothic"/>
                <a:cs typeface="MS Gothic"/>
              </a:rPr>
              <a:t>ガ</a:t>
            </a:r>
            <a:r>
              <a:rPr sz="2000" dirty="0">
                <a:latin typeface="MS Gothic"/>
                <a:cs typeface="MS Gothic"/>
              </a:rPr>
              <a:t>イ</a:t>
            </a:r>
            <a:r>
              <a:rPr sz="2000" spc="-10" dirty="0">
                <a:latin typeface="MS Gothic"/>
                <a:cs typeface="MS Gothic"/>
              </a:rPr>
              <a:t>ド</a:t>
            </a:r>
            <a:r>
              <a:rPr sz="2000" dirty="0">
                <a:latin typeface="MS Gothic"/>
                <a:cs typeface="MS Gothic"/>
              </a:rPr>
              <a:t>ライン</a:t>
            </a:r>
            <a:endParaRPr sz="2000">
              <a:latin typeface="MS Gothic"/>
              <a:cs typeface="MS Gothic"/>
            </a:endParaRPr>
          </a:p>
          <a:p>
            <a:pPr marL="12700">
              <a:lnSpc>
                <a:spcPct val="100000"/>
              </a:lnSpc>
            </a:pPr>
            <a:r>
              <a:rPr sz="2000" dirty="0">
                <a:latin typeface="MS Gothic"/>
                <a:cs typeface="MS Gothic"/>
              </a:rPr>
              <a:t>・新型</a:t>
            </a:r>
            <a:r>
              <a:rPr sz="2000" spc="-10" dirty="0">
                <a:latin typeface="MS Gothic"/>
                <a:cs typeface="MS Gothic"/>
              </a:rPr>
              <a:t>コ</a:t>
            </a:r>
            <a:r>
              <a:rPr sz="2000" dirty="0">
                <a:latin typeface="MS Gothic"/>
                <a:cs typeface="MS Gothic"/>
              </a:rPr>
              <a:t>ロ</a:t>
            </a:r>
            <a:r>
              <a:rPr sz="2000" spc="-10" dirty="0">
                <a:latin typeface="MS Gothic"/>
                <a:cs typeface="MS Gothic"/>
              </a:rPr>
              <a:t>ナ</a:t>
            </a:r>
            <a:r>
              <a:rPr sz="2000" dirty="0">
                <a:latin typeface="MS Gothic"/>
                <a:cs typeface="MS Gothic"/>
              </a:rPr>
              <a:t>ウイル</a:t>
            </a:r>
            <a:r>
              <a:rPr sz="2000" spc="-10" dirty="0">
                <a:latin typeface="MS Gothic"/>
                <a:cs typeface="MS Gothic"/>
              </a:rPr>
              <a:t>ス</a:t>
            </a:r>
            <a:r>
              <a:rPr sz="2000" dirty="0">
                <a:latin typeface="MS Gothic"/>
                <a:cs typeface="MS Gothic"/>
              </a:rPr>
              <a:t>感</a:t>
            </a:r>
            <a:r>
              <a:rPr sz="2000" spc="-10" dirty="0">
                <a:latin typeface="MS Gothic"/>
                <a:cs typeface="MS Gothic"/>
              </a:rPr>
              <a:t>染</a:t>
            </a:r>
            <a:r>
              <a:rPr sz="2000" dirty="0">
                <a:latin typeface="MS Gothic"/>
                <a:cs typeface="MS Gothic"/>
              </a:rPr>
              <a:t>症発生</a:t>
            </a:r>
            <a:r>
              <a:rPr sz="2000" spc="-10" dirty="0">
                <a:latin typeface="MS Gothic"/>
                <a:cs typeface="MS Gothic"/>
              </a:rPr>
              <a:t>時</a:t>
            </a:r>
            <a:r>
              <a:rPr sz="2000" dirty="0">
                <a:latin typeface="MS Gothic"/>
                <a:cs typeface="MS Gothic"/>
              </a:rPr>
              <a:t>お</a:t>
            </a:r>
            <a:r>
              <a:rPr sz="2000" spc="-10" dirty="0">
                <a:latin typeface="MS Gothic"/>
                <a:cs typeface="MS Gothic"/>
              </a:rPr>
              <a:t>け</a:t>
            </a:r>
            <a:r>
              <a:rPr sz="2000" dirty="0">
                <a:latin typeface="MS Gothic"/>
                <a:cs typeface="MS Gothic"/>
              </a:rPr>
              <a:t>る業務</a:t>
            </a:r>
            <a:r>
              <a:rPr sz="2000" spc="-10" dirty="0">
                <a:latin typeface="MS Gothic"/>
                <a:cs typeface="MS Gothic"/>
              </a:rPr>
              <a:t>継</a:t>
            </a:r>
            <a:r>
              <a:rPr sz="2000" dirty="0">
                <a:latin typeface="MS Gothic"/>
                <a:cs typeface="MS Gothic"/>
              </a:rPr>
              <a:t>続</a:t>
            </a:r>
            <a:r>
              <a:rPr sz="2000" spc="-10" dirty="0">
                <a:latin typeface="MS Gothic"/>
                <a:cs typeface="MS Gothic"/>
              </a:rPr>
              <a:t>計</a:t>
            </a:r>
            <a:r>
              <a:rPr sz="2000" spc="5" dirty="0">
                <a:latin typeface="MS Gothic"/>
                <a:cs typeface="MS Gothic"/>
              </a:rPr>
              <a:t>画</a:t>
            </a:r>
            <a:endParaRPr sz="2000">
              <a:latin typeface="MS Gothic"/>
              <a:cs typeface="MS Gothic"/>
            </a:endParaRPr>
          </a:p>
          <a:p>
            <a:pPr marL="266700">
              <a:lnSpc>
                <a:spcPct val="100000"/>
              </a:lnSpc>
            </a:pPr>
            <a:r>
              <a:rPr sz="2000" dirty="0">
                <a:latin typeface="MS Gothic"/>
                <a:cs typeface="MS Gothic"/>
              </a:rPr>
              <a:t>（ひ</a:t>
            </a:r>
            <a:r>
              <a:rPr sz="2000" spc="-10" dirty="0">
                <a:latin typeface="MS Gothic"/>
                <a:cs typeface="MS Gothic"/>
              </a:rPr>
              <a:t>な</a:t>
            </a:r>
            <a:r>
              <a:rPr sz="2000" dirty="0">
                <a:latin typeface="MS Gothic"/>
                <a:cs typeface="MS Gothic"/>
              </a:rPr>
              <a:t>形</a:t>
            </a:r>
            <a:r>
              <a:rPr sz="2000" spc="-10" dirty="0">
                <a:latin typeface="MS Gothic"/>
                <a:cs typeface="MS Gothic"/>
              </a:rPr>
              <a:t>、</a:t>
            </a:r>
            <a:r>
              <a:rPr sz="2000" dirty="0">
                <a:latin typeface="MS Gothic"/>
                <a:cs typeface="MS Gothic"/>
              </a:rPr>
              <a:t>記載例</a:t>
            </a:r>
            <a:r>
              <a:rPr sz="2000" spc="-10" dirty="0">
                <a:latin typeface="MS Gothic"/>
                <a:cs typeface="MS Gothic"/>
              </a:rPr>
              <a:t>有</a:t>
            </a:r>
            <a:r>
              <a:rPr sz="2000" dirty="0">
                <a:latin typeface="MS Gothic"/>
                <a:cs typeface="MS Gothic"/>
              </a:rPr>
              <a:t>り）</a:t>
            </a:r>
            <a:endParaRPr sz="2000">
              <a:latin typeface="MS Gothic"/>
              <a:cs typeface="MS Gothic"/>
            </a:endParaRPr>
          </a:p>
        </p:txBody>
      </p:sp>
      <p:sp>
        <p:nvSpPr>
          <p:cNvPr id="4" name="object 4"/>
          <p:cNvSpPr txBox="1"/>
          <p:nvPr/>
        </p:nvSpPr>
        <p:spPr>
          <a:xfrm>
            <a:off x="208279" y="4997958"/>
            <a:ext cx="5615940" cy="940435"/>
          </a:xfrm>
          <a:prstGeom prst="rect">
            <a:avLst/>
          </a:prstGeom>
        </p:spPr>
        <p:txBody>
          <a:bodyPr vert="horz" wrap="square" lIns="0" tIns="12700" rIns="0" bIns="0" rtlCol="0">
            <a:spAutoFit/>
          </a:bodyPr>
          <a:lstStyle/>
          <a:p>
            <a:pPr marL="12700">
              <a:lnSpc>
                <a:spcPct val="100000"/>
              </a:lnSpc>
              <a:spcBef>
                <a:spcPts val="100"/>
              </a:spcBef>
            </a:pPr>
            <a:r>
              <a:rPr sz="2000" dirty="0">
                <a:latin typeface="MS Gothic"/>
                <a:cs typeface="MS Gothic"/>
              </a:rPr>
              <a:t>【自然</a:t>
            </a:r>
            <a:r>
              <a:rPr sz="2000" spc="-10" dirty="0">
                <a:latin typeface="MS Gothic"/>
                <a:cs typeface="MS Gothic"/>
              </a:rPr>
              <a:t>災</a:t>
            </a:r>
            <a:r>
              <a:rPr sz="2000" dirty="0">
                <a:latin typeface="MS Gothic"/>
                <a:cs typeface="MS Gothic"/>
              </a:rPr>
              <a:t>害</a:t>
            </a:r>
            <a:r>
              <a:rPr sz="2000" spc="-10" dirty="0">
                <a:latin typeface="MS Gothic"/>
                <a:cs typeface="MS Gothic"/>
              </a:rPr>
              <a:t>に</a:t>
            </a:r>
            <a:r>
              <a:rPr sz="2000" dirty="0">
                <a:latin typeface="MS Gothic"/>
                <a:cs typeface="MS Gothic"/>
              </a:rPr>
              <a:t>係る業</a:t>
            </a:r>
            <a:r>
              <a:rPr sz="2000" spc="-10" dirty="0">
                <a:latin typeface="MS Gothic"/>
                <a:cs typeface="MS Gothic"/>
              </a:rPr>
              <a:t>務</a:t>
            </a:r>
            <a:r>
              <a:rPr sz="2000" dirty="0">
                <a:latin typeface="MS Gothic"/>
                <a:cs typeface="MS Gothic"/>
              </a:rPr>
              <a:t>継</a:t>
            </a:r>
            <a:r>
              <a:rPr sz="2000" spc="-10" dirty="0">
                <a:latin typeface="MS Gothic"/>
                <a:cs typeface="MS Gothic"/>
              </a:rPr>
              <a:t>続</a:t>
            </a:r>
            <a:r>
              <a:rPr sz="2000" dirty="0">
                <a:latin typeface="MS Gothic"/>
                <a:cs typeface="MS Gothic"/>
              </a:rPr>
              <a:t>計画】</a:t>
            </a:r>
            <a:endParaRPr sz="2000">
              <a:latin typeface="MS Gothic"/>
              <a:cs typeface="MS Gothic"/>
            </a:endParaRPr>
          </a:p>
          <a:p>
            <a:pPr marL="12700">
              <a:lnSpc>
                <a:spcPct val="100000"/>
              </a:lnSpc>
            </a:pPr>
            <a:r>
              <a:rPr sz="2000" dirty="0">
                <a:latin typeface="MS Gothic"/>
                <a:cs typeface="MS Gothic"/>
              </a:rPr>
              <a:t>・自然</a:t>
            </a:r>
            <a:r>
              <a:rPr sz="2000" spc="-10" dirty="0">
                <a:latin typeface="MS Gothic"/>
                <a:cs typeface="MS Gothic"/>
              </a:rPr>
              <a:t>災</a:t>
            </a:r>
            <a:r>
              <a:rPr sz="2000" dirty="0">
                <a:latin typeface="MS Gothic"/>
                <a:cs typeface="MS Gothic"/>
              </a:rPr>
              <a:t>害</a:t>
            </a:r>
            <a:r>
              <a:rPr sz="2000" spc="-10" dirty="0">
                <a:latin typeface="MS Gothic"/>
                <a:cs typeface="MS Gothic"/>
              </a:rPr>
              <a:t>発</a:t>
            </a:r>
            <a:r>
              <a:rPr sz="2000" dirty="0">
                <a:latin typeface="MS Gothic"/>
                <a:cs typeface="MS Gothic"/>
              </a:rPr>
              <a:t>生時の</a:t>
            </a:r>
            <a:r>
              <a:rPr sz="2000" spc="-10" dirty="0">
                <a:latin typeface="MS Gothic"/>
                <a:cs typeface="MS Gothic"/>
              </a:rPr>
              <a:t>業</a:t>
            </a:r>
            <a:r>
              <a:rPr sz="2000" dirty="0">
                <a:latin typeface="MS Gothic"/>
                <a:cs typeface="MS Gothic"/>
              </a:rPr>
              <a:t>務</a:t>
            </a:r>
            <a:r>
              <a:rPr sz="2000" spc="-10" dirty="0">
                <a:latin typeface="MS Gothic"/>
                <a:cs typeface="MS Gothic"/>
              </a:rPr>
              <a:t>継</a:t>
            </a:r>
            <a:r>
              <a:rPr sz="2000" dirty="0">
                <a:latin typeface="MS Gothic"/>
                <a:cs typeface="MS Gothic"/>
              </a:rPr>
              <a:t>続ガイ</a:t>
            </a:r>
            <a:r>
              <a:rPr sz="2000" spc="-10" dirty="0">
                <a:latin typeface="MS Gothic"/>
                <a:cs typeface="MS Gothic"/>
              </a:rPr>
              <a:t>ド</a:t>
            </a:r>
            <a:r>
              <a:rPr sz="2000" dirty="0">
                <a:latin typeface="MS Gothic"/>
                <a:cs typeface="MS Gothic"/>
              </a:rPr>
              <a:t>ラ</a:t>
            </a:r>
            <a:r>
              <a:rPr sz="2000" spc="-10" dirty="0">
                <a:latin typeface="MS Gothic"/>
                <a:cs typeface="MS Gothic"/>
              </a:rPr>
              <a:t>イ</a:t>
            </a:r>
            <a:r>
              <a:rPr sz="2000" spc="5" dirty="0">
                <a:latin typeface="MS Gothic"/>
                <a:cs typeface="MS Gothic"/>
              </a:rPr>
              <a:t>ン</a:t>
            </a:r>
            <a:endParaRPr sz="2000">
              <a:latin typeface="MS Gothic"/>
              <a:cs typeface="MS Gothic"/>
            </a:endParaRPr>
          </a:p>
          <a:p>
            <a:pPr marL="12700">
              <a:lnSpc>
                <a:spcPct val="100000"/>
              </a:lnSpc>
            </a:pPr>
            <a:r>
              <a:rPr sz="2000" dirty="0">
                <a:latin typeface="MS Gothic"/>
                <a:cs typeface="MS Gothic"/>
              </a:rPr>
              <a:t>・自然</a:t>
            </a:r>
            <a:r>
              <a:rPr sz="2000" spc="-10" dirty="0">
                <a:latin typeface="MS Gothic"/>
                <a:cs typeface="MS Gothic"/>
              </a:rPr>
              <a:t>災</a:t>
            </a:r>
            <a:r>
              <a:rPr sz="2000" dirty="0">
                <a:latin typeface="MS Gothic"/>
                <a:cs typeface="MS Gothic"/>
              </a:rPr>
              <a:t>害</a:t>
            </a:r>
            <a:r>
              <a:rPr sz="2000" spc="-10" dirty="0">
                <a:latin typeface="MS Gothic"/>
                <a:cs typeface="MS Gothic"/>
              </a:rPr>
              <a:t>業</a:t>
            </a:r>
            <a:r>
              <a:rPr sz="2000" dirty="0">
                <a:latin typeface="MS Gothic"/>
                <a:cs typeface="MS Gothic"/>
              </a:rPr>
              <a:t>務継続</a:t>
            </a:r>
            <a:r>
              <a:rPr sz="2000" spc="-10" dirty="0">
                <a:latin typeface="MS Gothic"/>
                <a:cs typeface="MS Gothic"/>
              </a:rPr>
              <a:t>計</a:t>
            </a:r>
            <a:r>
              <a:rPr sz="2000" dirty="0">
                <a:latin typeface="MS Gothic"/>
                <a:cs typeface="MS Gothic"/>
              </a:rPr>
              <a:t>画</a:t>
            </a:r>
            <a:r>
              <a:rPr sz="2000" spc="-10" dirty="0">
                <a:latin typeface="MS Gothic"/>
                <a:cs typeface="MS Gothic"/>
              </a:rPr>
              <a:t>（</a:t>
            </a:r>
            <a:r>
              <a:rPr sz="2000" dirty="0">
                <a:latin typeface="MS Gothic"/>
                <a:cs typeface="MS Gothic"/>
              </a:rPr>
              <a:t>ひな形</a:t>
            </a:r>
            <a:r>
              <a:rPr sz="2000" spc="-10" dirty="0">
                <a:latin typeface="MS Gothic"/>
                <a:cs typeface="MS Gothic"/>
              </a:rPr>
              <a:t>、</a:t>
            </a:r>
            <a:r>
              <a:rPr sz="2000" dirty="0">
                <a:latin typeface="MS Gothic"/>
                <a:cs typeface="MS Gothic"/>
              </a:rPr>
              <a:t>記</a:t>
            </a:r>
            <a:r>
              <a:rPr sz="2000" spc="-10" dirty="0">
                <a:latin typeface="MS Gothic"/>
                <a:cs typeface="MS Gothic"/>
              </a:rPr>
              <a:t>載</a:t>
            </a:r>
            <a:r>
              <a:rPr sz="2000" dirty="0">
                <a:latin typeface="MS Gothic"/>
                <a:cs typeface="MS Gothic"/>
              </a:rPr>
              <a:t>例有り）</a:t>
            </a:r>
            <a:endParaRPr sz="2000">
              <a:latin typeface="MS Gothic"/>
              <a:cs typeface="MS Gothic"/>
            </a:endParaRPr>
          </a:p>
        </p:txBody>
      </p:sp>
      <p:sp>
        <p:nvSpPr>
          <p:cNvPr id="5" name="object 5"/>
          <p:cNvSpPr txBox="1"/>
          <p:nvPr/>
        </p:nvSpPr>
        <p:spPr>
          <a:xfrm>
            <a:off x="220865" y="6271120"/>
            <a:ext cx="5346700" cy="254635"/>
          </a:xfrm>
          <a:prstGeom prst="rect">
            <a:avLst/>
          </a:prstGeom>
          <a:solidFill>
            <a:srgbClr val="FFFF00"/>
          </a:solidFill>
        </p:spPr>
        <p:txBody>
          <a:bodyPr vert="horz" wrap="square" lIns="0" tIns="0" rIns="0" bIns="0" rtlCol="0">
            <a:spAutoFit/>
          </a:bodyPr>
          <a:lstStyle/>
          <a:p>
            <a:pPr>
              <a:lnSpc>
                <a:spcPts val="2005"/>
              </a:lnSpc>
            </a:pPr>
            <a:r>
              <a:rPr sz="2000" dirty="0">
                <a:latin typeface="MS Gothic"/>
                <a:cs typeface="MS Gothic"/>
              </a:rPr>
              <a:t>★厚労</a:t>
            </a:r>
            <a:r>
              <a:rPr sz="2000" spc="-10" dirty="0">
                <a:latin typeface="MS Gothic"/>
                <a:cs typeface="MS Gothic"/>
              </a:rPr>
              <a:t>省</a:t>
            </a:r>
            <a:r>
              <a:rPr sz="2000" dirty="0">
                <a:latin typeface="MS Gothic"/>
                <a:cs typeface="MS Gothic"/>
              </a:rPr>
              <a:t>主</a:t>
            </a:r>
            <a:r>
              <a:rPr sz="2000" spc="-10" dirty="0">
                <a:latin typeface="MS Gothic"/>
                <a:cs typeface="MS Gothic"/>
              </a:rPr>
              <a:t>催</a:t>
            </a:r>
            <a:r>
              <a:rPr sz="2000" dirty="0">
                <a:latin typeface="MS Gothic"/>
                <a:cs typeface="MS Gothic"/>
              </a:rPr>
              <a:t>の研修</a:t>
            </a:r>
            <a:r>
              <a:rPr sz="2000" spc="-10" dirty="0">
                <a:latin typeface="MS Gothic"/>
                <a:cs typeface="MS Gothic"/>
              </a:rPr>
              <a:t>動</a:t>
            </a:r>
            <a:r>
              <a:rPr sz="2000" dirty="0">
                <a:latin typeface="MS Gothic"/>
                <a:cs typeface="MS Gothic"/>
              </a:rPr>
              <a:t>画</a:t>
            </a:r>
            <a:r>
              <a:rPr sz="2000" spc="-10" dirty="0">
                <a:latin typeface="MS Gothic"/>
                <a:cs typeface="MS Gothic"/>
              </a:rPr>
              <a:t>も</a:t>
            </a:r>
            <a:r>
              <a:rPr sz="2000" dirty="0">
                <a:latin typeface="MS Gothic"/>
                <a:cs typeface="MS Gothic"/>
              </a:rPr>
              <a:t>掲載さ</a:t>
            </a:r>
            <a:r>
              <a:rPr sz="2000" spc="-10" dirty="0">
                <a:latin typeface="MS Gothic"/>
                <a:cs typeface="MS Gothic"/>
              </a:rPr>
              <a:t>れ</a:t>
            </a:r>
            <a:r>
              <a:rPr sz="2000" dirty="0">
                <a:latin typeface="MS Gothic"/>
                <a:cs typeface="MS Gothic"/>
              </a:rPr>
              <a:t>て</a:t>
            </a:r>
            <a:r>
              <a:rPr sz="2000" spc="-10" dirty="0">
                <a:latin typeface="MS Gothic"/>
                <a:cs typeface="MS Gothic"/>
              </a:rPr>
              <a:t>い</a:t>
            </a:r>
            <a:r>
              <a:rPr sz="2000" dirty="0">
                <a:latin typeface="MS Gothic"/>
                <a:cs typeface="MS Gothic"/>
              </a:rPr>
              <a:t>ます★</a:t>
            </a:r>
            <a:endParaRPr sz="2000">
              <a:latin typeface="MS Gothic"/>
              <a:cs typeface="MS Gothic"/>
            </a:endParaRPr>
          </a:p>
        </p:txBody>
      </p:sp>
      <p:grpSp>
        <p:nvGrpSpPr>
          <p:cNvPr id="6" name="object 6"/>
          <p:cNvGrpSpPr/>
          <p:nvPr/>
        </p:nvGrpSpPr>
        <p:grpSpPr>
          <a:xfrm>
            <a:off x="6680961" y="1005586"/>
            <a:ext cx="4447540" cy="744220"/>
            <a:chOff x="6680961" y="1005586"/>
            <a:chExt cx="4447540" cy="744220"/>
          </a:xfrm>
        </p:grpSpPr>
        <p:sp>
          <p:nvSpPr>
            <p:cNvPr id="7" name="object 7"/>
            <p:cNvSpPr/>
            <p:nvPr/>
          </p:nvSpPr>
          <p:spPr>
            <a:xfrm>
              <a:off x="6687311" y="1011936"/>
              <a:ext cx="4434840" cy="731520"/>
            </a:xfrm>
            <a:custGeom>
              <a:avLst/>
              <a:gdLst/>
              <a:ahLst/>
              <a:cxnLst/>
              <a:rect l="l" t="t" r="r" b="b"/>
              <a:pathLst>
                <a:path w="4434840" h="731519">
                  <a:moveTo>
                    <a:pt x="1847850" y="524255"/>
                  </a:moveTo>
                  <a:lnTo>
                    <a:pt x="739140" y="524255"/>
                  </a:lnTo>
                  <a:lnTo>
                    <a:pt x="696341" y="731138"/>
                  </a:lnTo>
                  <a:lnTo>
                    <a:pt x="1847850" y="524255"/>
                  </a:lnTo>
                  <a:close/>
                </a:path>
                <a:path w="4434840" h="731519">
                  <a:moveTo>
                    <a:pt x="4347464" y="0"/>
                  </a:moveTo>
                  <a:lnTo>
                    <a:pt x="87376" y="0"/>
                  </a:lnTo>
                  <a:lnTo>
                    <a:pt x="53363" y="6865"/>
                  </a:lnTo>
                  <a:lnTo>
                    <a:pt x="25590" y="25590"/>
                  </a:lnTo>
                  <a:lnTo>
                    <a:pt x="6865" y="53363"/>
                  </a:lnTo>
                  <a:lnTo>
                    <a:pt x="0" y="87375"/>
                  </a:lnTo>
                  <a:lnTo>
                    <a:pt x="0" y="436879"/>
                  </a:lnTo>
                  <a:lnTo>
                    <a:pt x="6865" y="470892"/>
                  </a:lnTo>
                  <a:lnTo>
                    <a:pt x="25590" y="498665"/>
                  </a:lnTo>
                  <a:lnTo>
                    <a:pt x="53363" y="517390"/>
                  </a:lnTo>
                  <a:lnTo>
                    <a:pt x="87376" y="524255"/>
                  </a:lnTo>
                  <a:lnTo>
                    <a:pt x="4347464" y="524255"/>
                  </a:lnTo>
                  <a:lnTo>
                    <a:pt x="4381476" y="517390"/>
                  </a:lnTo>
                  <a:lnTo>
                    <a:pt x="4409249" y="498665"/>
                  </a:lnTo>
                  <a:lnTo>
                    <a:pt x="4427974" y="470892"/>
                  </a:lnTo>
                  <a:lnTo>
                    <a:pt x="4434840" y="436879"/>
                  </a:lnTo>
                  <a:lnTo>
                    <a:pt x="4434840" y="87375"/>
                  </a:lnTo>
                  <a:lnTo>
                    <a:pt x="4427974" y="53363"/>
                  </a:lnTo>
                  <a:lnTo>
                    <a:pt x="4409249" y="25590"/>
                  </a:lnTo>
                  <a:lnTo>
                    <a:pt x="4381476" y="6865"/>
                  </a:lnTo>
                  <a:lnTo>
                    <a:pt x="4347464" y="0"/>
                  </a:lnTo>
                  <a:close/>
                </a:path>
              </a:pathLst>
            </a:custGeom>
            <a:solidFill>
              <a:srgbClr val="0000FF"/>
            </a:solidFill>
          </p:spPr>
          <p:txBody>
            <a:bodyPr wrap="square" lIns="0" tIns="0" rIns="0" bIns="0" rtlCol="0"/>
            <a:lstStyle/>
            <a:p>
              <a:endParaRPr/>
            </a:p>
          </p:txBody>
        </p:sp>
        <p:sp>
          <p:nvSpPr>
            <p:cNvPr id="8" name="object 8"/>
            <p:cNvSpPr/>
            <p:nvPr/>
          </p:nvSpPr>
          <p:spPr>
            <a:xfrm>
              <a:off x="6687311" y="1011936"/>
              <a:ext cx="4434840" cy="731520"/>
            </a:xfrm>
            <a:custGeom>
              <a:avLst/>
              <a:gdLst/>
              <a:ahLst/>
              <a:cxnLst/>
              <a:rect l="l" t="t" r="r" b="b"/>
              <a:pathLst>
                <a:path w="4434840" h="731519">
                  <a:moveTo>
                    <a:pt x="0" y="87375"/>
                  </a:moveTo>
                  <a:lnTo>
                    <a:pt x="6865" y="53363"/>
                  </a:lnTo>
                  <a:lnTo>
                    <a:pt x="25590" y="25590"/>
                  </a:lnTo>
                  <a:lnTo>
                    <a:pt x="53363" y="6865"/>
                  </a:lnTo>
                  <a:lnTo>
                    <a:pt x="87376" y="0"/>
                  </a:lnTo>
                  <a:lnTo>
                    <a:pt x="739140" y="0"/>
                  </a:lnTo>
                  <a:lnTo>
                    <a:pt x="1847850" y="0"/>
                  </a:lnTo>
                  <a:lnTo>
                    <a:pt x="4347464" y="0"/>
                  </a:lnTo>
                  <a:lnTo>
                    <a:pt x="4381476" y="6865"/>
                  </a:lnTo>
                  <a:lnTo>
                    <a:pt x="4409249" y="25590"/>
                  </a:lnTo>
                  <a:lnTo>
                    <a:pt x="4427974" y="53363"/>
                  </a:lnTo>
                  <a:lnTo>
                    <a:pt x="4434840" y="87375"/>
                  </a:lnTo>
                  <a:lnTo>
                    <a:pt x="4434840" y="305815"/>
                  </a:lnTo>
                  <a:lnTo>
                    <a:pt x="4434840" y="436879"/>
                  </a:lnTo>
                  <a:lnTo>
                    <a:pt x="4427974" y="470892"/>
                  </a:lnTo>
                  <a:lnTo>
                    <a:pt x="4409249" y="498665"/>
                  </a:lnTo>
                  <a:lnTo>
                    <a:pt x="4381476" y="517390"/>
                  </a:lnTo>
                  <a:lnTo>
                    <a:pt x="4347464" y="524255"/>
                  </a:lnTo>
                  <a:lnTo>
                    <a:pt x="1847850" y="524255"/>
                  </a:lnTo>
                  <a:lnTo>
                    <a:pt x="696341" y="731138"/>
                  </a:lnTo>
                  <a:lnTo>
                    <a:pt x="739140" y="524255"/>
                  </a:lnTo>
                  <a:lnTo>
                    <a:pt x="87376" y="524255"/>
                  </a:lnTo>
                  <a:lnTo>
                    <a:pt x="53363" y="517390"/>
                  </a:lnTo>
                  <a:lnTo>
                    <a:pt x="25590" y="498665"/>
                  </a:lnTo>
                  <a:lnTo>
                    <a:pt x="6865" y="470892"/>
                  </a:lnTo>
                  <a:lnTo>
                    <a:pt x="0" y="436879"/>
                  </a:lnTo>
                  <a:lnTo>
                    <a:pt x="0" y="305815"/>
                  </a:lnTo>
                  <a:lnTo>
                    <a:pt x="0" y="87375"/>
                  </a:lnTo>
                  <a:close/>
                </a:path>
              </a:pathLst>
            </a:custGeom>
            <a:ln w="12699">
              <a:solidFill>
                <a:srgbClr val="000000"/>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7228331" y="2688335"/>
            <a:ext cx="4834128" cy="4085841"/>
          </a:xfrm>
          <a:prstGeom prst="rect">
            <a:avLst/>
          </a:prstGeom>
        </p:spPr>
      </p:pic>
      <p:sp>
        <p:nvSpPr>
          <p:cNvPr id="12" name="object 12"/>
          <p:cNvSpPr txBox="1"/>
          <p:nvPr/>
        </p:nvSpPr>
        <p:spPr>
          <a:xfrm>
            <a:off x="6792848" y="1115314"/>
            <a:ext cx="4109720" cy="299720"/>
          </a:xfrm>
          <a:prstGeom prst="rect">
            <a:avLst/>
          </a:prstGeom>
        </p:spPr>
        <p:txBody>
          <a:bodyPr vert="horz" wrap="square" lIns="0" tIns="12700" rIns="0" bIns="0" rtlCol="0">
            <a:spAutoFit/>
          </a:bodyPr>
          <a:lstStyle/>
          <a:p>
            <a:pPr marL="12700">
              <a:lnSpc>
                <a:spcPct val="100000"/>
              </a:lnSpc>
              <a:spcBef>
                <a:spcPts val="100"/>
              </a:spcBef>
              <a:tabLst>
                <a:tab pos="1063625" algn="l"/>
                <a:tab pos="2664460" algn="l"/>
              </a:tabLst>
            </a:pPr>
            <a:r>
              <a:rPr sz="1800" spc="-190" dirty="0">
                <a:solidFill>
                  <a:srgbClr val="FFFFFF"/>
                </a:solidFill>
                <a:latin typeface="SimSun"/>
                <a:cs typeface="SimSun"/>
              </a:rPr>
              <a:t>「厚労</a:t>
            </a:r>
            <a:r>
              <a:rPr sz="1800" spc="-185" dirty="0">
                <a:solidFill>
                  <a:srgbClr val="FFFFFF"/>
                </a:solidFill>
                <a:latin typeface="SimSun"/>
                <a:cs typeface="SimSun"/>
              </a:rPr>
              <a:t>省</a:t>
            </a:r>
            <a:r>
              <a:rPr sz="1800" dirty="0">
                <a:solidFill>
                  <a:srgbClr val="FFFFFF"/>
                </a:solidFill>
                <a:latin typeface="SimSun"/>
                <a:cs typeface="SimSun"/>
              </a:rPr>
              <a:t>	介護保険施設	</a:t>
            </a:r>
            <a:r>
              <a:rPr sz="1800" spc="105" dirty="0">
                <a:solidFill>
                  <a:srgbClr val="FFFFFF"/>
                </a:solidFill>
                <a:latin typeface="SimSun"/>
                <a:cs typeface="SimSun"/>
              </a:rPr>
              <a:t>BCP</a:t>
            </a:r>
            <a:r>
              <a:rPr sz="1800" spc="-160" dirty="0">
                <a:solidFill>
                  <a:srgbClr val="FFFFFF"/>
                </a:solidFill>
                <a:latin typeface="SimSun"/>
                <a:cs typeface="SimSun"/>
              </a:rPr>
              <a:t>」で検索！</a:t>
            </a:r>
            <a:endParaRPr sz="1800">
              <a:latin typeface="SimSun"/>
              <a:cs typeface="SimSu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091" y="118363"/>
            <a:ext cx="9378315" cy="513715"/>
          </a:xfrm>
          <a:prstGeom prst="rect">
            <a:avLst/>
          </a:prstGeom>
        </p:spPr>
        <p:txBody>
          <a:bodyPr vert="horz" wrap="square" lIns="0" tIns="12700" rIns="0" bIns="0" rtlCol="0">
            <a:spAutoFit/>
          </a:bodyPr>
          <a:lstStyle/>
          <a:p>
            <a:pPr marL="12700">
              <a:lnSpc>
                <a:spcPct val="100000"/>
              </a:lnSpc>
              <a:spcBef>
                <a:spcPts val="100"/>
              </a:spcBef>
            </a:pPr>
            <a:r>
              <a:rPr dirty="0"/>
              <a:t>①業務継続計画（ＢＣ</a:t>
            </a:r>
            <a:r>
              <a:rPr spc="-15" dirty="0"/>
              <a:t>Ｐ</a:t>
            </a:r>
            <a:r>
              <a:rPr dirty="0"/>
              <a:t>）の</a:t>
            </a:r>
            <a:r>
              <a:rPr spc="-15" dirty="0"/>
              <a:t>策</a:t>
            </a:r>
            <a:r>
              <a:rPr dirty="0"/>
              <a:t>定（</a:t>
            </a:r>
            <a:r>
              <a:rPr spc="-15" dirty="0"/>
              <a:t>厚</a:t>
            </a:r>
            <a:r>
              <a:rPr dirty="0"/>
              <a:t>労省</a:t>
            </a:r>
            <a:r>
              <a:rPr spc="-15" dirty="0"/>
              <a:t>ひ</a:t>
            </a:r>
            <a:r>
              <a:rPr dirty="0"/>
              <a:t>な形）</a:t>
            </a:r>
          </a:p>
        </p:txBody>
      </p:sp>
      <p:pic>
        <p:nvPicPr>
          <p:cNvPr id="3" name="object 3"/>
          <p:cNvPicPr/>
          <p:nvPr/>
        </p:nvPicPr>
        <p:blipFill>
          <a:blip r:embed="rId2" cstate="print"/>
          <a:stretch>
            <a:fillRect/>
          </a:stretch>
        </p:blipFill>
        <p:spPr>
          <a:xfrm>
            <a:off x="219456" y="1240536"/>
            <a:ext cx="5753100" cy="4914900"/>
          </a:xfrm>
          <a:prstGeom prst="rect">
            <a:avLst/>
          </a:prstGeom>
        </p:spPr>
      </p:pic>
      <p:pic>
        <p:nvPicPr>
          <p:cNvPr id="5" name="object 5"/>
          <p:cNvPicPr/>
          <p:nvPr/>
        </p:nvPicPr>
        <p:blipFill>
          <a:blip r:embed="rId3" cstate="print"/>
          <a:stretch>
            <a:fillRect/>
          </a:stretch>
        </p:blipFill>
        <p:spPr>
          <a:xfrm>
            <a:off x="6219444" y="1240536"/>
            <a:ext cx="5513832" cy="4914900"/>
          </a:xfrm>
          <a:prstGeom prst="rect">
            <a:avLst/>
          </a:prstGeom>
        </p:spPr>
      </p:pic>
      <p:sp>
        <p:nvSpPr>
          <p:cNvPr id="7" name="object 7"/>
          <p:cNvSpPr txBox="1"/>
          <p:nvPr/>
        </p:nvSpPr>
        <p:spPr>
          <a:xfrm>
            <a:off x="7168642" y="6414922"/>
            <a:ext cx="4785995" cy="239395"/>
          </a:xfrm>
          <a:prstGeom prst="rect">
            <a:avLst/>
          </a:prstGeom>
        </p:spPr>
        <p:txBody>
          <a:bodyPr vert="horz" wrap="square" lIns="0" tIns="12700" rIns="0" bIns="0" rtlCol="0">
            <a:spAutoFit/>
          </a:bodyPr>
          <a:lstStyle/>
          <a:p>
            <a:pPr marL="12700">
              <a:lnSpc>
                <a:spcPct val="100000"/>
              </a:lnSpc>
              <a:spcBef>
                <a:spcPts val="100"/>
              </a:spcBef>
            </a:pPr>
            <a:r>
              <a:rPr sz="1400" spc="15" dirty="0">
                <a:latin typeface="MS Gothic"/>
                <a:cs typeface="MS Gothic"/>
              </a:rPr>
              <a:t>※</a:t>
            </a:r>
            <a:r>
              <a:rPr sz="1400" spc="5" dirty="0">
                <a:latin typeface="Yu Gothic"/>
                <a:cs typeface="Yu Gothic"/>
              </a:rPr>
              <a:t>厚生労働</a:t>
            </a:r>
            <a:r>
              <a:rPr sz="1400" spc="-5" dirty="0">
                <a:latin typeface="Yu Gothic"/>
                <a:cs typeface="Yu Gothic"/>
              </a:rPr>
              <a:t>省</a:t>
            </a:r>
            <a:r>
              <a:rPr sz="1400" spc="-5" dirty="0">
                <a:latin typeface="Calibri"/>
                <a:cs typeface="Calibri"/>
              </a:rPr>
              <a:t>HP</a:t>
            </a:r>
            <a:r>
              <a:rPr sz="1400" dirty="0">
                <a:latin typeface="Yu Gothic"/>
                <a:cs typeface="Yu Gothic"/>
              </a:rPr>
              <a:t>に掲</a:t>
            </a:r>
            <a:r>
              <a:rPr sz="1400" spc="-10" dirty="0">
                <a:latin typeface="Yu Gothic"/>
                <a:cs typeface="Yu Gothic"/>
              </a:rPr>
              <a:t>載</a:t>
            </a:r>
            <a:r>
              <a:rPr sz="1400" dirty="0">
                <a:latin typeface="Yu Gothic"/>
                <a:cs typeface="Yu Gothic"/>
              </a:rPr>
              <a:t>され</a:t>
            </a:r>
            <a:r>
              <a:rPr sz="1400" spc="-10" dirty="0">
                <a:latin typeface="Yu Gothic"/>
                <a:cs typeface="Yu Gothic"/>
              </a:rPr>
              <a:t>て</a:t>
            </a:r>
            <a:r>
              <a:rPr sz="1400" dirty="0">
                <a:latin typeface="Yu Gothic"/>
                <a:cs typeface="Yu Gothic"/>
              </a:rPr>
              <a:t>いる</a:t>
            </a:r>
            <a:r>
              <a:rPr sz="1400" spc="-10" dirty="0">
                <a:latin typeface="Yu Gothic"/>
                <a:cs typeface="Yu Gothic"/>
              </a:rPr>
              <a:t>自</a:t>
            </a:r>
            <a:r>
              <a:rPr sz="1400" dirty="0">
                <a:latin typeface="Yu Gothic"/>
                <a:cs typeface="Yu Gothic"/>
              </a:rPr>
              <a:t>然災</a:t>
            </a:r>
            <a:r>
              <a:rPr sz="1400" spc="-5" dirty="0">
                <a:latin typeface="Yu Gothic"/>
                <a:cs typeface="Yu Gothic"/>
              </a:rPr>
              <a:t>害</a:t>
            </a:r>
            <a:r>
              <a:rPr sz="1400" spc="-5" dirty="0">
                <a:latin typeface="Calibri"/>
                <a:cs typeface="Calibri"/>
              </a:rPr>
              <a:t>BCP</a:t>
            </a:r>
            <a:r>
              <a:rPr sz="1400" dirty="0">
                <a:latin typeface="Yu Gothic"/>
                <a:cs typeface="Yu Gothic"/>
              </a:rPr>
              <a:t>ひな形</a:t>
            </a:r>
            <a:r>
              <a:rPr sz="1400" spc="-10" dirty="0">
                <a:latin typeface="Yu Gothic"/>
                <a:cs typeface="Yu Gothic"/>
              </a:rPr>
              <a:t>の</a:t>
            </a:r>
            <a:r>
              <a:rPr sz="1400" dirty="0">
                <a:latin typeface="Yu Gothic"/>
                <a:cs typeface="Yu Gothic"/>
              </a:rPr>
              <a:t>抜粋</a:t>
            </a:r>
            <a:endParaRPr sz="1400">
              <a:latin typeface="Yu Gothic"/>
              <a:cs typeface="Yu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091" y="118363"/>
            <a:ext cx="9378315" cy="513715"/>
          </a:xfrm>
          <a:prstGeom prst="rect">
            <a:avLst/>
          </a:prstGeom>
        </p:spPr>
        <p:txBody>
          <a:bodyPr vert="horz" wrap="square" lIns="0" tIns="12700" rIns="0" bIns="0" rtlCol="0">
            <a:spAutoFit/>
          </a:bodyPr>
          <a:lstStyle/>
          <a:p>
            <a:pPr marL="12700">
              <a:lnSpc>
                <a:spcPct val="100000"/>
              </a:lnSpc>
              <a:spcBef>
                <a:spcPts val="100"/>
              </a:spcBef>
            </a:pPr>
            <a:r>
              <a:rPr dirty="0"/>
              <a:t>①業務継続計画（ＢＣ</a:t>
            </a:r>
            <a:r>
              <a:rPr spc="-15" dirty="0"/>
              <a:t>Ｐ</a:t>
            </a:r>
            <a:r>
              <a:rPr dirty="0"/>
              <a:t>）の</a:t>
            </a:r>
            <a:r>
              <a:rPr spc="-15" dirty="0"/>
              <a:t>策</a:t>
            </a:r>
            <a:r>
              <a:rPr dirty="0"/>
              <a:t>定（</a:t>
            </a:r>
            <a:r>
              <a:rPr spc="-15" dirty="0"/>
              <a:t>厚</a:t>
            </a:r>
            <a:r>
              <a:rPr dirty="0"/>
              <a:t>労省</a:t>
            </a:r>
            <a:r>
              <a:rPr spc="-15" dirty="0"/>
              <a:t>ひ</a:t>
            </a:r>
            <a:r>
              <a:rPr dirty="0"/>
              <a:t>な形）</a:t>
            </a:r>
          </a:p>
        </p:txBody>
      </p:sp>
      <p:grpSp>
        <p:nvGrpSpPr>
          <p:cNvPr id="3" name="object 3"/>
          <p:cNvGrpSpPr/>
          <p:nvPr/>
        </p:nvGrpSpPr>
        <p:grpSpPr>
          <a:xfrm>
            <a:off x="1473708" y="972311"/>
            <a:ext cx="10637520" cy="5672455"/>
            <a:chOff x="1473708" y="972311"/>
            <a:chExt cx="10637520" cy="5672455"/>
          </a:xfrm>
        </p:grpSpPr>
        <p:pic>
          <p:nvPicPr>
            <p:cNvPr id="4" name="object 4"/>
            <p:cNvPicPr/>
            <p:nvPr/>
          </p:nvPicPr>
          <p:blipFill>
            <a:blip r:embed="rId2" cstate="print"/>
            <a:stretch>
              <a:fillRect/>
            </a:stretch>
          </p:blipFill>
          <p:spPr>
            <a:xfrm>
              <a:off x="1473708" y="972311"/>
              <a:ext cx="8851392" cy="5672328"/>
            </a:xfrm>
            <a:prstGeom prst="rect">
              <a:avLst/>
            </a:prstGeom>
          </p:spPr>
        </p:pic>
        <p:sp>
          <p:nvSpPr>
            <p:cNvPr id="5" name="object 5"/>
            <p:cNvSpPr/>
            <p:nvPr/>
          </p:nvSpPr>
          <p:spPr>
            <a:xfrm>
              <a:off x="6533387" y="4041647"/>
              <a:ext cx="5577840" cy="524510"/>
            </a:xfrm>
            <a:custGeom>
              <a:avLst/>
              <a:gdLst/>
              <a:ahLst/>
              <a:cxnLst/>
              <a:rect l="l" t="t" r="r" b="b"/>
              <a:pathLst>
                <a:path w="5577840" h="524510">
                  <a:moveTo>
                    <a:pt x="5577840" y="0"/>
                  </a:moveTo>
                  <a:lnTo>
                    <a:pt x="0" y="0"/>
                  </a:lnTo>
                  <a:lnTo>
                    <a:pt x="0" y="524256"/>
                  </a:lnTo>
                  <a:lnTo>
                    <a:pt x="5577840" y="524256"/>
                  </a:lnTo>
                  <a:lnTo>
                    <a:pt x="5577840" y="0"/>
                  </a:lnTo>
                  <a:close/>
                </a:path>
              </a:pathLst>
            </a:custGeom>
            <a:solidFill>
              <a:srgbClr val="FFFF00"/>
            </a:solidFill>
          </p:spPr>
          <p:txBody>
            <a:bodyPr wrap="square" lIns="0" tIns="0" rIns="0" bIns="0" rtlCol="0"/>
            <a:lstStyle/>
            <a:p>
              <a:endParaRPr/>
            </a:p>
          </p:txBody>
        </p:sp>
      </p:grpSp>
      <p:sp>
        <p:nvSpPr>
          <p:cNvPr id="6" name="object 6"/>
          <p:cNvSpPr txBox="1"/>
          <p:nvPr/>
        </p:nvSpPr>
        <p:spPr>
          <a:xfrm>
            <a:off x="6612763" y="4065523"/>
            <a:ext cx="5318760" cy="450215"/>
          </a:xfrm>
          <a:prstGeom prst="rect">
            <a:avLst/>
          </a:prstGeom>
        </p:spPr>
        <p:txBody>
          <a:bodyPr vert="horz" wrap="square" lIns="0" tIns="22225" rIns="0" bIns="0" rtlCol="0">
            <a:spAutoFit/>
          </a:bodyPr>
          <a:lstStyle/>
          <a:p>
            <a:pPr marL="191135" marR="5080" indent="-179070">
              <a:lnSpc>
                <a:spcPts val="1660"/>
              </a:lnSpc>
              <a:spcBef>
                <a:spcPts val="175"/>
              </a:spcBef>
            </a:pPr>
            <a:r>
              <a:rPr sz="1400" spc="15" dirty="0">
                <a:latin typeface="MS Gothic"/>
                <a:cs typeface="MS Gothic"/>
              </a:rPr>
              <a:t>※</a:t>
            </a:r>
            <a:r>
              <a:rPr sz="1400" dirty="0">
                <a:latin typeface="Yu Gothic"/>
                <a:cs typeface="Yu Gothic"/>
              </a:rPr>
              <a:t>厚生労働省</a:t>
            </a:r>
            <a:r>
              <a:rPr sz="1400" spc="-5" dirty="0">
                <a:latin typeface="Calibri"/>
                <a:cs typeface="Calibri"/>
              </a:rPr>
              <a:t>H</a:t>
            </a:r>
            <a:r>
              <a:rPr sz="1400" spc="-10" dirty="0">
                <a:latin typeface="Calibri"/>
                <a:cs typeface="Calibri"/>
              </a:rPr>
              <a:t>P</a:t>
            </a:r>
            <a:r>
              <a:rPr sz="1400" dirty="0">
                <a:latin typeface="Yu Gothic"/>
                <a:cs typeface="Yu Gothic"/>
              </a:rPr>
              <a:t>に掲</a:t>
            </a:r>
            <a:r>
              <a:rPr sz="1400" spc="-10" dirty="0">
                <a:latin typeface="Yu Gothic"/>
                <a:cs typeface="Yu Gothic"/>
              </a:rPr>
              <a:t>載</a:t>
            </a:r>
            <a:r>
              <a:rPr sz="1400" dirty="0">
                <a:latin typeface="Yu Gothic"/>
                <a:cs typeface="Yu Gothic"/>
              </a:rPr>
              <a:t>され</a:t>
            </a:r>
            <a:r>
              <a:rPr sz="1400" spc="-10" dirty="0">
                <a:latin typeface="Yu Gothic"/>
                <a:cs typeface="Yu Gothic"/>
              </a:rPr>
              <a:t>て</a:t>
            </a:r>
            <a:r>
              <a:rPr sz="1400" dirty="0">
                <a:latin typeface="Yu Gothic"/>
                <a:cs typeface="Yu Gothic"/>
              </a:rPr>
              <a:t>いる</a:t>
            </a:r>
            <a:r>
              <a:rPr sz="1400" spc="-10" dirty="0">
                <a:latin typeface="Yu Gothic"/>
                <a:cs typeface="Yu Gothic"/>
              </a:rPr>
              <a:t>自</a:t>
            </a:r>
            <a:r>
              <a:rPr sz="1400" dirty="0">
                <a:latin typeface="Yu Gothic"/>
                <a:cs typeface="Yu Gothic"/>
              </a:rPr>
              <a:t>然災</a:t>
            </a:r>
            <a:r>
              <a:rPr sz="1400" spc="-5" dirty="0">
                <a:latin typeface="Yu Gothic"/>
                <a:cs typeface="Yu Gothic"/>
              </a:rPr>
              <a:t>害</a:t>
            </a:r>
            <a:r>
              <a:rPr sz="1400" dirty="0">
                <a:latin typeface="Calibri"/>
                <a:cs typeface="Calibri"/>
              </a:rPr>
              <a:t>B</a:t>
            </a:r>
            <a:r>
              <a:rPr sz="1400" spc="-10" dirty="0">
                <a:latin typeface="Calibri"/>
                <a:cs typeface="Calibri"/>
              </a:rPr>
              <a:t>CP</a:t>
            </a:r>
            <a:r>
              <a:rPr sz="1400" dirty="0">
                <a:latin typeface="Yu Gothic"/>
                <a:cs typeface="Yu Gothic"/>
              </a:rPr>
              <a:t>ひな形</a:t>
            </a:r>
            <a:r>
              <a:rPr sz="1400" spc="-10" dirty="0">
                <a:latin typeface="Yu Gothic"/>
                <a:cs typeface="Yu Gothic"/>
              </a:rPr>
              <a:t>記</a:t>
            </a:r>
            <a:r>
              <a:rPr sz="1400" dirty="0">
                <a:latin typeface="Yu Gothic"/>
                <a:cs typeface="Yu Gothic"/>
              </a:rPr>
              <a:t>載例</a:t>
            </a:r>
            <a:r>
              <a:rPr sz="1400" spc="-10" dirty="0">
                <a:latin typeface="Yu Gothic"/>
                <a:cs typeface="Yu Gothic"/>
              </a:rPr>
              <a:t>の</a:t>
            </a:r>
            <a:r>
              <a:rPr sz="1400" spc="-5" dirty="0">
                <a:latin typeface="Yu Gothic"/>
                <a:cs typeface="Yu Gothic"/>
              </a:rPr>
              <a:t>抜粋 </a:t>
            </a:r>
            <a:r>
              <a:rPr sz="1400" dirty="0">
                <a:latin typeface="Yu Gothic"/>
                <a:cs typeface="Yu Gothic"/>
              </a:rPr>
              <a:t>各項目ごとに丁寧に</a:t>
            </a:r>
            <a:r>
              <a:rPr sz="1400" spc="-10" dirty="0">
                <a:latin typeface="Yu Gothic"/>
                <a:cs typeface="Yu Gothic"/>
              </a:rPr>
              <a:t>例</a:t>
            </a:r>
            <a:r>
              <a:rPr sz="1400" dirty="0">
                <a:latin typeface="Yu Gothic"/>
                <a:cs typeface="Yu Gothic"/>
              </a:rPr>
              <a:t>示さ</a:t>
            </a:r>
            <a:r>
              <a:rPr sz="1400" spc="-10" dirty="0">
                <a:latin typeface="Yu Gothic"/>
                <a:cs typeface="Yu Gothic"/>
              </a:rPr>
              <a:t>れ</a:t>
            </a:r>
            <a:r>
              <a:rPr sz="1400" dirty="0">
                <a:latin typeface="Yu Gothic"/>
                <a:cs typeface="Yu Gothic"/>
              </a:rPr>
              <a:t>てい</a:t>
            </a:r>
            <a:r>
              <a:rPr sz="1400" spc="-10" dirty="0">
                <a:latin typeface="Yu Gothic"/>
                <a:cs typeface="Yu Gothic"/>
              </a:rPr>
              <a:t>ま</a:t>
            </a:r>
            <a:r>
              <a:rPr sz="1400" dirty="0">
                <a:latin typeface="Yu Gothic"/>
                <a:cs typeface="Yu Gothic"/>
              </a:rPr>
              <a:t>す。</a:t>
            </a:r>
            <a:endParaRPr sz="1400">
              <a:latin typeface="Yu Gothic"/>
              <a:cs typeface="Yu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091" y="118363"/>
            <a:ext cx="9378315" cy="513715"/>
          </a:xfrm>
          <a:prstGeom prst="rect">
            <a:avLst/>
          </a:prstGeom>
        </p:spPr>
        <p:txBody>
          <a:bodyPr vert="horz" wrap="square" lIns="0" tIns="12700" rIns="0" bIns="0" rtlCol="0">
            <a:spAutoFit/>
          </a:bodyPr>
          <a:lstStyle/>
          <a:p>
            <a:pPr marL="12700">
              <a:lnSpc>
                <a:spcPct val="100000"/>
              </a:lnSpc>
              <a:spcBef>
                <a:spcPts val="100"/>
              </a:spcBef>
            </a:pPr>
            <a:r>
              <a:rPr dirty="0"/>
              <a:t>②定期的な研修・訓練</a:t>
            </a:r>
            <a:r>
              <a:rPr spc="-15" dirty="0"/>
              <a:t>（</a:t>
            </a:r>
            <a:r>
              <a:rPr dirty="0"/>
              <a:t>シミ</a:t>
            </a:r>
            <a:r>
              <a:rPr spc="-15" dirty="0"/>
              <a:t>ュ</a:t>
            </a:r>
            <a:r>
              <a:rPr dirty="0"/>
              <a:t>レー</a:t>
            </a:r>
            <a:r>
              <a:rPr spc="-15" dirty="0"/>
              <a:t>シ</a:t>
            </a:r>
            <a:r>
              <a:rPr dirty="0"/>
              <a:t>ョン</a:t>
            </a:r>
            <a:r>
              <a:rPr spc="-15" dirty="0"/>
              <a:t>）</a:t>
            </a:r>
            <a:r>
              <a:rPr dirty="0"/>
              <a:t>の実施</a:t>
            </a:r>
          </a:p>
        </p:txBody>
      </p:sp>
      <p:sp>
        <p:nvSpPr>
          <p:cNvPr id="3" name="object 3"/>
          <p:cNvSpPr txBox="1"/>
          <p:nvPr/>
        </p:nvSpPr>
        <p:spPr>
          <a:xfrm>
            <a:off x="310515" y="876680"/>
            <a:ext cx="927100" cy="294640"/>
          </a:xfrm>
          <a:prstGeom prst="rect">
            <a:avLst/>
          </a:prstGeom>
          <a:noFill/>
        </p:spPr>
        <p:txBody>
          <a:bodyPr vert="horz" wrap="square" lIns="0" tIns="1905" rIns="0" bIns="0" rtlCol="0">
            <a:spAutoFit/>
          </a:bodyPr>
          <a:lstStyle/>
          <a:p>
            <a:pPr>
              <a:lnSpc>
                <a:spcPct val="100000"/>
              </a:lnSpc>
              <a:spcBef>
                <a:spcPts val="15"/>
              </a:spcBef>
            </a:pPr>
            <a:r>
              <a:rPr sz="1800" u="sng" spc="-5" dirty="0">
                <a:uFill>
                  <a:solidFill>
                    <a:srgbClr val="000000"/>
                  </a:solidFill>
                </a:uFill>
                <a:latin typeface="Yu Gothic"/>
                <a:cs typeface="Yu Gothic"/>
              </a:rPr>
              <a:t>１）概要</a:t>
            </a:r>
            <a:endParaRPr sz="1800" dirty="0">
              <a:latin typeface="Yu Gothic"/>
              <a:cs typeface="Yu Gothic"/>
            </a:endParaRPr>
          </a:p>
        </p:txBody>
      </p:sp>
      <p:sp>
        <p:nvSpPr>
          <p:cNvPr id="4" name="object 4"/>
          <p:cNvSpPr txBox="1"/>
          <p:nvPr/>
        </p:nvSpPr>
        <p:spPr>
          <a:xfrm>
            <a:off x="552399" y="1138250"/>
            <a:ext cx="10443845" cy="636270"/>
          </a:xfrm>
          <a:prstGeom prst="rect">
            <a:avLst/>
          </a:prstGeom>
        </p:spPr>
        <p:txBody>
          <a:bodyPr vert="horz" wrap="square" lIns="0" tIns="13335" rIns="0" bIns="0" rtlCol="0">
            <a:spAutoFit/>
          </a:bodyPr>
          <a:lstStyle/>
          <a:p>
            <a:pPr marR="55244" algn="r">
              <a:lnSpc>
                <a:spcPct val="100000"/>
              </a:lnSpc>
              <a:spcBef>
                <a:spcPts val="105"/>
              </a:spcBef>
            </a:pPr>
            <a:r>
              <a:rPr sz="2000" dirty="0">
                <a:latin typeface="Yu Gothic"/>
                <a:cs typeface="Yu Gothic"/>
              </a:rPr>
              <a:t>感染症や災害が発生し</a:t>
            </a:r>
            <a:r>
              <a:rPr sz="2000" spc="-15" dirty="0">
                <a:latin typeface="Yu Gothic"/>
                <a:cs typeface="Yu Gothic"/>
              </a:rPr>
              <a:t>た</a:t>
            </a:r>
            <a:r>
              <a:rPr sz="2000" dirty="0">
                <a:latin typeface="Yu Gothic"/>
                <a:cs typeface="Yu Gothic"/>
              </a:rPr>
              <a:t>場合</a:t>
            </a:r>
            <a:r>
              <a:rPr sz="2000" spc="-15" dirty="0">
                <a:latin typeface="Yu Gothic"/>
                <a:cs typeface="Yu Gothic"/>
              </a:rPr>
              <a:t>に</a:t>
            </a:r>
            <a:r>
              <a:rPr sz="2000" dirty="0">
                <a:latin typeface="Yu Gothic"/>
                <a:cs typeface="Yu Gothic"/>
              </a:rPr>
              <a:t>は、</a:t>
            </a:r>
            <a:r>
              <a:rPr sz="2000" spc="-15" dirty="0">
                <a:latin typeface="Yu Gothic"/>
                <a:cs typeface="Yu Gothic"/>
              </a:rPr>
              <a:t>従</a:t>
            </a:r>
            <a:r>
              <a:rPr sz="2000" dirty="0">
                <a:latin typeface="Yu Gothic"/>
                <a:cs typeface="Yu Gothic"/>
              </a:rPr>
              <a:t>業者</a:t>
            </a:r>
            <a:r>
              <a:rPr sz="2000" spc="-15" dirty="0">
                <a:latin typeface="Yu Gothic"/>
                <a:cs typeface="Yu Gothic"/>
              </a:rPr>
              <a:t>が</a:t>
            </a:r>
            <a:r>
              <a:rPr sz="2000" dirty="0">
                <a:latin typeface="Yu Gothic"/>
                <a:cs typeface="Yu Gothic"/>
              </a:rPr>
              <a:t>連携</a:t>
            </a:r>
            <a:r>
              <a:rPr sz="2000" spc="-15" dirty="0">
                <a:latin typeface="Yu Gothic"/>
                <a:cs typeface="Yu Gothic"/>
              </a:rPr>
              <a:t>し</a:t>
            </a:r>
            <a:r>
              <a:rPr sz="2000" dirty="0">
                <a:latin typeface="Yu Gothic"/>
                <a:cs typeface="Yu Gothic"/>
              </a:rPr>
              <a:t>取り</a:t>
            </a:r>
            <a:r>
              <a:rPr sz="2000" spc="-15" dirty="0">
                <a:latin typeface="Yu Gothic"/>
                <a:cs typeface="Yu Gothic"/>
              </a:rPr>
              <a:t>組</a:t>
            </a:r>
            <a:r>
              <a:rPr sz="2000" dirty="0">
                <a:latin typeface="Yu Gothic"/>
                <a:cs typeface="Yu Gothic"/>
              </a:rPr>
              <a:t>むこ</a:t>
            </a:r>
            <a:r>
              <a:rPr sz="2000" spc="-15" dirty="0">
                <a:latin typeface="Yu Gothic"/>
                <a:cs typeface="Yu Gothic"/>
              </a:rPr>
              <a:t>と</a:t>
            </a:r>
            <a:r>
              <a:rPr sz="2000" dirty="0">
                <a:latin typeface="Yu Gothic"/>
                <a:cs typeface="Yu Gothic"/>
              </a:rPr>
              <a:t>が求</a:t>
            </a:r>
            <a:r>
              <a:rPr sz="2000" spc="-15" dirty="0">
                <a:latin typeface="Yu Gothic"/>
                <a:cs typeface="Yu Gothic"/>
              </a:rPr>
              <a:t>め</a:t>
            </a:r>
            <a:r>
              <a:rPr sz="2000" dirty="0">
                <a:latin typeface="Yu Gothic"/>
                <a:cs typeface="Yu Gothic"/>
              </a:rPr>
              <a:t>られ</a:t>
            </a:r>
            <a:r>
              <a:rPr sz="2000" spc="-15" dirty="0">
                <a:latin typeface="Yu Gothic"/>
                <a:cs typeface="Yu Gothic"/>
              </a:rPr>
              <a:t>る</a:t>
            </a:r>
            <a:r>
              <a:rPr sz="2000" dirty="0">
                <a:latin typeface="Yu Gothic"/>
                <a:cs typeface="Yu Gothic"/>
              </a:rPr>
              <a:t>こと</a:t>
            </a:r>
            <a:r>
              <a:rPr sz="2000" spc="-15" dirty="0">
                <a:latin typeface="Yu Gothic"/>
                <a:cs typeface="Yu Gothic"/>
              </a:rPr>
              <a:t>か</a:t>
            </a:r>
            <a:r>
              <a:rPr sz="2000" dirty="0">
                <a:latin typeface="Yu Gothic"/>
                <a:cs typeface="Yu Gothic"/>
              </a:rPr>
              <a:t>ら、</a:t>
            </a:r>
          </a:p>
          <a:p>
            <a:pPr marR="5080" algn="r">
              <a:lnSpc>
                <a:spcPct val="100000"/>
              </a:lnSpc>
            </a:pPr>
            <a:r>
              <a:rPr sz="2000" dirty="0">
                <a:latin typeface="Yu Gothic"/>
                <a:cs typeface="Yu Gothic"/>
              </a:rPr>
              <a:t>研修及び訓練の実施</a:t>
            </a:r>
            <a:r>
              <a:rPr sz="2000" spc="-10" dirty="0">
                <a:latin typeface="Yu Gothic"/>
                <a:cs typeface="Yu Gothic"/>
              </a:rPr>
              <a:t>に</a:t>
            </a:r>
            <a:r>
              <a:rPr sz="2000" dirty="0">
                <a:latin typeface="Yu Gothic"/>
                <a:cs typeface="Yu Gothic"/>
              </a:rPr>
              <a:t>あた</a:t>
            </a:r>
            <a:r>
              <a:rPr sz="2000" spc="-10" dirty="0">
                <a:latin typeface="Yu Gothic"/>
                <a:cs typeface="Yu Gothic"/>
              </a:rPr>
              <a:t>っ</a:t>
            </a:r>
            <a:r>
              <a:rPr sz="2000" dirty="0">
                <a:latin typeface="Yu Gothic"/>
                <a:cs typeface="Yu Gothic"/>
              </a:rPr>
              <a:t>ては</a:t>
            </a:r>
            <a:r>
              <a:rPr sz="2000" spc="-10" dirty="0">
                <a:latin typeface="Yu Gothic"/>
                <a:cs typeface="Yu Gothic"/>
              </a:rPr>
              <a:t>、</a:t>
            </a:r>
            <a:r>
              <a:rPr sz="2000" dirty="0">
                <a:latin typeface="Yu Gothic"/>
                <a:cs typeface="Yu Gothic"/>
              </a:rPr>
              <a:t>全て</a:t>
            </a:r>
            <a:r>
              <a:rPr sz="2000" spc="-10" dirty="0">
                <a:latin typeface="Yu Gothic"/>
                <a:cs typeface="Yu Gothic"/>
              </a:rPr>
              <a:t>の</a:t>
            </a:r>
            <a:r>
              <a:rPr sz="2000" dirty="0">
                <a:latin typeface="Yu Gothic"/>
                <a:cs typeface="Yu Gothic"/>
              </a:rPr>
              <a:t>従業</a:t>
            </a:r>
            <a:r>
              <a:rPr sz="2000" spc="-10" dirty="0">
                <a:latin typeface="Yu Gothic"/>
                <a:cs typeface="Yu Gothic"/>
              </a:rPr>
              <a:t>者</a:t>
            </a:r>
            <a:r>
              <a:rPr sz="2000" dirty="0">
                <a:latin typeface="Yu Gothic"/>
                <a:cs typeface="Yu Gothic"/>
              </a:rPr>
              <a:t>が参</a:t>
            </a:r>
            <a:r>
              <a:rPr sz="2000" spc="-10" dirty="0">
                <a:latin typeface="Yu Gothic"/>
                <a:cs typeface="Yu Gothic"/>
              </a:rPr>
              <a:t>加</a:t>
            </a:r>
            <a:r>
              <a:rPr sz="2000" dirty="0">
                <a:latin typeface="Yu Gothic"/>
                <a:cs typeface="Yu Gothic"/>
              </a:rPr>
              <a:t>でき</a:t>
            </a:r>
            <a:r>
              <a:rPr sz="2000" spc="-10" dirty="0">
                <a:latin typeface="Yu Gothic"/>
                <a:cs typeface="Yu Gothic"/>
              </a:rPr>
              <a:t>る</a:t>
            </a:r>
            <a:r>
              <a:rPr sz="2000" dirty="0">
                <a:latin typeface="Yu Gothic"/>
                <a:cs typeface="Yu Gothic"/>
              </a:rPr>
              <a:t>よう</a:t>
            </a:r>
            <a:r>
              <a:rPr sz="2000" spc="-10" dirty="0">
                <a:latin typeface="Yu Gothic"/>
                <a:cs typeface="Yu Gothic"/>
              </a:rPr>
              <a:t>に</a:t>
            </a:r>
            <a:r>
              <a:rPr sz="2000" dirty="0">
                <a:latin typeface="Yu Gothic"/>
                <a:cs typeface="Yu Gothic"/>
              </a:rPr>
              <a:t>する</a:t>
            </a:r>
            <a:r>
              <a:rPr sz="2000" spc="-10" dirty="0">
                <a:latin typeface="Yu Gothic"/>
                <a:cs typeface="Yu Gothic"/>
              </a:rPr>
              <a:t>こ</a:t>
            </a:r>
            <a:r>
              <a:rPr sz="2000" dirty="0">
                <a:latin typeface="Yu Gothic"/>
                <a:cs typeface="Yu Gothic"/>
              </a:rPr>
              <a:t>とが</a:t>
            </a:r>
            <a:r>
              <a:rPr sz="2000" spc="-10" dirty="0">
                <a:latin typeface="Yu Gothic"/>
                <a:cs typeface="Yu Gothic"/>
              </a:rPr>
              <a:t>望</a:t>
            </a:r>
            <a:r>
              <a:rPr sz="2000" dirty="0">
                <a:latin typeface="Yu Gothic"/>
                <a:cs typeface="Yu Gothic"/>
              </a:rPr>
              <a:t>まし</a:t>
            </a:r>
            <a:r>
              <a:rPr sz="2000" spc="-10" dirty="0">
                <a:latin typeface="Yu Gothic"/>
                <a:cs typeface="Yu Gothic"/>
              </a:rPr>
              <a:t>い</a:t>
            </a:r>
            <a:r>
              <a:rPr sz="2000" spc="5" dirty="0">
                <a:latin typeface="Yu Gothic"/>
                <a:cs typeface="Yu Gothic"/>
              </a:rPr>
              <a:t>。</a:t>
            </a:r>
            <a:endParaRPr sz="2000" dirty="0">
              <a:latin typeface="Yu Gothic"/>
              <a:cs typeface="Yu Gothic"/>
            </a:endParaRPr>
          </a:p>
        </p:txBody>
      </p:sp>
      <p:sp>
        <p:nvSpPr>
          <p:cNvPr id="5" name="object 5"/>
          <p:cNvSpPr txBox="1"/>
          <p:nvPr/>
        </p:nvSpPr>
        <p:spPr>
          <a:xfrm>
            <a:off x="310515" y="2034920"/>
            <a:ext cx="1841500" cy="294640"/>
          </a:xfrm>
          <a:prstGeom prst="rect">
            <a:avLst/>
          </a:prstGeom>
          <a:noFill/>
        </p:spPr>
        <p:txBody>
          <a:bodyPr vert="horz" wrap="square" lIns="0" tIns="1905" rIns="0" bIns="0" rtlCol="0">
            <a:spAutoFit/>
          </a:bodyPr>
          <a:lstStyle/>
          <a:p>
            <a:pPr>
              <a:lnSpc>
                <a:spcPct val="100000"/>
              </a:lnSpc>
              <a:spcBef>
                <a:spcPts val="15"/>
              </a:spcBef>
            </a:pPr>
            <a:r>
              <a:rPr sz="1800" u="sng" spc="-5" dirty="0">
                <a:uFill>
                  <a:solidFill>
                    <a:srgbClr val="000000"/>
                  </a:solidFill>
                </a:uFill>
                <a:latin typeface="Yu Gothic"/>
                <a:cs typeface="Yu Gothic"/>
              </a:rPr>
              <a:t>２）実施について</a:t>
            </a:r>
            <a:endParaRPr sz="1800" dirty="0">
              <a:latin typeface="Yu Gothic"/>
              <a:cs typeface="Yu Gothic"/>
            </a:endParaRPr>
          </a:p>
        </p:txBody>
      </p:sp>
      <p:sp>
        <p:nvSpPr>
          <p:cNvPr id="6" name="object 6"/>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tabLst>
                <a:tab pos="469265" algn="l"/>
              </a:tabLst>
            </a:pPr>
            <a:r>
              <a:rPr dirty="0"/>
              <a:t>ア	</a:t>
            </a:r>
            <a:r>
              <a:rPr spc="-5" dirty="0"/>
              <a:t>研修</a:t>
            </a:r>
          </a:p>
          <a:p>
            <a:pPr marL="469900">
              <a:lnSpc>
                <a:spcPct val="100000"/>
              </a:lnSpc>
            </a:pPr>
            <a:r>
              <a:rPr spc="-5" dirty="0"/>
              <a:t>業務継続計画の具体的内容を職員間に共有するとともに、平常時の対応の必要性や、緊急時の対応に</a:t>
            </a:r>
          </a:p>
          <a:p>
            <a:pPr marL="241300">
              <a:lnSpc>
                <a:spcPct val="100000"/>
              </a:lnSpc>
            </a:pPr>
            <a:r>
              <a:rPr spc="-5" dirty="0"/>
              <a:t>かかる理解の励行を行う</a:t>
            </a:r>
          </a:p>
          <a:p>
            <a:pPr marL="756285" indent="-287020">
              <a:lnSpc>
                <a:spcPct val="100000"/>
              </a:lnSpc>
              <a:buFont typeface="Wingdings"/>
              <a:buChar char=""/>
              <a:tabLst>
                <a:tab pos="756920" algn="l"/>
              </a:tabLst>
            </a:pPr>
            <a:r>
              <a:rPr spc="-5" dirty="0"/>
              <a:t>年１回以上実施。また、新規採用時には別途研修を実施することが望ましい</a:t>
            </a:r>
          </a:p>
          <a:p>
            <a:pPr marL="756285" indent="-287020">
              <a:lnSpc>
                <a:spcPct val="100000"/>
              </a:lnSpc>
              <a:buFont typeface="Wingdings"/>
              <a:buChar char=""/>
              <a:tabLst>
                <a:tab pos="756920" algn="l"/>
              </a:tabLst>
            </a:pPr>
            <a:r>
              <a:rPr spc="-5" dirty="0"/>
              <a:t>研修実施内容については記録することが必要</a:t>
            </a:r>
          </a:p>
          <a:p>
            <a:pPr marL="12700" marR="5080" indent="457200">
              <a:lnSpc>
                <a:spcPct val="100000"/>
              </a:lnSpc>
              <a:buFont typeface="Wingdings"/>
              <a:buChar char=""/>
              <a:tabLst>
                <a:tab pos="469265" algn="l"/>
                <a:tab pos="756920" algn="l"/>
              </a:tabLst>
            </a:pPr>
            <a:r>
              <a:rPr spc="-5" dirty="0"/>
              <a:t>感染症の研修は「感染症の予防及びまん延の防止のための研修」と一体的に実施することも差し支えない </a:t>
            </a:r>
            <a:r>
              <a:rPr dirty="0"/>
              <a:t>イ	</a:t>
            </a:r>
            <a:r>
              <a:rPr spc="-5" dirty="0"/>
              <a:t>訓練（シミュレーション）</a:t>
            </a:r>
          </a:p>
          <a:p>
            <a:pPr marL="241300" marR="748665" indent="228600">
              <a:lnSpc>
                <a:spcPct val="100000"/>
              </a:lnSpc>
              <a:spcBef>
                <a:spcPts val="5"/>
              </a:spcBef>
            </a:pPr>
            <a:r>
              <a:rPr spc="-5" dirty="0"/>
              <a:t>業務継続計画に基づき、事業所内の役割分担の確認、感染症や災害が発生した場合に実践するケアの 演習等を定期的に実施する</a:t>
            </a:r>
          </a:p>
          <a:p>
            <a:pPr marL="756285" indent="-287020">
              <a:lnSpc>
                <a:spcPct val="100000"/>
              </a:lnSpc>
              <a:buFont typeface="Wingdings"/>
              <a:buChar char=""/>
              <a:tabLst>
                <a:tab pos="756920" algn="l"/>
              </a:tabLst>
            </a:pPr>
            <a:r>
              <a:rPr spc="-5" dirty="0"/>
              <a:t>年１回以上実施</a:t>
            </a:r>
          </a:p>
          <a:p>
            <a:pPr marL="756285" indent="-287020">
              <a:lnSpc>
                <a:spcPct val="100000"/>
              </a:lnSpc>
              <a:buFont typeface="Wingdings"/>
              <a:buChar char=""/>
              <a:tabLst>
                <a:tab pos="756920" algn="l"/>
              </a:tabLst>
            </a:pPr>
            <a:r>
              <a:rPr spc="-5" dirty="0"/>
              <a:t>感染症の訓練は「感染症の予防及びまん延の防止のための研修」と一体的に実施することも差し支えない</a:t>
            </a:r>
          </a:p>
          <a:p>
            <a:pPr marL="756285" indent="-287020">
              <a:lnSpc>
                <a:spcPct val="100000"/>
              </a:lnSpc>
              <a:buFont typeface="Wingdings"/>
              <a:buChar char=""/>
              <a:tabLst>
                <a:tab pos="756920" algn="l"/>
              </a:tabLst>
            </a:pPr>
            <a:r>
              <a:rPr spc="-5" dirty="0"/>
              <a:t>実施手法は問わないものの、机上及び実地でするものを適切に組み合わせながら実施することが望ましい</a:t>
            </a:r>
          </a:p>
          <a:p>
            <a:pPr>
              <a:lnSpc>
                <a:spcPct val="100000"/>
              </a:lnSpc>
              <a:spcBef>
                <a:spcPts val="90"/>
              </a:spcBef>
            </a:pPr>
            <a:endParaRPr sz="1100" dirty="0"/>
          </a:p>
          <a:p>
            <a:pPr marL="12700" marR="291465">
              <a:lnSpc>
                <a:spcPct val="100000"/>
              </a:lnSpc>
            </a:pPr>
            <a:r>
              <a:rPr b="1" u="sng" spc="-5" dirty="0">
                <a:solidFill>
                  <a:srgbClr val="FF0000"/>
                </a:solidFill>
                <a:uFill>
                  <a:solidFill>
                    <a:srgbClr val="FF0000"/>
                  </a:solidFill>
                </a:uFill>
                <a:latin typeface="Yu Gothic"/>
                <a:cs typeface="Yu Gothic"/>
              </a:rPr>
              <a:t>これらの研修・訓練は、一度受講すればよいというものではありません。繰り返し受講し、常に最新の知識の 習得を図ることや、知識定着を図るよう働きかけることが重要です。</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620</Words>
  <Application>Microsoft Office PowerPoint</Application>
  <PresentationFormat>ワイド画面</PresentationFormat>
  <Paragraphs>88</Paragraphs>
  <Slides>11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MS Gothic</vt:lpstr>
      <vt:lpstr>SimSun</vt:lpstr>
      <vt:lpstr>游ゴシック</vt:lpstr>
      <vt:lpstr>游ゴシック</vt:lpstr>
      <vt:lpstr>Calibri</vt:lpstr>
      <vt:lpstr>Nirmala UI</vt:lpstr>
      <vt:lpstr>Times New Roman</vt:lpstr>
      <vt:lpstr>Wingdings</vt:lpstr>
      <vt:lpstr>Office Theme</vt:lpstr>
      <vt:lpstr>PowerPoint プレゼンテーション</vt:lpstr>
      <vt:lpstr>令和６年度報酬改定</vt:lpstr>
      <vt:lpstr>①業務継続計画（ＢＣＰ）の策定</vt:lpstr>
      <vt:lpstr>①業務継続計画（ＢＣＰ）の策定</vt:lpstr>
      <vt:lpstr>①業務継続計画（ＢＣＰ）の策定</vt:lpstr>
      <vt:lpstr>①業務継続計画（ＢＣＰ）の策定</vt:lpstr>
      <vt:lpstr>①業務継続計画（ＢＣＰ）の策定（厚労省ひな形）</vt:lpstr>
      <vt:lpstr>①業務継続計画（ＢＣＰ）の策定（厚労省ひな形）</vt:lpstr>
      <vt:lpstr>②定期的な研修・訓練（シミュレーション）の実施</vt:lpstr>
      <vt:lpstr>③定期的な業務継続計画の見直し・変更</vt:lpstr>
      <vt:lpstr>④業務継続計画未策定の減算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鳥越 光</dc:creator>
  <cp:lastModifiedBy>金田 真輝</cp:lastModifiedBy>
  <cp:revision>7</cp:revision>
  <cp:lastPrinted>2025-03-06T02:45:49Z</cp:lastPrinted>
  <dcterms:created xsi:type="dcterms:W3CDTF">2024-02-26T00:27:31Z</dcterms:created>
  <dcterms:modified xsi:type="dcterms:W3CDTF">2025-03-06T02:45:49Z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2023-11-28T00:00:00Z</vt:filetime>
  </property>
  <property fmtid="{D5CDD505-2E9C-101B-9397-08002B2CF9AE}" pid="3" name="Creator">
    <vt:lpwstr>Microsoft® PowerPoint® for Microsoft 365</vt:lpwstr>
  </property>
  <property fmtid="{D5CDD505-2E9C-101B-9397-08002B2CF9AE}" pid="4" name="LastSaved">
    <vt:filetime>2024-02-26T00:00:00Z</vt:filetime>
  </property>
</Properties>
</file>