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6"/>
  </p:notesMasterIdLst>
  <p:sldIdLst>
    <p:sldId id="262" r:id="rId2"/>
    <p:sldId id="267" r:id="rId3"/>
    <p:sldId id="268" r:id="rId4"/>
    <p:sldId id="270" r:id="rId5"/>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5"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D6D"/>
    <a:srgbClr val="005CAF"/>
    <a:srgbClr val="66BAB7"/>
    <a:srgbClr val="103185"/>
    <a:srgbClr val="E4E2ED"/>
    <a:srgbClr val="F4B183"/>
    <a:srgbClr val="C9E7E7"/>
    <a:srgbClr val="4BA7A3"/>
    <a:srgbClr val="07C14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14" autoAdjust="0"/>
  </p:normalViewPr>
  <p:slideViewPr>
    <p:cSldViewPr snapToGrid="0" showGuides="1">
      <p:cViewPr varScale="1">
        <p:scale>
          <a:sx n="79" d="100"/>
          <a:sy n="79" d="100"/>
        </p:scale>
        <p:origin x="3108" y="90"/>
      </p:cViewPr>
      <p:guideLst>
        <p:guide orient="horz" pos="316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1" i="0" u="none" strike="noStrike" kern="1200" spc="0" baseline="0">
              <a:solidFill>
                <a:srgbClr val="103185"/>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clustered"/>
        <c:varyColors val="0"/>
        <c:ser>
          <c:idx val="0"/>
          <c:order val="0"/>
          <c:tx>
            <c:strRef>
              <c:f>Sheet1!$B$1</c:f>
              <c:strCache>
                <c:ptCount val="1"/>
                <c:pt idx="0">
                  <c:v>現役世代からの支援金の増加</c:v>
                </c:pt>
              </c:strCache>
            </c:strRef>
          </c:tx>
          <c:spPr>
            <a:solidFill>
              <a:srgbClr val="DB4D6D"/>
            </a:solidFill>
            <a:ln>
              <a:noFill/>
            </a:ln>
            <a:effectLst/>
          </c:spPr>
          <c:invertIfNegative val="0"/>
          <c:dPt>
            <c:idx val="0"/>
            <c:invertIfNegative val="0"/>
            <c:bubble3D val="0"/>
            <c:spPr>
              <a:solidFill>
                <a:srgbClr val="DB4D6D"/>
              </a:solidFill>
              <a:ln>
                <a:noFill/>
              </a:ln>
              <a:effectLst/>
            </c:spPr>
            <c:extLst>
              <c:ext xmlns:c16="http://schemas.microsoft.com/office/drawing/2014/chart" uri="{C3380CC4-5D6E-409C-BE32-E72D297353CC}">
                <c16:uniqueId val="{00000001-BCCD-4972-BB33-76AC3B56B37A}"/>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2021年度</c:v>
                </c:pt>
                <c:pt idx="1">
                  <c:v>2025年度</c:v>
                </c:pt>
              </c:strCache>
            </c:strRef>
          </c:cat>
          <c:val>
            <c:numRef>
              <c:f>Sheet1!$B$2:$B$3</c:f>
              <c:numCache>
                <c:formatCode>General"兆円"</c:formatCode>
                <c:ptCount val="2"/>
                <c:pt idx="0">
                  <c:v>6.8</c:v>
                </c:pt>
                <c:pt idx="1">
                  <c:v>8.1</c:v>
                </c:pt>
              </c:numCache>
            </c:numRef>
          </c:val>
          <c:extLst>
            <c:ext xmlns:c16="http://schemas.microsoft.com/office/drawing/2014/chart" uri="{C3380CC4-5D6E-409C-BE32-E72D297353CC}">
              <c16:uniqueId val="{00000002-BCCD-4972-BB33-76AC3B56B37A}"/>
            </c:ext>
          </c:extLst>
        </c:ser>
        <c:dLbls>
          <c:dLblPos val="outEnd"/>
          <c:showLegendKey val="0"/>
          <c:showVal val="1"/>
          <c:showCatName val="0"/>
          <c:showSerName val="0"/>
          <c:showPercent val="0"/>
          <c:showBubbleSize val="0"/>
        </c:dLbls>
        <c:gapWidth val="111"/>
        <c:overlap val="-18"/>
        <c:axId val="869851503"/>
        <c:axId val="869855247"/>
      </c:barChart>
      <c:catAx>
        <c:axId val="8698515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869855247"/>
        <c:crosses val="autoZero"/>
        <c:auto val="1"/>
        <c:lblAlgn val="ctr"/>
        <c:lblOffset val="0"/>
        <c:noMultiLvlLbl val="0"/>
      </c:catAx>
      <c:valAx>
        <c:axId val="869855247"/>
        <c:scaling>
          <c:orientation val="minMax"/>
          <c:min val="0"/>
        </c:scaling>
        <c:delete val="1"/>
        <c:axPos val="l"/>
        <c:majorGridlines>
          <c:spPr>
            <a:ln w="9525" cap="flat" cmpd="sng" algn="ctr">
              <a:solidFill>
                <a:schemeClr val="accent1">
                  <a:lumMod val="20000"/>
                  <a:lumOff val="80000"/>
                </a:schemeClr>
              </a:solidFill>
              <a:round/>
            </a:ln>
            <a:effectLst/>
          </c:spPr>
        </c:majorGridlines>
        <c:numFmt formatCode="General&quot;兆円&quot;" sourceLinked="1"/>
        <c:majorTickMark val="out"/>
        <c:minorTickMark val="none"/>
        <c:tickLblPos val="nextTo"/>
        <c:crossAx val="8698515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103185"/>
                </a:solidFill>
                <a:latin typeface="メイリオ" panose="020B0604030504040204" pitchFamily="50" charset="-128"/>
                <a:ea typeface="メイリオ" panose="020B0604030504040204" pitchFamily="50" charset="-128"/>
                <a:cs typeface="+mn-cs"/>
              </a:defRPr>
            </a:pPr>
            <a:r>
              <a:rPr lang="en-US" altLang="ja-JP" sz="1400" b="1" dirty="0" smtClean="0">
                <a:solidFill>
                  <a:srgbClr val="103185"/>
                </a:solidFill>
                <a:latin typeface="メイリオ" panose="020B0604030504040204" pitchFamily="50" charset="-128"/>
                <a:ea typeface="メイリオ" panose="020B0604030504040204" pitchFamily="50" charset="-128"/>
              </a:rPr>
              <a:t>75</a:t>
            </a:r>
            <a:r>
              <a:rPr lang="ja-JP" altLang="en-US" sz="1400" b="1" dirty="0" smtClean="0">
                <a:solidFill>
                  <a:srgbClr val="103185"/>
                </a:solidFill>
                <a:latin typeface="メイリオ" panose="020B0604030504040204" pitchFamily="50" charset="-128"/>
                <a:ea typeface="メイリオ" panose="020B0604030504040204" pitchFamily="50" charset="-128"/>
              </a:rPr>
              <a:t>歳以上人口の増加</a:t>
            </a:r>
            <a:endParaRPr lang="ja-JP" altLang="en-US" sz="1400" b="1" dirty="0">
              <a:solidFill>
                <a:srgbClr val="103185"/>
              </a:solidFill>
              <a:latin typeface="メイリオ" panose="020B0604030504040204" pitchFamily="50" charset="-128"/>
              <a:ea typeface="メイリオ" panose="020B0604030504040204" pitchFamily="50" charset="-128"/>
            </a:endParaRPr>
          </a:p>
        </c:rich>
      </c:tx>
      <c:overlay val="0"/>
      <c:spPr>
        <a:noFill/>
        <a:ln>
          <a:noFill/>
        </a:ln>
        <a:effectLst/>
      </c:spPr>
      <c:txPr>
        <a:bodyPr rot="0" spcFirstLastPara="1" vertOverflow="ellipsis" vert="horz" wrap="square" anchor="ctr" anchorCtr="1"/>
        <a:lstStyle/>
        <a:p>
          <a:pPr>
            <a:defRPr sz="1400" b="1" i="0" u="none" strike="noStrike" kern="1200" spc="0" baseline="0">
              <a:solidFill>
                <a:srgbClr val="103185"/>
              </a:solidFill>
              <a:latin typeface="メイリオ" panose="020B0604030504040204" pitchFamily="50" charset="-128"/>
              <a:ea typeface="メイリオ" panose="020B0604030504040204" pitchFamily="50" charset="-128"/>
              <a:cs typeface="+mn-cs"/>
            </a:defRPr>
          </a:pPr>
          <a:endParaRPr lang="ja-JP"/>
        </a:p>
      </c:txPr>
    </c:title>
    <c:autoTitleDeleted val="0"/>
    <c:plotArea>
      <c:layout/>
      <c:barChart>
        <c:barDir val="col"/>
        <c:grouping val="clustered"/>
        <c:varyColors val="0"/>
        <c:ser>
          <c:idx val="0"/>
          <c:order val="0"/>
          <c:tx>
            <c:strRef>
              <c:f>Sheet1!$B$1</c:f>
              <c:strCache>
                <c:ptCount val="1"/>
                <c:pt idx="0">
                  <c:v>75歳以上人口</c:v>
                </c:pt>
              </c:strCache>
            </c:strRef>
          </c:tx>
          <c:spPr>
            <a:solidFill>
              <a:srgbClr val="F4B18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lnSpc>
                    <a:spcPts val="1700"/>
                  </a:lnSpc>
                  <a:defRPr sz="14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2021年度</c:v>
                </c:pt>
                <c:pt idx="1">
                  <c:v>2025年度</c:v>
                </c:pt>
              </c:strCache>
            </c:strRef>
          </c:cat>
          <c:val>
            <c:numRef>
              <c:f>Sheet1!$B$2:$B$3</c:f>
              <c:numCache>
                <c:formatCode>#,##0"万人"</c:formatCode>
                <c:ptCount val="2"/>
                <c:pt idx="0">
                  <c:v>1880</c:v>
                </c:pt>
                <c:pt idx="1">
                  <c:v>2180</c:v>
                </c:pt>
              </c:numCache>
            </c:numRef>
          </c:val>
          <c:extLst>
            <c:ext xmlns:c16="http://schemas.microsoft.com/office/drawing/2014/chart" uri="{C3380CC4-5D6E-409C-BE32-E72D297353CC}">
              <c16:uniqueId val="{00000000-25B9-4390-A235-D59FE65DEBD2}"/>
            </c:ext>
          </c:extLst>
        </c:ser>
        <c:dLbls>
          <c:dLblPos val="outEnd"/>
          <c:showLegendKey val="0"/>
          <c:showVal val="1"/>
          <c:showCatName val="0"/>
          <c:showSerName val="0"/>
          <c:showPercent val="0"/>
          <c:showBubbleSize val="0"/>
        </c:dLbls>
        <c:gapWidth val="111"/>
        <c:overlap val="-18"/>
        <c:axId val="67791455"/>
        <c:axId val="67790207"/>
      </c:barChart>
      <c:catAx>
        <c:axId val="67791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67790207"/>
        <c:crosses val="autoZero"/>
        <c:auto val="1"/>
        <c:lblAlgn val="ctr"/>
        <c:lblOffset val="100"/>
        <c:noMultiLvlLbl val="0"/>
      </c:catAx>
      <c:valAx>
        <c:axId val="67790207"/>
        <c:scaling>
          <c:orientation val="minMax"/>
          <c:min val="0"/>
        </c:scaling>
        <c:delete val="1"/>
        <c:axPos val="l"/>
        <c:majorGridlines>
          <c:spPr>
            <a:ln w="9525" cap="flat" cmpd="sng" algn="ctr">
              <a:solidFill>
                <a:schemeClr val="accent1">
                  <a:lumMod val="20000"/>
                  <a:lumOff val="80000"/>
                </a:schemeClr>
              </a:solidFill>
              <a:round/>
            </a:ln>
            <a:effectLst/>
          </c:spPr>
        </c:majorGridlines>
        <c:numFmt formatCode="#,##0&quot;万人&quot;" sourceLinked="1"/>
        <c:majorTickMark val="out"/>
        <c:minorTickMark val="none"/>
        <c:tickLblPos val="nextTo"/>
        <c:crossAx val="6779145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nSpc>
                <a:spcPts val="1700"/>
              </a:lnSpc>
              <a:defRPr sz="1100" b="1" i="0" u="none" strike="noStrike" kern="1200" spc="0" baseline="0">
                <a:solidFill>
                  <a:srgbClr val="103185"/>
                </a:solidFill>
                <a:latin typeface="メイリオ" panose="020B0604030504040204" pitchFamily="50" charset="-128"/>
                <a:ea typeface="メイリオ" panose="020B0604030504040204" pitchFamily="50" charset="-128"/>
                <a:cs typeface="+mn-cs"/>
              </a:defRPr>
            </a:pPr>
            <a:r>
              <a:rPr lang="en-US" altLang="ja-JP" sz="1400" b="1" dirty="0">
                <a:solidFill>
                  <a:srgbClr val="103185"/>
                </a:solidFill>
                <a:latin typeface="メイリオ" panose="020B0604030504040204" pitchFamily="50" charset="-128"/>
                <a:ea typeface="メイリオ" panose="020B0604030504040204" pitchFamily="50" charset="-128"/>
              </a:rPr>
              <a:t>75</a:t>
            </a:r>
            <a:r>
              <a:rPr lang="ja-JP" altLang="en-US" sz="1400" b="1" dirty="0">
                <a:solidFill>
                  <a:srgbClr val="103185"/>
                </a:solidFill>
                <a:latin typeface="メイリオ" panose="020B0604030504040204" pitchFamily="50" charset="-128"/>
                <a:ea typeface="メイリオ" panose="020B0604030504040204" pitchFamily="50" charset="-128"/>
              </a:rPr>
              <a:t>歳以上の後期高齢者の医療費の財源</a:t>
            </a:r>
            <a:r>
              <a:rPr lang="ja-JP" altLang="en-US" sz="1400" b="1" dirty="0" smtClean="0">
                <a:solidFill>
                  <a:srgbClr val="103185"/>
                </a:solidFill>
                <a:latin typeface="メイリオ" panose="020B0604030504040204" pitchFamily="50" charset="-128"/>
                <a:ea typeface="メイリオ" panose="020B0604030504040204" pitchFamily="50" charset="-128"/>
              </a:rPr>
              <a:t>内訳</a:t>
            </a:r>
            <a:r>
              <a:rPr lang="en-US" altLang="ja-JP" sz="1400" b="1" dirty="0" smtClean="0">
                <a:solidFill>
                  <a:srgbClr val="103185"/>
                </a:solidFill>
                <a:latin typeface="メイリオ" panose="020B0604030504040204" pitchFamily="50" charset="-128"/>
                <a:ea typeface="メイリオ" panose="020B0604030504040204" pitchFamily="50" charset="-128"/>
              </a:rPr>
              <a:t/>
            </a:r>
            <a:br>
              <a:rPr lang="en-US" altLang="ja-JP" sz="1400" b="1" dirty="0" smtClean="0">
                <a:solidFill>
                  <a:srgbClr val="103185"/>
                </a:solidFill>
                <a:latin typeface="メイリオ" panose="020B0604030504040204" pitchFamily="50" charset="-128"/>
                <a:ea typeface="メイリオ" panose="020B0604030504040204" pitchFamily="50" charset="-128"/>
              </a:rPr>
            </a:br>
            <a:r>
              <a:rPr lang="en-US" altLang="ja-JP" sz="1400" b="1" dirty="0" smtClean="0">
                <a:solidFill>
                  <a:srgbClr val="103185"/>
                </a:solidFill>
                <a:latin typeface="メイリオ" panose="020B0604030504040204" pitchFamily="50" charset="-128"/>
                <a:ea typeface="メイリオ" panose="020B0604030504040204" pitchFamily="50" charset="-128"/>
              </a:rPr>
              <a:t>(</a:t>
            </a:r>
            <a:r>
              <a:rPr lang="ja-JP" altLang="en-US" sz="1400" b="1" dirty="0">
                <a:solidFill>
                  <a:srgbClr val="103185"/>
                </a:solidFill>
                <a:latin typeface="メイリオ" panose="020B0604030504040204" pitchFamily="50" charset="-128"/>
                <a:ea typeface="メイリオ" panose="020B0604030504040204" pitchFamily="50" charset="-128"/>
              </a:rPr>
              <a:t>総額約</a:t>
            </a:r>
            <a:r>
              <a:rPr lang="en-US" altLang="ja-JP" sz="1400" b="1" dirty="0">
                <a:solidFill>
                  <a:srgbClr val="103185"/>
                </a:solidFill>
                <a:latin typeface="メイリオ" panose="020B0604030504040204" pitchFamily="50" charset="-128"/>
                <a:ea typeface="メイリオ" panose="020B0604030504040204" pitchFamily="50" charset="-128"/>
              </a:rPr>
              <a:t>18.4</a:t>
            </a:r>
            <a:r>
              <a:rPr lang="ja-JP" altLang="en-US" sz="1400" b="1" dirty="0">
                <a:solidFill>
                  <a:srgbClr val="103185"/>
                </a:solidFill>
                <a:latin typeface="メイリオ" panose="020B0604030504040204" pitchFamily="50" charset="-128"/>
                <a:ea typeface="メイリオ" panose="020B0604030504040204" pitchFamily="50" charset="-128"/>
              </a:rPr>
              <a:t>兆円</a:t>
            </a:r>
            <a:r>
              <a:rPr lang="en-US" altLang="ja-JP" sz="1400" b="1" dirty="0">
                <a:solidFill>
                  <a:srgbClr val="103185"/>
                </a:solidFill>
                <a:latin typeface="メイリオ" panose="020B0604030504040204" pitchFamily="50" charset="-128"/>
                <a:ea typeface="メイリオ" panose="020B0604030504040204" pitchFamily="50" charset="-128"/>
              </a:rPr>
              <a:t>)</a:t>
            </a:r>
            <a:r>
              <a:rPr lang="en-US" altLang="ja-JP" sz="800" b="1" dirty="0">
                <a:solidFill>
                  <a:srgbClr val="103185"/>
                </a:solidFill>
                <a:latin typeface="メイリオ" panose="020B0604030504040204" pitchFamily="50" charset="-128"/>
                <a:ea typeface="メイリオ" panose="020B0604030504040204" pitchFamily="50" charset="-128"/>
              </a:rPr>
              <a:t>※</a:t>
            </a:r>
            <a:r>
              <a:rPr lang="ja-JP" altLang="en-US" sz="800" b="1" dirty="0">
                <a:solidFill>
                  <a:srgbClr val="103185"/>
                </a:solidFill>
                <a:latin typeface="メイリオ" panose="020B0604030504040204" pitchFamily="50" charset="-128"/>
                <a:ea typeface="メイリオ" panose="020B0604030504040204" pitchFamily="50" charset="-128"/>
              </a:rPr>
              <a:t>令和４年度</a:t>
            </a:r>
            <a:r>
              <a:rPr lang="ja-JP" altLang="en-US" sz="800" b="1" dirty="0" smtClean="0">
                <a:solidFill>
                  <a:srgbClr val="103185"/>
                </a:solidFill>
                <a:latin typeface="メイリオ" panose="020B0604030504040204" pitchFamily="50" charset="-128"/>
                <a:ea typeface="メイリオ" panose="020B0604030504040204" pitchFamily="50" charset="-128"/>
              </a:rPr>
              <a:t>予算案ベース</a:t>
            </a:r>
            <a:endParaRPr lang="ja-JP" altLang="en-US" sz="900" b="1" dirty="0">
              <a:solidFill>
                <a:srgbClr val="103185"/>
              </a:solidFill>
              <a:latin typeface="メイリオ" panose="020B0604030504040204" pitchFamily="50" charset="-128"/>
              <a:ea typeface="メイリオ" panose="020B0604030504040204" pitchFamily="50" charset="-128"/>
            </a:endParaRPr>
          </a:p>
        </c:rich>
      </c:tx>
      <c:layout>
        <c:manualLayout>
          <c:xMode val="edge"/>
          <c:yMode val="edge"/>
          <c:x val="0.22592695500383025"/>
          <c:y val="7.1172493668107656E-2"/>
        </c:manualLayout>
      </c:layout>
      <c:overlay val="0"/>
      <c:spPr>
        <a:noFill/>
        <a:ln>
          <a:noFill/>
        </a:ln>
        <a:effectLst/>
      </c:spPr>
      <c:txPr>
        <a:bodyPr rot="0" spcFirstLastPara="1" vertOverflow="ellipsis" vert="horz" wrap="square" anchor="ctr" anchorCtr="1"/>
        <a:lstStyle/>
        <a:p>
          <a:pPr>
            <a:lnSpc>
              <a:spcPts val="1700"/>
            </a:lnSpc>
            <a:defRPr sz="1100" b="1" i="0" u="none" strike="noStrike" kern="1200" spc="0" baseline="0">
              <a:solidFill>
                <a:srgbClr val="103185"/>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0.34200118675356966"/>
          <c:y val="0.32431991506624552"/>
          <c:w val="0.30296813974808168"/>
          <c:h val="0.6008888778189958"/>
        </c:manualLayout>
      </c:layout>
      <c:pieChart>
        <c:varyColors val="1"/>
        <c:ser>
          <c:idx val="0"/>
          <c:order val="0"/>
          <c:tx>
            <c:strRef>
              <c:f>Sheet1!$B$1</c:f>
              <c:strCache>
                <c:ptCount val="1"/>
                <c:pt idx="0">
                  <c:v>75歳以上の後期高齢者の医療費の財源内訳(総額約18.4兆円)※令和４年度予算ベース</c:v>
                </c:pt>
              </c:strCache>
            </c:strRef>
          </c:tx>
          <c:dPt>
            <c:idx val="0"/>
            <c:bubble3D val="0"/>
            <c:spPr>
              <a:solidFill>
                <a:srgbClr val="103185"/>
              </a:solidFill>
              <a:ln w="19050">
                <a:solidFill>
                  <a:schemeClr val="lt1"/>
                </a:solidFill>
              </a:ln>
              <a:effectLst/>
            </c:spPr>
            <c:extLst>
              <c:ext xmlns:c16="http://schemas.microsoft.com/office/drawing/2014/chart" uri="{C3380CC4-5D6E-409C-BE32-E72D297353CC}">
                <c16:uniqueId val="{00000001-1BBE-4630-B112-30CE2BA72F3B}"/>
              </c:ext>
            </c:extLst>
          </c:dPt>
          <c:dPt>
            <c:idx val="1"/>
            <c:bubble3D val="0"/>
            <c:spPr>
              <a:solidFill>
                <a:srgbClr val="DB4D6D"/>
              </a:solidFill>
              <a:ln w="19050">
                <a:solidFill>
                  <a:schemeClr val="bg1"/>
                </a:solidFill>
              </a:ln>
              <a:effectLst/>
            </c:spPr>
            <c:extLst>
              <c:ext xmlns:c16="http://schemas.microsoft.com/office/drawing/2014/chart" uri="{C3380CC4-5D6E-409C-BE32-E72D297353CC}">
                <c16:uniqueId val="{00000003-1BBE-4630-B112-30CE2BA72F3B}"/>
              </c:ext>
            </c:extLst>
          </c:dPt>
          <c:dPt>
            <c:idx val="2"/>
            <c:bubble3D val="0"/>
            <c:spPr>
              <a:solidFill>
                <a:srgbClr val="66BAB7"/>
              </a:solidFill>
              <a:ln w="19050">
                <a:solidFill>
                  <a:schemeClr val="lt1"/>
                </a:solidFill>
              </a:ln>
              <a:effectLst/>
            </c:spPr>
            <c:extLst>
              <c:ext xmlns:c16="http://schemas.microsoft.com/office/drawing/2014/chart" uri="{C3380CC4-5D6E-409C-BE32-E72D297353CC}">
                <c16:uniqueId val="{00000005-1BBE-4630-B112-30CE2BA72F3B}"/>
              </c:ext>
            </c:extLst>
          </c:dPt>
          <c:dPt>
            <c:idx val="3"/>
            <c:bubble3D val="0"/>
            <c:spPr>
              <a:solidFill>
                <a:srgbClr val="005CAF"/>
              </a:solidFill>
              <a:ln w="19050">
                <a:solidFill>
                  <a:schemeClr val="lt1"/>
                </a:solidFill>
              </a:ln>
              <a:effectLst/>
            </c:spPr>
            <c:extLst>
              <c:ext xmlns:c16="http://schemas.microsoft.com/office/drawing/2014/chart" uri="{C3380CC4-5D6E-409C-BE32-E72D297353CC}">
                <c16:uniqueId val="{00000007-1BBE-4630-B112-30CE2BA72F3B}"/>
              </c:ext>
            </c:extLst>
          </c:dPt>
          <c:dPt>
            <c:idx val="4"/>
            <c:bubble3D val="0"/>
            <c:spPr>
              <a:solidFill>
                <a:schemeClr val="accent1"/>
              </a:solidFill>
              <a:ln w="19050">
                <a:solidFill>
                  <a:schemeClr val="lt1"/>
                </a:solidFill>
              </a:ln>
              <a:effectLst/>
            </c:spPr>
            <c:extLst>
              <c:ext xmlns:c16="http://schemas.microsoft.com/office/drawing/2014/chart" uri="{C3380CC4-5D6E-409C-BE32-E72D297353CC}">
                <c16:uniqueId val="{00000009-1BBE-4630-B112-30CE2BA72F3B}"/>
              </c:ext>
            </c:extLst>
          </c:dPt>
          <c:cat>
            <c:strRef>
              <c:f>Sheet1!$A$2:$A$6</c:f>
              <c:strCache>
                <c:ptCount val="5"/>
                <c:pt idx="0">
                  <c:v>公費(税金)(8.0兆円)</c:v>
                </c:pt>
                <c:pt idx="1">
                  <c:v>現役世代からの支援金(6.9兆円)</c:v>
                </c:pt>
                <c:pt idx="2">
                  <c:v>後期高齢者医療保険料(1.5兆円)</c:v>
                </c:pt>
                <c:pt idx="3">
                  <c:v>窓口負担(1.5兆円)</c:v>
                </c:pt>
                <c:pt idx="4">
                  <c:v>その他(0.5兆円)</c:v>
                </c:pt>
              </c:strCache>
            </c:strRef>
          </c:cat>
          <c:val>
            <c:numRef>
              <c:f>Sheet1!$B$2:$B$6</c:f>
              <c:numCache>
                <c:formatCode>General</c:formatCode>
                <c:ptCount val="5"/>
                <c:pt idx="0">
                  <c:v>8</c:v>
                </c:pt>
                <c:pt idx="1">
                  <c:v>6.9</c:v>
                </c:pt>
                <c:pt idx="2">
                  <c:v>1.5</c:v>
                </c:pt>
                <c:pt idx="3">
                  <c:v>1.5</c:v>
                </c:pt>
                <c:pt idx="4">
                  <c:v>0.5</c:v>
                </c:pt>
              </c:numCache>
            </c:numRef>
          </c:val>
          <c:extLst>
            <c:ext xmlns:c16="http://schemas.microsoft.com/office/drawing/2014/chart" uri="{C3380CC4-5D6E-409C-BE32-E72D297353CC}">
              <c16:uniqueId val="{0000000A-1BBE-4630-B112-30CE2BA72F3B}"/>
            </c:ext>
          </c:extLst>
        </c:ser>
        <c:ser>
          <c:idx val="1"/>
          <c:order val="1"/>
          <c:tx>
            <c:strRef>
              <c:f>Sheet1!$C$1</c:f>
              <c:strCache>
                <c:ptCount val="1"/>
                <c:pt idx="0">
                  <c:v>割合</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C-1BBE-4630-B112-30CE2BA72F3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E-1BBE-4630-B112-30CE2BA72F3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0-1BBE-4630-B112-30CE2BA72F3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2-1BBE-4630-B112-30CE2BA72F3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4-1BBE-4630-B112-30CE2BA72F3B}"/>
              </c:ext>
            </c:extLst>
          </c:dPt>
          <c:cat>
            <c:strRef>
              <c:f>Sheet1!$A$2:$A$6</c:f>
              <c:strCache>
                <c:ptCount val="5"/>
                <c:pt idx="0">
                  <c:v>公費(税金)(8.0兆円)</c:v>
                </c:pt>
                <c:pt idx="1">
                  <c:v>現役世代からの支援金(6.9兆円)</c:v>
                </c:pt>
                <c:pt idx="2">
                  <c:v>後期高齢者医療保険料(1.5兆円)</c:v>
                </c:pt>
                <c:pt idx="3">
                  <c:v>窓口負担(1.5兆円)</c:v>
                </c:pt>
                <c:pt idx="4">
                  <c:v>その他(0.5兆円)</c:v>
                </c:pt>
              </c:strCache>
            </c:strRef>
          </c:cat>
          <c:val>
            <c:numRef>
              <c:f>Sheet1!$C$2:$C$6</c:f>
              <c:numCache>
                <c:formatCode>0%</c:formatCode>
                <c:ptCount val="5"/>
                <c:pt idx="0">
                  <c:v>0.43478260869565222</c:v>
                </c:pt>
                <c:pt idx="1">
                  <c:v>0.37500000000000006</c:v>
                </c:pt>
                <c:pt idx="2">
                  <c:v>8.1521739130434784E-2</c:v>
                </c:pt>
                <c:pt idx="3">
                  <c:v>8.1521739130434784E-2</c:v>
                </c:pt>
                <c:pt idx="4">
                  <c:v>2.7173913043478264E-2</c:v>
                </c:pt>
              </c:numCache>
            </c:numRef>
          </c:val>
          <c:extLst>
            <c:ext xmlns:c16="http://schemas.microsoft.com/office/drawing/2014/chart" uri="{C3380CC4-5D6E-409C-BE32-E72D297353CC}">
              <c16:uniqueId val="{00000015-1BBE-4630-B112-30CE2BA72F3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4813"/>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1"/>
            <a:ext cx="2918621" cy="494813"/>
          </a:xfrm>
          <a:prstGeom prst="rect">
            <a:avLst/>
          </a:prstGeom>
        </p:spPr>
        <p:txBody>
          <a:bodyPr vert="horz" lIns="90638" tIns="45318" rIns="90638" bIns="45318" rtlCol="0"/>
          <a:lstStyle>
            <a:lvl1pPr algn="r">
              <a:defRPr sz="1200"/>
            </a:lvl1pPr>
          </a:lstStyle>
          <a:p>
            <a:fld id="{A21046A4-CA9C-4147-9433-773E0B13D8CE}" type="datetimeFigureOut">
              <a:rPr kumimoji="1" lang="ja-JP" altLang="en-US" smtClean="0"/>
              <a:t>2022/5/19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8" tIns="45318" rIns="90638" bIns="453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8" tIns="45318" rIns="90638" bIns="45318" rtlCol="0" anchor="b"/>
          <a:lstStyle>
            <a:lvl1pPr algn="r">
              <a:defRPr sz="1200"/>
            </a:lvl1pPr>
          </a:lstStyle>
          <a:p>
            <a:fld id="{90E74A89-E67D-4B08-B6B3-FCE2E5B80F20}" type="slidenum">
              <a:rPr kumimoji="1" lang="ja-JP" altLang="en-US" smtClean="0"/>
              <a:t>‹#›</a:t>
            </a:fld>
            <a:endParaRPr kumimoji="1" lang="ja-JP" altLang="en-US"/>
          </a:p>
        </p:txBody>
      </p:sp>
    </p:spTree>
    <p:extLst>
      <p:ext uri="{BB962C8B-B14F-4D97-AF65-F5344CB8AC3E}">
        <p14:creationId xmlns:p14="http://schemas.microsoft.com/office/powerpoint/2010/main" val="41021659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E74A89-E67D-4B08-B6B3-FCE2E5B80F20}" type="slidenum">
              <a:rPr kumimoji="1" lang="ja-JP" altLang="en-US" smtClean="0"/>
              <a:t>3</a:t>
            </a:fld>
            <a:endParaRPr kumimoji="1" lang="ja-JP" altLang="en-US"/>
          </a:p>
        </p:txBody>
      </p:sp>
    </p:spTree>
    <p:extLst>
      <p:ext uri="{BB962C8B-B14F-4D97-AF65-F5344CB8AC3E}">
        <p14:creationId xmlns:p14="http://schemas.microsoft.com/office/powerpoint/2010/main" val="3733675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12960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2641559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4026354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42036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45083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9365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55541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64707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8313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246270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EF7BE1-321D-4BD7-AD68-7E6F80EB2A01}" type="datetimeFigureOut">
              <a:rPr kumimoji="1" lang="ja-JP" altLang="en-US" smtClean="0"/>
              <a:t>2022/5/19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3726679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A2EF7BE1-321D-4BD7-AD68-7E6F80EB2A01}" type="datetimeFigureOut">
              <a:rPr kumimoji="1" lang="ja-JP" altLang="en-US" smtClean="0"/>
              <a:t>2022/5/19</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2F4487AD-9308-4898-9F7E-ECFD4A7B2C93}" type="slidenum">
              <a:rPr kumimoji="1" lang="ja-JP" altLang="en-US" smtClean="0"/>
              <a:t>‹#›</a:t>
            </a:fld>
            <a:endParaRPr kumimoji="1" lang="ja-JP" altLang="en-US"/>
          </a:p>
        </p:txBody>
      </p:sp>
    </p:spTree>
    <p:extLst>
      <p:ext uri="{BB962C8B-B14F-4D97-AF65-F5344CB8AC3E}">
        <p14:creationId xmlns:p14="http://schemas.microsoft.com/office/powerpoint/2010/main" val="1111011300"/>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429274"/>
            <a:ext cx="6858000" cy="1030640"/>
          </a:xfrm>
          <a:prstGeom prst="rect">
            <a:avLst/>
          </a:prstGeom>
          <a:solidFill>
            <a:srgbClr val="103185"/>
          </a:solidFill>
        </p:spPr>
        <p:txBody>
          <a:bodyPr wrap="square" tIns="108000" bIns="108000" rtlCol="0" anchor="ctr">
            <a:spAutoFit/>
          </a:bodyPr>
          <a:lstStyle/>
          <a:p>
            <a:pPr algn="ctr">
              <a:lnSpc>
                <a:spcPct val="110000"/>
              </a:lnSpc>
            </a:pPr>
            <a:r>
              <a:rPr lang="ja-JP" altLang="en-US" sz="2400" b="1" spc="40" dirty="0" smtClean="0">
                <a:solidFill>
                  <a:schemeClr val="bg1"/>
                </a:solidFill>
                <a:latin typeface="メイリオ" panose="020B0604030504040204" pitchFamily="50" charset="-128"/>
                <a:ea typeface="メイリオ" panose="020B0604030504040204" pitchFamily="50" charset="-128"/>
              </a:rPr>
              <a:t>一定以上の所得のある方</a:t>
            </a:r>
            <a:r>
              <a:rPr lang="en-US" altLang="ja-JP" sz="2400" b="1" spc="40" dirty="0" smtClean="0">
                <a:solidFill>
                  <a:schemeClr val="bg1"/>
                </a:solidFill>
                <a:latin typeface="メイリオ" panose="020B0604030504040204" pitchFamily="50" charset="-128"/>
                <a:ea typeface="メイリオ" panose="020B0604030504040204" pitchFamily="50" charset="-128"/>
              </a:rPr>
              <a:t>(75</a:t>
            </a:r>
            <a:r>
              <a:rPr lang="ja-JP" altLang="en-US" sz="2400" b="1" spc="40" dirty="0" smtClean="0">
                <a:solidFill>
                  <a:schemeClr val="bg1"/>
                </a:solidFill>
                <a:latin typeface="メイリオ" panose="020B0604030504040204" pitchFamily="50" charset="-128"/>
                <a:ea typeface="メイリオ" panose="020B0604030504040204" pitchFamily="50" charset="-128"/>
              </a:rPr>
              <a:t>歳以上の方等</a:t>
            </a:r>
            <a:r>
              <a:rPr lang="en-US" altLang="ja-JP" sz="2400" b="1" spc="40" dirty="0" smtClean="0">
                <a:solidFill>
                  <a:schemeClr val="bg1"/>
                </a:solidFill>
                <a:latin typeface="メイリオ" panose="020B0604030504040204" pitchFamily="50" charset="-128"/>
                <a:ea typeface="メイリオ" panose="020B0604030504040204" pitchFamily="50" charset="-128"/>
              </a:rPr>
              <a:t>)</a:t>
            </a:r>
            <a:r>
              <a:rPr lang="ja-JP" altLang="en-US" sz="2400" b="1" spc="40" dirty="0" smtClean="0">
                <a:solidFill>
                  <a:schemeClr val="bg1"/>
                </a:solidFill>
                <a:latin typeface="メイリオ" panose="020B0604030504040204" pitchFamily="50" charset="-128"/>
                <a:ea typeface="メイリオ" panose="020B0604030504040204" pitchFamily="50" charset="-128"/>
              </a:rPr>
              <a:t>の</a:t>
            </a:r>
            <a:r>
              <a:rPr lang="en-US" altLang="ja-JP" sz="2400" b="1" spc="40" dirty="0">
                <a:solidFill>
                  <a:schemeClr val="bg1"/>
                </a:solidFill>
                <a:latin typeface="メイリオ" panose="020B0604030504040204" pitchFamily="50" charset="-128"/>
                <a:ea typeface="メイリオ" panose="020B0604030504040204" pitchFamily="50" charset="-128"/>
              </a:rPr>
              <a:t/>
            </a:r>
            <a:br>
              <a:rPr lang="en-US" altLang="ja-JP" sz="2400" b="1" spc="40" dirty="0">
                <a:solidFill>
                  <a:schemeClr val="bg1"/>
                </a:solidFill>
                <a:latin typeface="メイリオ" panose="020B0604030504040204" pitchFamily="50" charset="-128"/>
                <a:ea typeface="メイリオ" panose="020B0604030504040204" pitchFamily="50" charset="-128"/>
              </a:rPr>
            </a:br>
            <a:r>
              <a:rPr lang="ja-JP" altLang="en-US" sz="2400" b="1" spc="40" dirty="0" smtClean="0">
                <a:solidFill>
                  <a:schemeClr val="bg1"/>
                </a:solidFill>
                <a:latin typeface="メイリオ" panose="020B0604030504040204" pitchFamily="50" charset="-128"/>
                <a:ea typeface="メイリオ" panose="020B0604030504040204" pitchFamily="50" charset="-128"/>
              </a:rPr>
              <a:t>医療費の窓口負担割合が変わります</a:t>
            </a:r>
            <a:endParaRPr lang="en-US" altLang="ja-JP" sz="2400" b="1" spc="40" dirty="0" smtClean="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97536" y="1818468"/>
            <a:ext cx="6571464" cy="1485022"/>
          </a:xfrm>
          <a:prstGeom prst="rect">
            <a:avLst/>
          </a:prstGeom>
          <a:noFill/>
        </p:spPr>
        <p:txBody>
          <a:bodyPr wrap="square" rtlCol="0">
            <a:spAutoFit/>
          </a:bodyPr>
          <a:lstStyle/>
          <a:p>
            <a:pPr marL="285750" indent="-285750">
              <a:lnSpc>
                <a:spcPct val="110000"/>
              </a:lnSpc>
              <a:spcBef>
                <a:spcPts val="300"/>
              </a:spcBef>
              <a:buClr>
                <a:srgbClr val="103185"/>
              </a:buClr>
              <a:buFont typeface="Wingdings" panose="05000000000000000000" pitchFamily="2" charset="2"/>
              <a:buChar char="l"/>
            </a:pPr>
            <a:r>
              <a:rPr kumimoji="1" lang="en-US" altLang="ja-JP" sz="1600" b="1" dirty="0" smtClean="0">
                <a:solidFill>
                  <a:srgbClr val="103185"/>
                </a:solidFill>
                <a:latin typeface="メイリオ" panose="020B0604030504040204" pitchFamily="50" charset="-128"/>
                <a:ea typeface="メイリオ" panose="020B0604030504040204" pitchFamily="50" charset="-128"/>
              </a:rPr>
              <a:t>20</a:t>
            </a:r>
            <a:r>
              <a:rPr lang="en-US" altLang="ja-JP" sz="1600" b="1" dirty="0" smtClean="0">
                <a:solidFill>
                  <a:srgbClr val="103185"/>
                </a:solidFill>
                <a:latin typeface="メイリオ" panose="020B0604030504040204" pitchFamily="50" charset="-128"/>
                <a:ea typeface="メイリオ" panose="020B0604030504040204" pitchFamily="50" charset="-128"/>
              </a:rPr>
              <a:t>22</a:t>
            </a:r>
            <a:r>
              <a:rPr kumimoji="1" lang="ja-JP" altLang="en-US" sz="1600" b="1" dirty="0" smtClean="0">
                <a:solidFill>
                  <a:srgbClr val="103185"/>
                </a:solidFill>
                <a:latin typeface="メイリオ" panose="020B0604030504040204" pitchFamily="50" charset="-128"/>
                <a:ea typeface="メイリオ" panose="020B0604030504040204" pitchFamily="50" charset="-128"/>
              </a:rPr>
              <a:t>年</a:t>
            </a:r>
            <a:r>
              <a:rPr kumimoji="1" lang="en-US" altLang="ja-JP" sz="1600" b="1" dirty="0" smtClean="0">
                <a:solidFill>
                  <a:srgbClr val="103185"/>
                </a:solidFill>
                <a:latin typeface="メイリオ" panose="020B0604030504040204" pitchFamily="50" charset="-128"/>
                <a:ea typeface="メイリオ" panose="020B0604030504040204" pitchFamily="50" charset="-128"/>
              </a:rPr>
              <a:t>(</a:t>
            </a:r>
            <a:r>
              <a:rPr kumimoji="1" lang="ja-JP" altLang="en-US" sz="1600" b="1" dirty="0" smtClean="0">
                <a:solidFill>
                  <a:srgbClr val="103185"/>
                </a:solidFill>
                <a:latin typeface="メイリオ" panose="020B0604030504040204" pitchFamily="50" charset="-128"/>
                <a:ea typeface="メイリオ" panose="020B0604030504040204" pitchFamily="50" charset="-128"/>
              </a:rPr>
              <a:t>令和４年</a:t>
            </a:r>
            <a:r>
              <a:rPr kumimoji="1" lang="en-US" altLang="ja-JP" sz="1600" b="1" dirty="0" smtClean="0">
                <a:solidFill>
                  <a:srgbClr val="103185"/>
                </a:solidFill>
                <a:latin typeface="メイリオ" panose="020B0604030504040204" pitchFamily="50" charset="-128"/>
                <a:ea typeface="メイリオ" panose="020B0604030504040204" pitchFamily="50" charset="-128"/>
              </a:rPr>
              <a:t>)</a:t>
            </a:r>
            <a:r>
              <a:rPr lang="en-US" altLang="ja-JP" sz="1600" b="1" dirty="0" smtClean="0">
                <a:solidFill>
                  <a:srgbClr val="103185"/>
                </a:solidFill>
                <a:latin typeface="メイリオ" panose="020B0604030504040204" pitchFamily="50" charset="-128"/>
                <a:ea typeface="メイリオ" panose="020B0604030504040204" pitchFamily="50" charset="-128"/>
              </a:rPr>
              <a:t>10</a:t>
            </a:r>
            <a:r>
              <a:rPr kumimoji="1" lang="ja-JP" altLang="en-US" sz="1600" b="1" dirty="0" smtClean="0">
                <a:solidFill>
                  <a:srgbClr val="103185"/>
                </a:solidFill>
                <a:latin typeface="メイリオ" panose="020B0604030504040204" pitchFamily="50" charset="-128"/>
                <a:ea typeface="メイリオ" panose="020B0604030504040204" pitchFamily="50" charset="-128"/>
              </a:rPr>
              <a:t>月１日から、 一定以上の所得のある方</a:t>
            </a:r>
            <a:r>
              <a:rPr kumimoji="1" lang="en-US" altLang="ja-JP" sz="1600" b="1" dirty="0" smtClean="0">
                <a:solidFill>
                  <a:srgbClr val="103185"/>
                </a:solidFill>
                <a:latin typeface="メイリオ" panose="020B0604030504040204" pitchFamily="50" charset="-128"/>
                <a:ea typeface="メイリオ" panose="020B0604030504040204" pitchFamily="50" charset="-128"/>
              </a:rPr>
              <a:t/>
            </a:r>
            <a:br>
              <a:rPr kumimoji="1" lang="en-US" altLang="ja-JP" sz="1600" b="1" dirty="0" smtClean="0">
                <a:solidFill>
                  <a:srgbClr val="103185"/>
                </a:solidFill>
                <a:latin typeface="メイリオ" panose="020B0604030504040204" pitchFamily="50" charset="-128"/>
                <a:ea typeface="メイリオ" panose="020B0604030504040204" pitchFamily="50" charset="-128"/>
              </a:rPr>
            </a:br>
            <a:r>
              <a:rPr kumimoji="1" lang="en-US" altLang="ja-JP" sz="1600" b="1" dirty="0" smtClean="0">
                <a:solidFill>
                  <a:srgbClr val="103185"/>
                </a:solidFill>
                <a:latin typeface="メイリオ" panose="020B0604030504040204" pitchFamily="50" charset="-128"/>
                <a:ea typeface="メイリオ" panose="020B0604030504040204" pitchFamily="50" charset="-128"/>
              </a:rPr>
              <a:t>(75</a:t>
            </a:r>
            <a:r>
              <a:rPr kumimoji="1" lang="ja-JP" altLang="en-US" sz="1600" b="1" dirty="0" smtClean="0">
                <a:solidFill>
                  <a:srgbClr val="103185"/>
                </a:solidFill>
                <a:latin typeface="メイリオ" panose="020B0604030504040204" pitchFamily="50" charset="-128"/>
                <a:ea typeface="メイリオ" panose="020B0604030504040204" pitchFamily="50" charset="-128"/>
              </a:rPr>
              <a:t>歳以上の方等</a:t>
            </a:r>
            <a:r>
              <a:rPr kumimoji="1" lang="en-US" altLang="ja-JP" sz="1600" b="1" dirty="0" smtClean="0">
                <a:solidFill>
                  <a:srgbClr val="103185"/>
                </a:solidFill>
                <a:latin typeface="メイリオ" panose="020B0604030504040204" pitchFamily="50" charset="-128"/>
                <a:ea typeface="メイリオ" panose="020B0604030504040204" pitchFamily="50" charset="-128"/>
              </a:rPr>
              <a:t>)</a:t>
            </a:r>
            <a:r>
              <a:rPr kumimoji="1" lang="ja-JP" altLang="en-US" sz="1600" b="1" dirty="0" smtClean="0">
                <a:solidFill>
                  <a:srgbClr val="103185"/>
                </a:solidFill>
                <a:latin typeface="メイリオ" panose="020B0604030504040204" pitchFamily="50" charset="-128"/>
                <a:ea typeface="メイリオ" panose="020B0604030504040204" pitchFamily="50" charset="-128"/>
              </a:rPr>
              <a:t>は、現役並み所得者</a:t>
            </a:r>
            <a:r>
              <a:rPr lang="en-US" altLang="ja-JP" sz="1600" b="1" dirty="0" smtClean="0">
                <a:solidFill>
                  <a:srgbClr val="103185"/>
                </a:solidFill>
                <a:latin typeface="メイリオ" panose="020B0604030504040204" pitchFamily="50" charset="-128"/>
                <a:ea typeface="メイリオ" panose="020B0604030504040204" pitchFamily="50" charset="-128"/>
              </a:rPr>
              <a:t>(</a:t>
            </a:r>
            <a:r>
              <a:rPr lang="ja-JP" altLang="en-US" sz="1600" b="1" dirty="0" smtClean="0">
                <a:solidFill>
                  <a:srgbClr val="103185"/>
                </a:solidFill>
                <a:latin typeface="メイリオ" panose="020B0604030504040204" pitchFamily="50" charset="-128"/>
                <a:ea typeface="メイリオ" panose="020B0604030504040204" pitchFamily="50" charset="-128"/>
              </a:rPr>
              <a:t>窓口負担割合３割</a:t>
            </a:r>
            <a:r>
              <a:rPr lang="en-US" altLang="ja-JP" sz="1600" b="1" dirty="0" smtClean="0">
                <a:solidFill>
                  <a:srgbClr val="103185"/>
                </a:solidFill>
                <a:latin typeface="メイリオ" panose="020B0604030504040204" pitchFamily="50" charset="-128"/>
                <a:ea typeface="メイリオ" panose="020B0604030504040204" pitchFamily="50" charset="-128"/>
              </a:rPr>
              <a:t>)</a:t>
            </a:r>
            <a:r>
              <a:rPr kumimoji="1" lang="ja-JP" altLang="en-US" sz="1600" b="1" dirty="0" smtClean="0">
                <a:solidFill>
                  <a:srgbClr val="103185"/>
                </a:solidFill>
                <a:latin typeface="メイリオ" panose="020B0604030504040204" pitchFamily="50" charset="-128"/>
                <a:ea typeface="メイリオ" panose="020B0604030504040204" pitchFamily="50" charset="-128"/>
              </a:rPr>
              <a:t>を除き、医療費の窓口負担割合が２割に</a:t>
            </a:r>
            <a:r>
              <a:rPr lang="ja-JP" altLang="en-US" sz="1600" b="1" dirty="0" smtClean="0">
                <a:solidFill>
                  <a:srgbClr val="103185"/>
                </a:solidFill>
                <a:latin typeface="メイリオ" panose="020B0604030504040204" pitchFamily="50" charset="-128"/>
                <a:ea typeface="メイリオ" panose="020B0604030504040204" pitchFamily="50" charset="-128"/>
              </a:rPr>
              <a:t>なります。</a:t>
            </a:r>
            <a:endParaRPr kumimoji="1" lang="en-US" altLang="ja-JP" sz="1600" b="1" dirty="0" smtClean="0">
              <a:solidFill>
                <a:srgbClr val="103185"/>
              </a:solidFill>
              <a:latin typeface="メイリオ" panose="020B0604030504040204" pitchFamily="50" charset="-128"/>
              <a:ea typeface="メイリオ" panose="020B0604030504040204" pitchFamily="50" charset="-128"/>
            </a:endParaRPr>
          </a:p>
          <a:p>
            <a:pPr marL="285750" indent="-285750">
              <a:lnSpc>
                <a:spcPct val="110000"/>
              </a:lnSpc>
              <a:spcBef>
                <a:spcPts val="300"/>
              </a:spcBef>
              <a:buClr>
                <a:srgbClr val="103185"/>
              </a:buClr>
              <a:buFont typeface="Wingdings" panose="05000000000000000000" pitchFamily="2" charset="2"/>
              <a:buChar char="l"/>
            </a:pPr>
            <a:r>
              <a:rPr kumimoji="1" lang="ja-JP" altLang="en-US" sz="1600" b="1" dirty="0" smtClean="0">
                <a:solidFill>
                  <a:srgbClr val="103185"/>
                </a:solidFill>
                <a:latin typeface="メイリオ" panose="020B0604030504040204" pitchFamily="50" charset="-128"/>
                <a:ea typeface="メイリオ" panose="020B0604030504040204" pitchFamily="50" charset="-128"/>
              </a:rPr>
              <a:t>変更対象となる方は、後期高齢者医療の被保険者全体のうち</a:t>
            </a:r>
            <a:r>
              <a:rPr kumimoji="1" lang="en-US" altLang="ja-JP" sz="1600" b="1" dirty="0" smtClean="0">
                <a:solidFill>
                  <a:srgbClr val="103185"/>
                </a:solidFill>
                <a:latin typeface="メイリオ" panose="020B0604030504040204" pitchFamily="50" charset="-128"/>
                <a:ea typeface="メイリオ" panose="020B0604030504040204" pitchFamily="50" charset="-128"/>
              </a:rPr>
              <a:t/>
            </a:r>
            <a:br>
              <a:rPr kumimoji="1" lang="en-US" altLang="ja-JP" sz="1600" b="1" dirty="0" smtClean="0">
                <a:solidFill>
                  <a:srgbClr val="103185"/>
                </a:solidFill>
                <a:latin typeface="メイリオ" panose="020B0604030504040204" pitchFamily="50" charset="-128"/>
                <a:ea typeface="メイリオ" panose="020B0604030504040204" pitchFamily="50" charset="-128"/>
              </a:rPr>
            </a:br>
            <a:r>
              <a:rPr kumimoji="1" lang="ja-JP" altLang="en-US" sz="1600" b="1" dirty="0" smtClean="0">
                <a:solidFill>
                  <a:srgbClr val="103185"/>
                </a:solidFill>
                <a:latin typeface="メイリオ" panose="020B0604030504040204" pitchFamily="50" charset="-128"/>
                <a:ea typeface="メイリオ" panose="020B0604030504040204" pitchFamily="50" charset="-128"/>
              </a:rPr>
              <a:t>約</a:t>
            </a:r>
            <a:r>
              <a:rPr kumimoji="1" lang="en-US" altLang="ja-JP" sz="1600" b="1" dirty="0" smtClean="0">
                <a:solidFill>
                  <a:srgbClr val="103185"/>
                </a:solidFill>
                <a:latin typeface="メイリオ" panose="020B0604030504040204" pitchFamily="50" charset="-128"/>
                <a:ea typeface="メイリオ" panose="020B0604030504040204" pitchFamily="50" charset="-128"/>
              </a:rPr>
              <a:t>20%</a:t>
            </a:r>
            <a:r>
              <a:rPr kumimoji="1" lang="ja-JP" altLang="en-US" sz="1600" b="1" dirty="0" smtClean="0">
                <a:solidFill>
                  <a:srgbClr val="103185"/>
                </a:solidFill>
                <a:latin typeface="メイリオ" panose="020B0604030504040204" pitchFamily="50" charset="-128"/>
                <a:ea typeface="メイリオ" panose="020B0604030504040204" pitchFamily="50" charset="-128"/>
              </a:rPr>
              <a:t>の方です。</a:t>
            </a:r>
            <a:endParaRPr kumimoji="1" lang="ja-JP" altLang="en-US" sz="1600" b="1" dirty="0">
              <a:solidFill>
                <a:srgbClr val="103185"/>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0" y="0"/>
            <a:ext cx="6858000" cy="423568"/>
          </a:xfrm>
          <a:prstGeom prst="rect">
            <a:avLst/>
          </a:prstGeom>
          <a:noFill/>
          <a:ln w="12700">
            <a:solidFill>
              <a:srgbClr val="103185"/>
            </a:solidFill>
          </a:ln>
        </p:spPr>
        <p:txBody>
          <a:bodyPr wrap="square" tIns="72000" bIns="36000" rtlCol="0">
            <a:spAutoFit/>
          </a:bodyPr>
          <a:lstStyle/>
          <a:p>
            <a:pPr algn="ctr">
              <a:lnSpc>
                <a:spcPct val="110000"/>
              </a:lnSpc>
            </a:pPr>
            <a:r>
              <a:rPr kumimoji="1" lang="ja-JP" altLang="en-US" b="1" dirty="0" smtClean="0">
                <a:solidFill>
                  <a:srgbClr val="103185"/>
                </a:solidFill>
                <a:latin typeface="メイリオ" panose="020B0604030504040204" pitchFamily="50" charset="-128"/>
                <a:ea typeface="メイリオ" panose="020B0604030504040204" pitchFamily="50" charset="-128"/>
              </a:rPr>
              <a:t>後期高齢者医療制度に関するお知らせ</a:t>
            </a:r>
            <a:endParaRPr kumimoji="1" lang="ja-JP" altLang="en-US" b="1" dirty="0">
              <a:solidFill>
                <a:srgbClr val="103185"/>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5543216" y="49005"/>
            <a:ext cx="1314784" cy="261610"/>
          </a:xfrm>
          <a:prstGeom prst="rect">
            <a:avLst/>
          </a:prstGeom>
          <a:noFill/>
        </p:spPr>
        <p:txBody>
          <a:bodyPr wrap="none" rtlCol="0">
            <a:spAutoFit/>
          </a:bodyPr>
          <a:lstStyle/>
          <a:p>
            <a:pPr algn="r"/>
            <a:r>
              <a:rPr lang="en-US" altLang="ja-JP" sz="1100" dirty="0">
                <a:latin typeface="メイリオ" panose="020B0604030504040204" pitchFamily="50" charset="-128"/>
                <a:ea typeface="メイリオ" panose="020B0604030504040204" pitchFamily="50" charset="-128"/>
              </a:rPr>
              <a:t>(</a:t>
            </a:r>
            <a:r>
              <a:rPr kumimoji="1" lang="en-US" altLang="ja-JP" sz="1100" dirty="0" smtClean="0">
                <a:latin typeface="メイリオ" panose="020B0604030504040204" pitchFamily="50" charset="-128"/>
                <a:ea typeface="メイリオ" panose="020B0604030504040204" pitchFamily="50" charset="-128"/>
              </a:rPr>
              <a:t>2022</a:t>
            </a:r>
            <a:r>
              <a:rPr kumimoji="1" lang="ja-JP" altLang="en-US" sz="1100" dirty="0" smtClean="0">
                <a:latin typeface="メイリオ" panose="020B0604030504040204" pitchFamily="50" charset="-128"/>
                <a:ea typeface="メイリオ" panose="020B0604030504040204" pitchFamily="50" charset="-128"/>
              </a:rPr>
              <a:t>年</a:t>
            </a:r>
            <a:r>
              <a:rPr kumimoji="1" lang="en-US" altLang="ja-JP" sz="1100" dirty="0" smtClean="0">
                <a:latin typeface="メイリオ" panose="020B0604030504040204" pitchFamily="50" charset="-128"/>
                <a:ea typeface="メイリオ" panose="020B0604030504040204" pitchFamily="50" charset="-128"/>
              </a:rPr>
              <a:t>1</a:t>
            </a:r>
            <a:r>
              <a:rPr kumimoji="1" lang="ja-JP" altLang="en-US" sz="1100" dirty="0" smtClean="0">
                <a:latin typeface="メイリオ" panose="020B0604030504040204" pitchFamily="50" charset="-128"/>
                <a:ea typeface="メイリオ" panose="020B0604030504040204" pitchFamily="50" charset="-128"/>
              </a:rPr>
              <a:t>月発行</a:t>
            </a:r>
            <a:r>
              <a:rPr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4" name="テキスト ボックス 3"/>
          <p:cNvSpPr txBox="1"/>
          <p:nvPr/>
        </p:nvSpPr>
        <p:spPr>
          <a:xfrm>
            <a:off x="232722" y="9562011"/>
            <a:ext cx="3993401" cy="261610"/>
          </a:xfrm>
          <a:prstGeom prst="rect">
            <a:avLst/>
          </a:prstGeom>
          <a:noFill/>
        </p:spPr>
        <p:txBody>
          <a:bodyPr wrap="none" rtlCol="0">
            <a:spAutoFit/>
          </a:bodyPr>
          <a:lstStyle/>
          <a:p>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住民税非課税世帯の方は基本的に１割負担となります。</a:t>
            </a:r>
            <a:endParaRPr kumimoji="1" lang="ja-JP" altLang="en-US" sz="1100" dirty="0">
              <a:latin typeface="メイリオ" panose="020B0604030504040204" pitchFamily="50" charset="-128"/>
              <a:ea typeface="メイリオ" panose="020B0604030504040204" pitchFamily="50" charset="-128"/>
            </a:endParaRPr>
          </a:p>
        </p:txBody>
      </p:sp>
      <p:sp>
        <p:nvSpPr>
          <p:cNvPr id="6" name="正方形/長方形 5"/>
          <p:cNvSpPr/>
          <p:nvPr/>
        </p:nvSpPr>
        <p:spPr>
          <a:xfrm>
            <a:off x="-3352798" y="0"/>
            <a:ext cx="3143794" cy="801189"/>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anose="020B0604030504040204" pitchFamily="50" charset="-128"/>
                <a:ea typeface="メイリオ" panose="020B0604030504040204" pitchFamily="50" charset="-128"/>
              </a:rPr>
              <a:t>スタンダード</a:t>
            </a:r>
            <a:endParaRPr kumimoji="1" lang="ja-JP" altLang="en-US" b="1" dirty="0">
              <a:solidFill>
                <a:schemeClr val="tx1"/>
              </a:solidFill>
              <a:latin typeface="メイリオ" panose="020B0604030504040204" pitchFamily="50" charset="-128"/>
              <a:ea typeface="メイリオ" panose="020B0604030504040204" pitchFamily="50" charset="-128"/>
            </a:endParaRPr>
          </a:p>
        </p:txBody>
      </p:sp>
      <p:pic>
        <p:nvPicPr>
          <p:cNvPr id="15" name="図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34343" y="3052203"/>
            <a:ext cx="568677" cy="1219682"/>
          </a:xfrm>
          <a:prstGeom prst="rect">
            <a:avLst/>
          </a:prstGeom>
        </p:spPr>
      </p:pic>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7762" y="3052204"/>
            <a:ext cx="568677" cy="1219682"/>
          </a:xfrm>
          <a:prstGeom prst="rect">
            <a:avLst/>
          </a:prstGeom>
        </p:spPr>
      </p:pic>
      <p:graphicFrame>
        <p:nvGraphicFramePr>
          <p:cNvPr id="17" name="表 16"/>
          <p:cNvGraphicFramePr>
            <a:graphicFrameLocks noGrp="1"/>
          </p:cNvGraphicFramePr>
          <p:nvPr>
            <p:extLst>
              <p:ext uri="{D42A27DB-BD31-4B8C-83A1-F6EECF244321}">
                <p14:modId xmlns:p14="http://schemas.microsoft.com/office/powerpoint/2010/main" val="1366945661"/>
              </p:ext>
            </p:extLst>
          </p:nvPr>
        </p:nvGraphicFramePr>
        <p:xfrm>
          <a:off x="3171343" y="4109672"/>
          <a:ext cx="2304000" cy="5255648"/>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1965673322"/>
                    </a:ext>
                  </a:extLst>
                </a:gridCol>
                <a:gridCol w="864000">
                  <a:extLst>
                    <a:ext uri="{9D8B030D-6E8A-4147-A177-3AD203B41FA5}">
                      <a16:colId xmlns:a16="http://schemas.microsoft.com/office/drawing/2014/main" val="2624451013"/>
                    </a:ext>
                  </a:extLst>
                </a:gridCol>
              </a:tblGrid>
              <a:tr h="791648">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区分</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医療費</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負担割合</a:t>
                      </a:r>
                      <a:endParaRPr kumimoji="1" lang="ja-JP" altLang="en-US" sz="1100" dirty="0">
                        <a:latin typeface="メイリオ" panose="020B0604030504040204" pitchFamily="50" charset="-128"/>
                        <a:ea typeface="メイリオ" panose="020B0604030504040204" pitchFamily="50" charset="-128"/>
                      </a:endParaRPr>
                    </a:p>
                  </a:txBody>
                  <a:tcPr anchor="ctr">
                    <a:lnL w="381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extLst>
                  <a:ext uri="{0D108BD9-81ED-4DB2-BD59-A6C34878D82A}">
                    <a16:rowId xmlns:a16="http://schemas.microsoft.com/office/drawing/2014/main" val="2549220751"/>
                  </a:ext>
                </a:extLst>
              </a:tr>
              <a:tr h="288000">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現役並み所得者</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３割</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extLst>
                  <a:ext uri="{0D108BD9-81ED-4DB2-BD59-A6C34878D82A}">
                    <a16:rowId xmlns:a16="http://schemas.microsoft.com/office/drawing/2014/main" val="1693872228"/>
                  </a:ext>
                </a:extLst>
              </a:tr>
              <a:tr h="900000">
                <a:tc>
                  <a:txBody>
                    <a:bodyPr/>
                    <a:lstStyle/>
                    <a:p>
                      <a:pPr algn="ctr">
                        <a:lnSpc>
                          <a:spcPct val="110000"/>
                        </a:lnSpc>
                      </a:pPr>
                      <a:r>
                        <a:rPr kumimoji="1" lang="ja-JP" altLang="en-US" sz="1400" b="1" dirty="0" smtClean="0">
                          <a:latin typeface="メイリオ" panose="020B0604030504040204" pitchFamily="50" charset="-128"/>
                          <a:ea typeface="メイリオ" panose="020B0604030504040204" pitchFamily="50" charset="-128"/>
                        </a:rPr>
                        <a:t>一定以上所得の</a:t>
                      </a:r>
                      <a:r>
                        <a:rPr kumimoji="1" lang="en-US" altLang="ja-JP" sz="1400" b="1" dirty="0" smtClean="0">
                          <a:latin typeface="メイリオ" panose="020B0604030504040204" pitchFamily="50" charset="-128"/>
                          <a:ea typeface="メイリオ" panose="020B0604030504040204" pitchFamily="50" charset="-128"/>
                        </a:rPr>
                        <a:t/>
                      </a:r>
                      <a:br>
                        <a:rPr kumimoji="1" lang="en-US" altLang="ja-JP" sz="1400" b="1" dirty="0" smtClean="0">
                          <a:latin typeface="メイリオ" panose="020B0604030504040204" pitchFamily="50" charset="-128"/>
                          <a:ea typeface="メイリオ" panose="020B0604030504040204" pitchFamily="50" charset="-128"/>
                        </a:rPr>
                      </a:br>
                      <a:r>
                        <a:rPr kumimoji="1" lang="ja-JP" altLang="en-US" sz="1400" b="1" dirty="0" smtClean="0">
                          <a:latin typeface="メイリオ" panose="020B0604030504040204" pitchFamily="50" charset="-128"/>
                          <a:ea typeface="メイリオ" panose="020B0604030504040204" pitchFamily="50" charset="-128"/>
                        </a:rPr>
                        <a:t>ある方</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DB4D6D"/>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EDFE1"/>
                    </a:solidFill>
                  </a:tcPr>
                </a:tc>
                <a:tc>
                  <a:txBody>
                    <a:bodyPr/>
                    <a:lstStyle/>
                    <a:p>
                      <a:pPr algn="ctr">
                        <a:lnSpc>
                          <a:spcPct val="110000"/>
                        </a:lnSpc>
                      </a:pPr>
                      <a:r>
                        <a:rPr kumimoji="1" lang="ja-JP" altLang="en-US" sz="1400" b="1" dirty="0" smtClean="0">
                          <a:latin typeface="メイリオ" panose="020B0604030504040204" pitchFamily="50" charset="-128"/>
                          <a:ea typeface="メイリオ" panose="020B0604030504040204" pitchFamily="50" charset="-128"/>
                        </a:rPr>
                        <a:t>２割</a:t>
                      </a:r>
                      <a:endParaRPr kumimoji="1" lang="ja-JP" altLang="en-US" sz="1400" b="1"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rgbClr val="DB4D6D"/>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EDFE1"/>
                    </a:solidFill>
                  </a:tcPr>
                </a:tc>
                <a:extLst>
                  <a:ext uri="{0D108BD9-81ED-4DB2-BD59-A6C34878D82A}">
                    <a16:rowId xmlns:a16="http://schemas.microsoft.com/office/drawing/2014/main" val="3057508117"/>
                  </a:ext>
                </a:extLst>
              </a:tr>
              <a:tr h="3276000">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一般所得者等</a:t>
                      </a:r>
                      <a:r>
                        <a:rPr kumimoji="1" lang="en-US" altLang="ja-JP" sz="1200" baseline="30000" dirty="0" smtClean="0">
                          <a:latin typeface="メイリオ" panose="020B0604030504040204" pitchFamily="50" charset="-128"/>
                          <a:ea typeface="メイリオ" panose="020B0604030504040204" pitchFamily="50" charset="-128"/>
                        </a:rPr>
                        <a:t>※</a:t>
                      </a:r>
                      <a:endParaRPr kumimoji="1" lang="ja-JP" altLang="en-US" sz="1200" baseline="30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１割</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extLst>
                  <a:ext uri="{0D108BD9-81ED-4DB2-BD59-A6C34878D82A}">
                    <a16:rowId xmlns:a16="http://schemas.microsoft.com/office/drawing/2014/main" val="214753214"/>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4160974297"/>
              </p:ext>
            </p:extLst>
          </p:nvPr>
        </p:nvGraphicFramePr>
        <p:xfrm>
          <a:off x="232722" y="4109672"/>
          <a:ext cx="2304000" cy="5256000"/>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1965673322"/>
                    </a:ext>
                  </a:extLst>
                </a:gridCol>
                <a:gridCol w="864000">
                  <a:extLst>
                    <a:ext uri="{9D8B030D-6E8A-4147-A177-3AD203B41FA5}">
                      <a16:colId xmlns:a16="http://schemas.microsoft.com/office/drawing/2014/main" val="2624451013"/>
                    </a:ext>
                  </a:extLst>
                </a:gridCol>
              </a:tblGrid>
              <a:tr h="792000">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区分</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医療費</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負担割合</a:t>
                      </a:r>
                      <a:endParaRPr kumimoji="1" lang="ja-JP" altLang="en-US" sz="1100" dirty="0">
                        <a:latin typeface="メイリオ" panose="020B0604030504040204" pitchFamily="50" charset="-128"/>
                        <a:ea typeface="メイリオ" panose="020B0604030504040204" pitchFamily="50" charset="-128"/>
                      </a:endParaRPr>
                    </a:p>
                  </a:txBody>
                  <a:tcPr anchor="ctr">
                    <a:lnL w="381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4E2ED"/>
                    </a:solidFill>
                  </a:tcPr>
                </a:tc>
                <a:extLst>
                  <a:ext uri="{0D108BD9-81ED-4DB2-BD59-A6C34878D82A}">
                    <a16:rowId xmlns:a16="http://schemas.microsoft.com/office/drawing/2014/main" val="2549220751"/>
                  </a:ext>
                </a:extLst>
              </a:tr>
              <a:tr h="288000">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現役並み所得者</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tc>
                  <a:txBody>
                    <a:bodyPr/>
                    <a:lstStyle/>
                    <a:p>
                      <a:pPr algn="ctr">
                        <a:lnSpc>
                          <a:spcPct val="110000"/>
                        </a:lnSpc>
                      </a:pPr>
                      <a:r>
                        <a:rPr kumimoji="1" lang="ja-JP" altLang="en-US" sz="1100" dirty="0" smtClean="0">
                          <a:latin typeface="メイリオ" panose="020B0604030504040204" pitchFamily="50" charset="-128"/>
                          <a:ea typeface="メイリオ" panose="020B0604030504040204" pitchFamily="50" charset="-128"/>
                        </a:rPr>
                        <a:t>３割</a:t>
                      </a:r>
                      <a:endParaRPr kumimoji="1" lang="ja-JP" altLang="en-US" sz="11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extLst>
                  <a:ext uri="{0D108BD9-81ED-4DB2-BD59-A6C34878D82A}">
                    <a16:rowId xmlns:a16="http://schemas.microsoft.com/office/drawing/2014/main" val="1693872228"/>
                  </a:ext>
                </a:extLst>
              </a:tr>
              <a:tr h="4176000">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一般所得者等</a:t>
                      </a:r>
                      <a:r>
                        <a:rPr kumimoji="1" lang="en-US" altLang="ja-JP" sz="1200" baseline="30000" dirty="0" smtClean="0">
                          <a:latin typeface="メイリオ" panose="020B0604030504040204" pitchFamily="50" charset="-128"/>
                          <a:ea typeface="メイリオ" panose="020B0604030504040204" pitchFamily="50" charset="-128"/>
                        </a:rPr>
                        <a:t>※</a:t>
                      </a:r>
                      <a:endParaRPr kumimoji="1" lang="ja-JP" altLang="en-US" sz="1200" baseline="30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tc>
                  <a:txBody>
                    <a:bodyPr/>
                    <a:lstStyle/>
                    <a:p>
                      <a:pPr algn="ctr">
                        <a:lnSpc>
                          <a:spcPct val="110000"/>
                        </a:lnSpc>
                      </a:pPr>
                      <a:r>
                        <a:rPr kumimoji="1" lang="ja-JP" altLang="en-US" sz="1200" dirty="0" smtClean="0">
                          <a:latin typeface="メイリオ" panose="020B0604030504040204" pitchFamily="50" charset="-128"/>
                          <a:ea typeface="メイリオ" panose="020B0604030504040204" pitchFamily="50" charset="-128"/>
                        </a:rPr>
                        <a:t>１割</a:t>
                      </a:r>
                      <a:endParaRPr kumimoji="1" lang="ja-JP" altLang="en-US" sz="12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9E7E7"/>
                    </a:solidFill>
                  </a:tcPr>
                </a:tc>
                <a:extLst>
                  <a:ext uri="{0D108BD9-81ED-4DB2-BD59-A6C34878D82A}">
                    <a16:rowId xmlns:a16="http://schemas.microsoft.com/office/drawing/2014/main" val="3057508117"/>
                  </a:ext>
                </a:extLst>
              </a:tr>
            </a:tbl>
          </a:graphicData>
        </a:graphic>
      </p:graphicFrame>
      <p:sp>
        <p:nvSpPr>
          <p:cNvPr id="19" name="右矢印 18"/>
          <p:cNvSpPr/>
          <p:nvPr/>
        </p:nvSpPr>
        <p:spPr>
          <a:xfrm>
            <a:off x="2566175" y="5525799"/>
            <a:ext cx="540991" cy="1107802"/>
          </a:xfrm>
          <a:prstGeom prst="rightArrow">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中かっこ 19"/>
          <p:cNvSpPr/>
          <p:nvPr/>
        </p:nvSpPr>
        <p:spPr>
          <a:xfrm>
            <a:off x="5526642" y="5255663"/>
            <a:ext cx="167426" cy="914141"/>
          </a:xfrm>
          <a:prstGeom prst="rightBrace">
            <a:avLst>
              <a:gd name="adj1" fmla="val 23078"/>
              <a:gd name="adj2" fmla="val 50000"/>
            </a:avLst>
          </a:prstGeom>
          <a:ln w="25400">
            <a:solidFill>
              <a:srgbClr val="103185"/>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テキスト ボックス 23"/>
          <p:cNvSpPr txBox="1"/>
          <p:nvPr/>
        </p:nvSpPr>
        <p:spPr>
          <a:xfrm>
            <a:off x="5610355" y="5383006"/>
            <a:ext cx="1371404" cy="532453"/>
          </a:xfrm>
          <a:prstGeom prst="rect">
            <a:avLst/>
          </a:prstGeom>
          <a:noFill/>
        </p:spPr>
        <p:txBody>
          <a:bodyPr wrap="square" rtlCol="0">
            <a:spAutoFit/>
          </a:bodyPr>
          <a:lstStyle/>
          <a:p>
            <a:pPr algn="ctr">
              <a:lnSpc>
                <a:spcPct val="110000"/>
              </a:lnSpc>
              <a:buClr>
                <a:schemeClr val="accent1"/>
              </a:buClr>
            </a:pPr>
            <a:r>
              <a:rPr kumimoji="1" lang="ja-JP" altLang="en-US" sz="1300" b="1" dirty="0" smtClean="0">
                <a:solidFill>
                  <a:srgbClr val="103185"/>
                </a:solidFill>
                <a:latin typeface="メイリオ" panose="020B0604030504040204" pitchFamily="50" charset="-128"/>
                <a:ea typeface="メイリオ" panose="020B0604030504040204" pitchFamily="50" charset="-128"/>
              </a:rPr>
              <a:t>被保険者全体</a:t>
            </a:r>
            <a:r>
              <a:rPr kumimoji="1" lang="en-US" altLang="ja-JP" sz="1300" b="1" dirty="0" smtClean="0">
                <a:solidFill>
                  <a:srgbClr val="103185"/>
                </a:solidFill>
                <a:latin typeface="メイリオ" panose="020B0604030504040204" pitchFamily="50" charset="-128"/>
                <a:ea typeface="メイリオ" panose="020B0604030504040204" pitchFamily="50" charset="-128"/>
              </a:rPr>
              <a:t/>
            </a:r>
            <a:br>
              <a:rPr kumimoji="1" lang="en-US" altLang="ja-JP" sz="1300" b="1" dirty="0" smtClean="0">
                <a:solidFill>
                  <a:srgbClr val="103185"/>
                </a:solidFill>
                <a:latin typeface="メイリオ" panose="020B0604030504040204" pitchFamily="50" charset="-128"/>
                <a:ea typeface="メイリオ" panose="020B0604030504040204" pitchFamily="50" charset="-128"/>
              </a:rPr>
            </a:br>
            <a:r>
              <a:rPr kumimoji="1" lang="ja-JP" altLang="en-US" sz="1300" b="1" dirty="0" smtClean="0">
                <a:solidFill>
                  <a:srgbClr val="103185"/>
                </a:solidFill>
                <a:latin typeface="メイリオ" panose="020B0604030504040204" pitchFamily="50" charset="-128"/>
                <a:ea typeface="メイリオ" panose="020B0604030504040204" pitchFamily="50" charset="-128"/>
              </a:rPr>
              <a:t>の約</a:t>
            </a:r>
            <a:r>
              <a:rPr kumimoji="1" lang="en-US" altLang="ja-JP" sz="1300" b="1" dirty="0" smtClean="0">
                <a:solidFill>
                  <a:srgbClr val="103185"/>
                </a:solidFill>
                <a:latin typeface="メイリオ" panose="020B0604030504040204" pitchFamily="50" charset="-128"/>
                <a:ea typeface="メイリオ" panose="020B0604030504040204" pitchFamily="50" charset="-128"/>
              </a:rPr>
              <a:t>20</a:t>
            </a:r>
            <a:r>
              <a:rPr kumimoji="1" lang="ja-JP" altLang="en-US" sz="1300" b="1" dirty="0" smtClean="0">
                <a:solidFill>
                  <a:srgbClr val="103185"/>
                </a:solidFill>
                <a:latin typeface="メイリオ" panose="020B0604030504040204" pitchFamily="50" charset="-128"/>
                <a:ea typeface="メイリオ" panose="020B0604030504040204" pitchFamily="50" charset="-128"/>
              </a:rPr>
              <a:t>％</a:t>
            </a:r>
            <a:endParaRPr kumimoji="1" lang="ja-JP" altLang="en-US" sz="1300" b="1" dirty="0">
              <a:solidFill>
                <a:srgbClr val="103185"/>
              </a:solidFill>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471721" y="3759487"/>
            <a:ext cx="1703243" cy="276999"/>
          </a:xfrm>
          <a:prstGeom prst="rect">
            <a:avLst/>
          </a:prstGeom>
          <a:solidFill>
            <a:srgbClr val="103185"/>
          </a:solidFill>
        </p:spPr>
        <p:txBody>
          <a:bodyPr wrap="square" rtlCol="0">
            <a:spAutoFit/>
          </a:bodyPr>
          <a:lstStyle/>
          <a:p>
            <a:pPr algn="ctr">
              <a:spcBef>
                <a:spcPts val="600"/>
              </a:spcBef>
              <a:buClr>
                <a:schemeClr val="accent1"/>
              </a:buClr>
            </a:pPr>
            <a:r>
              <a:rPr lang="en-US" altLang="ja-JP" sz="1200" b="1" dirty="0" smtClean="0">
                <a:solidFill>
                  <a:schemeClr val="bg1"/>
                </a:solidFill>
                <a:latin typeface="メイリオ" panose="020B0604030504040204" pitchFamily="50" charset="-128"/>
                <a:ea typeface="メイリオ" panose="020B0604030504040204" pitchFamily="50" charset="-128"/>
              </a:rPr>
              <a:t>2022</a:t>
            </a:r>
            <a:r>
              <a:rPr kumimoji="1" lang="ja-JP" altLang="en-US" sz="1200" b="1" dirty="0" smtClean="0">
                <a:solidFill>
                  <a:schemeClr val="bg1"/>
                </a:solidFill>
                <a:latin typeface="メイリオ" panose="020B0604030504040204" pitchFamily="50" charset="-128"/>
                <a:ea typeface="メイリオ" panose="020B0604030504040204" pitchFamily="50" charset="-128"/>
              </a:rPr>
              <a:t>年</a:t>
            </a:r>
            <a:r>
              <a:rPr lang="en-US" altLang="ja-JP" sz="1200" b="1" dirty="0" smtClean="0">
                <a:solidFill>
                  <a:schemeClr val="bg1"/>
                </a:solidFill>
                <a:latin typeface="メイリオ" panose="020B0604030504040204" pitchFamily="50" charset="-128"/>
                <a:ea typeface="メイリオ" panose="020B0604030504040204" pitchFamily="50" charset="-128"/>
              </a:rPr>
              <a:t>10</a:t>
            </a:r>
            <a:r>
              <a:rPr kumimoji="1" lang="ja-JP" altLang="en-US" sz="1200" b="1" dirty="0" smtClean="0">
                <a:solidFill>
                  <a:schemeClr val="bg1"/>
                </a:solidFill>
                <a:latin typeface="メイリオ" panose="020B0604030504040204" pitchFamily="50" charset="-128"/>
                <a:ea typeface="メイリオ" panose="020B0604030504040204" pitchFamily="50" charset="-128"/>
              </a:rPr>
              <a:t>月</a:t>
            </a:r>
            <a:r>
              <a:rPr lang="en-US" altLang="ja-JP" sz="1200" b="1" dirty="0">
                <a:solidFill>
                  <a:schemeClr val="bg1"/>
                </a:solidFill>
                <a:latin typeface="メイリオ" panose="020B0604030504040204" pitchFamily="50" charset="-128"/>
                <a:ea typeface="メイリオ" panose="020B0604030504040204" pitchFamily="50" charset="-128"/>
              </a:rPr>
              <a:t>1</a:t>
            </a:r>
            <a:r>
              <a:rPr kumimoji="1" lang="ja-JP" altLang="en-US" sz="1200" b="1" dirty="0" smtClean="0">
                <a:solidFill>
                  <a:schemeClr val="bg1"/>
                </a:solidFill>
                <a:latin typeface="メイリオ" panose="020B0604030504040204" pitchFamily="50" charset="-128"/>
                <a:ea typeface="メイリオ" panose="020B0604030504040204" pitchFamily="50" charset="-128"/>
              </a:rPr>
              <a:t>日から</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525511" y="3759487"/>
            <a:ext cx="1718422" cy="276999"/>
          </a:xfrm>
          <a:prstGeom prst="rect">
            <a:avLst/>
          </a:prstGeom>
          <a:noFill/>
          <a:ln>
            <a:solidFill>
              <a:srgbClr val="103185"/>
            </a:solidFill>
          </a:ln>
        </p:spPr>
        <p:txBody>
          <a:bodyPr wrap="square" rtlCol="0">
            <a:spAutoFit/>
          </a:bodyPr>
          <a:lstStyle/>
          <a:p>
            <a:pPr algn="ctr">
              <a:spcBef>
                <a:spcPts val="600"/>
              </a:spcBef>
              <a:buClr>
                <a:schemeClr val="accent1"/>
              </a:buClr>
            </a:pPr>
            <a:r>
              <a:rPr lang="en-US" altLang="ja-JP" sz="1200" b="1" dirty="0" smtClean="0">
                <a:solidFill>
                  <a:srgbClr val="103185"/>
                </a:solidFill>
                <a:latin typeface="メイリオ" panose="020B0604030504040204" pitchFamily="50" charset="-128"/>
                <a:ea typeface="メイリオ" panose="020B0604030504040204" pitchFamily="50" charset="-128"/>
              </a:rPr>
              <a:t>2022</a:t>
            </a:r>
            <a:r>
              <a:rPr kumimoji="1" lang="ja-JP" altLang="en-US" sz="1200" b="1" dirty="0" smtClean="0">
                <a:solidFill>
                  <a:srgbClr val="103185"/>
                </a:solidFill>
                <a:latin typeface="メイリオ" panose="020B0604030504040204" pitchFamily="50" charset="-128"/>
                <a:ea typeface="メイリオ" panose="020B0604030504040204" pitchFamily="50" charset="-128"/>
              </a:rPr>
              <a:t>年</a:t>
            </a:r>
            <a:r>
              <a:rPr lang="en-US" altLang="ja-JP" sz="1200" b="1" dirty="0" smtClean="0">
                <a:solidFill>
                  <a:srgbClr val="103185"/>
                </a:solidFill>
                <a:latin typeface="メイリオ" panose="020B0604030504040204" pitchFamily="50" charset="-128"/>
                <a:ea typeface="メイリオ" panose="020B0604030504040204" pitchFamily="50" charset="-128"/>
              </a:rPr>
              <a:t>9</a:t>
            </a:r>
            <a:r>
              <a:rPr kumimoji="1" lang="ja-JP" altLang="en-US" sz="1200" b="1" dirty="0" smtClean="0">
                <a:solidFill>
                  <a:srgbClr val="103185"/>
                </a:solidFill>
                <a:latin typeface="メイリオ" panose="020B0604030504040204" pitchFamily="50" charset="-128"/>
                <a:ea typeface="メイリオ" panose="020B0604030504040204" pitchFamily="50" charset="-128"/>
              </a:rPr>
              <a:t>月</a:t>
            </a:r>
            <a:r>
              <a:rPr kumimoji="1" lang="en-US" altLang="ja-JP" sz="1200" b="1" dirty="0" smtClean="0">
                <a:solidFill>
                  <a:srgbClr val="103185"/>
                </a:solidFill>
                <a:latin typeface="メイリオ" panose="020B0604030504040204" pitchFamily="50" charset="-128"/>
                <a:ea typeface="メイリオ" panose="020B0604030504040204" pitchFamily="50" charset="-128"/>
              </a:rPr>
              <a:t>30</a:t>
            </a:r>
            <a:r>
              <a:rPr kumimoji="1" lang="ja-JP" altLang="en-US" sz="1200" b="1" dirty="0" smtClean="0">
                <a:solidFill>
                  <a:srgbClr val="103185"/>
                </a:solidFill>
                <a:latin typeface="メイリオ" panose="020B0604030504040204" pitchFamily="50" charset="-128"/>
                <a:ea typeface="メイリオ" panose="020B0604030504040204" pitchFamily="50" charset="-128"/>
              </a:rPr>
              <a:t>日まで</a:t>
            </a:r>
            <a:endParaRPr kumimoji="1" lang="ja-JP" altLang="en-US" sz="1200" b="1" dirty="0">
              <a:solidFill>
                <a:srgbClr val="10318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12480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0" y="0"/>
            <a:ext cx="6858000" cy="360000"/>
          </a:xfrm>
          <a:prstGeom prst="rect">
            <a:avLst/>
          </a:prstGeom>
          <a:solidFill>
            <a:srgbClr val="103185"/>
          </a:solidFill>
        </p:spPr>
        <p:txBody>
          <a:bodyPr wrap="square" bIns="36000" rtlCol="0">
            <a:noAutofit/>
          </a:bodyPr>
          <a:lstStyle/>
          <a:p>
            <a:pPr algn="ctr">
              <a:lnSpc>
                <a:spcPct val="110000"/>
              </a:lnSpc>
            </a:pPr>
            <a:r>
              <a:rPr kumimoji="1" lang="ja-JP" altLang="en-US" sz="1600" b="1" dirty="0" smtClean="0">
                <a:solidFill>
                  <a:schemeClr val="bg1"/>
                </a:solidFill>
                <a:latin typeface="メイリオ" panose="020B0604030504040204" pitchFamily="50" charset="-128"/>
                <a:ea typeface="メイリオ" panose="020B0604030504040204" pitchFamily="50" charset="-128"/>
              </a:rPr>
              <a:t>見直しの背景</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189000" y="595641"/>
            <a:ext cx="6480000" cy="2142125"/>
          </a:xfrm>
          <a:prstGeom prst="rect">
            <a:avLst/>
          </a:prstGeom>
          <a:noFill/>
        </p:spPr>
        <p:txBody>
          <a:bodyPr wrap="square" rtlCol="0">
            <a:spAutoFit/>
          </a:bodyPr>
          <a:lstStyle/>
          <a:p>
            <a:pPr marL="285750" indent="-285750">
              <a:lnSpc>
                <a:spcPct val="110000"/>
              </a:lnSpc>
              <a:spcBef>
                <a:spcPts val="600"/>
              </a:spcBef>
              <a:buFont typeface="Wingdings" panose="05000000000000000000" pitchFamily="2" charset="2"/>
              <a:buChar char="n"/>
            </a:pPr>
            <a:r>
              <a:rPr kumimoji="1" lang="en-US" altLang="ja-JP" sz="1600" dirty="0" smtClean="0">
                <a:latin typeface="メイリオ" panose="020B0604030504040204" pitchFamily="50" charset="-128"/>
                <a:ea typeface="メイリオ" panose="020B0604030504040204" pitchFamily="50" charset="-128"/>
              </a:rPr>
              <a:t>2022</a:t>
            </a:r>
            <a:r>
              <a:rPr kumimoji="1" lang="ja-JP" altLang="en-US" sz="1600" dirty="0" smtClean="0">
                <a:latin typeface="メイリオ" panose="020B0604030504040204" pitchFamily="50" charset="-128"/>
                <a:ea typeface="メイリオ" panose="020B0604030504040204" pitchFamily="50" charset="-128"/>
              </a:rPr>
              <a:t>年度以降、団塊の世代が</a:t>
            </a:r>
            <a:r>
              <a:rPr kumimoji="1" lang="en-US" altLang="ja-JP" sz="1600" dirty="0" smtClean="0">
                <a:latin typeface="メイリオ" panose="020B0604030504040204" pitchFamily="50" charset="-128"/>
                <a:ea typeface="メイリオ" panose="020B0604030504040204" pitchFamily="50" charset="-128"/>
              </a:rPr>
              <a:t>75</a:t>
            </a:r>
            <a:r>
              <a:rPr kumimoji="1" lang="ja-JP" altLang="en-US" sz="1600" dirty="0" smtClean="0">
                <a:latin typeface="メイリオ" panose="020B0604030504040204" pitchFamily="50" charset="-128"/>
                <a:ea typeface="メイリオ" panose="020B0604030504040204" pitchFamily="50" charset="-128"/>
              </a:rPr>
              <a:t>歳以上となり始め、医療費の</a:t>
            </a:r>
            <a:r>
              <a:rPr kumimoji="1" lang="en-US" altLang="ja-JP" sz="1600" dirty="0" smtClean="0">
                <a:latin typeface="メイリオ" panose="020B0604030504040204" pitchFamily="50" charset="-128"/>
                <a:ea typeface="メイリオ" panose="020B0604030504040204" pitchFamily="50" charset="-128"/>
              </a:rPr>
              <a:t/>
            </a:r>
            <a:br>
              <a:rPr kumimoji="1" lang="en-US" altLang="ja-JP" sz="1600" dirty="0" smtClean="0">
                <a:latin typeface="メイリオ" panose="020B0604030504040204" pitchFamily="50" charset="-128"/>
                <a:ea typeface="メイリオ" panose="020B0604030504040204" pitchFamily="50" charset="-128"/>
              </a:rPr>
            </a:br>
            <a:r>
              <a:rPr kumimoji="1" lang="ja-JP" altLang="en-US" sz="1600" dirty="0" smtClean="0">
                <a:latin typeface="メイリオ" panose="020B0604030504040204" pitchFamily="50" charset="-128"/>
                <a:ea typeface="メイリオ" panose="020B0604030504040204" pitchFamily="50" charset="-128"/>
              </a:rPr>
              <a:t>増大が見込まれています。</a:t>
            </a:r>
            <a:endParaRPr kumimoji="1" lang="en-US" altLang="ja-JP" sz="1600" dirty="0" smtClean="0">
              <a:latin typeface="メイリオ" panose="020B0604030504040204" pitchFamily="50" charset="-128"/>
              <a:ea typeface="メイリオ" panose="020B0604030504040204" pitchFamily="50" charset="-128"/>
            </a:endParaRPr>
          </a:p>
          <a:p>
            <a:pPr marL="285750" indent="-285750">
              <a:lnSpc>
                <a:spcPct val="110000"/>
              </a:lnSpc>
              <a:spcBef>
                <a:spcPts val="600"/>
              </a:spcBef>
              <a:buFont typeface="Wingdings" panose="05000000000000000000" pitchFamily="2" charset="2"/>
              <a:buChar char="n"/>
            </a:pPr>
            <a:r>
              <a:rPr kumimoji="1" lang="ja-JP" altLang="en-US" sz="1600" dirty="0" smtClean="0">
                <a:latin typeface="メイリオ" panose="020B0604030504040204" pitchFamily="50" charset="-128"/>
                <a:ea typeface="メイリオ" panose="020B0604030504040204" pitchFamily="50" charset="-128"/>
              </a:rPr>
              <a:t>後期高齢者の医療費のうち、窓口負担を除いて約４割は現役世代</a:t>
            </a:r>
            <a:r>
              <a:rPr kumimoji="1" lang="en-US" altLang="ja-JP" sz="1600" dirty="0" smtClean="0">
                <a:latin typeface="メイリオ" panose="020B0604030504040204" pitchFamily="50" charset="-128"/>
                <a:ea typeface="メイリオ" panose="020B0604030504040204" pitchFamily="50" charset="-128"/>
              </a:rPr>
              <a:t/>
            </a:r>
            <a:br>
              <a:rPr kumimoji="1" lang="en-US" altLang="ja-JP" sz="1600" dirty="0" smtClean="0">
                <a:latin typeface="メイリオ" panose="020B0604030504040204" pitchFamily="50" charset="-128"/>
                <a:ea typeface="メイリオ" panose="020B0604030504040204" pitchFamily="50" charset="-128"/>
              </a:rPr>
            </a:br>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子や孫</a:t>
            </a:r>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からの負担</a:t>
            </a:r>
            <a:r>
              <a:rPr lang="en-US" altLang="ja-JP" sz="1600" dirty="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支援金</a:t>
            </a:r>
            <a:r>
              <a:rPr lang="en-US" altLang="ja-JP" sz="1600" dirty="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となっており、今後も拡大していく</a:t>
            </a:r>
            <a:r>
              <a:rPr kumimoji="1" lang="en-US" altLang="ja-JP" sz="1600" dirty="0" smtClean="0">
                <a:latin typeface="メイリオ" panose="020B0604030504040204" pitchFamily="50" charset="-128"/>
                <a:ea typeface="メイリオ" panose="020B0604030504040204" pitchFamily="50" charset="-128"/>
              </a:rPr>
              <a:t/>
            </a:r>
            <a:br>
              <a:rPr kumimoji="1" lang="en-US" altLang="ja-JP" sz="1600" dirty="0" smtClean="0">
                <a:latin typeface="メイリオ" panose="020B0604030504040204" pitchFamily="50" charset="-128"/>
                <a:ea typeface="メイリオ" panose="020B0604030504040204" pitchFamily="50" charset="-128"/>
              </a:rPr>
            </a:br>
            <a:r>
              <a:rPr kumimoji="1" lang="ja-JP" altLang="en-US" sz="1600" dirty="0" smtClean="0">
                <a:latin typeface="メイリオ" panose="020B0604030504040204" pitchFamily="50" charset="-128"/>
                <a:ea typeface="メイリオ" panose="020B0604030504040204" pitchFamily="50" charset="-128"/>
              </a:rPr>
              <a:t>見通しとなっています。</a:t>
            </a:r>
            <a:endParaRPr kumimoji="1" lang="en-US" altLang="ja-JP" sz="1600" dirty="0" smtClean="0">
              <a:latin typeface="メイリオ" panose="020B0604030504040204" pitchFamily="50" charset="-128"/>
              <a:ea typeface="メイリオ" panose="020B0604030504040204" pitchFamily="50" charset="-128"/>
            </a:endParaRPr>
          </a:p>
          <a:p>
            <a:pPr marL="285750" indent="-285750">
              <a:lnSpc>
                <a:spcPct val="110000"/>
              </a:lnSpc>
              <a:spcBef>
                <a:spcPts val="600"/>
              </a:spcBef>
              <a:buFont typeface="Wingdings" panose="05000000000000000000" pitchFamily="2" charset="2"/>
              <a:buChar char="n"/>
            </a:pPr>
            <a:r>
              <a:rPr kumimoji="1" lang="ja-JP" altLang="en-US" sz="1600" dirty="0" smtClean="0">
                <a:latin typeface="メイリオ" panose="020B0604030504040204" pitchFamily="50" charset="-128"/>
                <a:ea typeface="メイリオ" panose="020B0604030504040204" pitchFamily="50" charset="-128"/>
              </a:rPr>
              <a:t>今回の窓口負担割合の見直しは、現役世代の負担を抑え、国民皆保険を未来につないでいくためのものです。</a:t>
            </a:r>
            <a:endParaRPr kumimoji="1" lang="ja-JP" altLang="en-US" sz="1600" dirty="0">
              <a:latin typeface="メイリオ" panose="020B0604030504040204" pitchFamily="50" charset="-128"/>
              <a:ea typeface="メイリオ" panose="020B0604030504040204" pitchFamily="50" charset="-128"/>
            </a:endParaRPr>
          </a:p>
        </p:txBody>
      </p:sp>
      <p:pic>
        <p:nvPicPr>
          <p:cNvPr id="34" name="図 33"/>
          <p:cNvPicPr/>
          <p:nvPr/>
        </p:nvPicPr>
        <p:blipFill>
          <a:blip r:embed="rId2" cstate="print">
            <a:extLst>
              <a:ext uri="{28A0092B-C50C-407E-A947-70E740481C1C}">
                <a14:useLocalDpi xmlns:a14="http://schemas.microsoft.com/office/drawing/2010/main" val="0"/>
              </a:ext>
            </a:extLst>
          </a:blip>
          <a:stretch>
            <a:fillRect/>
          </a:stretch>
        </p:blipFill>
        <p:spPr>
          <a:xfrm>
            <a:off x="5029203" y="5009571"/>
            <a:ext cx="1395787" cy="1261944"/>
          </a:xfrm>
          <a:prstGeom prst="rect">
            <a:avLst/>
          </a:prstGeom>
        </p:spPr>
      </p:pic>
      <p:sp>
        <p:nvSpPr>
          <p:cNvPr id="39" name="四角形吹き出し 38"/>
          <p:cNvSpPr/>
          <p:nvPr/>
        </p:nvSpPr>
        <p:spPr>
          <a:xfrm>
            <a:off x="1594962" y="6222786"/>
            <a:ext cx="2272637" cy="454024"/>
          </a:xfrm>
          <a:prstGeom prst="wedgeRectCallout">
            <a:avLst>
              <a:gd name="adj1" fmla="val 4876"/>
              <a:gd name="adj2" fmla="val 151408"/>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約</a:t>
            </a:r>
            <a:r>
              <a:rPr kumimoji="1" lang="en-US" altLang="ja-JP" sz="1400" b="1" dirty="0" smtClean="0">
                <a:solidFill>
                  <a:srgbClr val="103185"/>
                </a:solidFill>
                <a:latin typeface="メイリオ" panose="020B0604030504040204" pitchFamily="50" charset="-128"/>
                <a:ea typeface="メイリオ" panose="020B0604030504040204" pitchFamily="50" charset="-128"/>
              </a:rPr>
              <a:t>300</a:t>
            </a:r>
            <a:r>
              <a:rPr kumimoji="1" lang="ja-JP" altLang="en-US" sz="1400" b="1" dirty="0" smtClean="0">
                <a:solidFill>
                  <a:srgbClr val="103185"/>
                </a:solidFill>
                <a:latin typeface="メイリオ" panose="020B0604030504040204" pitchFamily="50" charset="-128"/>
                <a:ea typeface="メイリオ" panose="020B0604030504040204" pitchFamily="50" charset="-128"/>
              </a:rPr>
              <a:t>万人増加</a:t>
            </a:r>
            <a:endParaRPr kumimoji="1" lang="ja-JP" altLang="en-US" sz="1100" dirty="0">
              <a:solidFill>
                <a:srgbClr val="103185"/>
              </a:solidFill>
              <a:latin typeface="メイリオ" panose="020B0604030504040204" pitchFamily="50" charset="-128"/>
              <a:ea typeface="メイリオ" panose="020B0604030504040204" pitchFamily="50" charset="-128"/>
            </a:endParaRPr>
          </a:p>
        </p:txBody>
      </p:sp>
      <p:graphicFrame>
        <p:nvGraphicFramePr>
          <p:cNvPr id="17" name="グラフ 16"/>
          <p:cNvGraphicFramePr/>
          <p:nvPr>
            <p:extLst>
              <p:ext uri="{D42A27DB-BD31-4B8C-83A1-F6EECF244321}">
                <p14:modId xmlns:p14="http://schemas.microsoft.com/office/powerpoint/2010/main" val="4192293399"/>
              </p:ext>
            </p:extLst>
          </p:nvPr>
        </p:nvGraphicFramePr>
        <p:xfrm>
          <a:off x="3496982" y="6644102"/>
          <a:ext cx="3172018" cy="3120618"/>
        </p:xfrm>
        <a:graphic>
          <a:graphicData uri="http://schemas.openxmlformats.org/drawingml/2006/chart">
            <c:chart xmlns:c="http://schemas.openxmlformats.org/drawingml/2006/chart" xmlns:r="http://schemas.openxmlformats.org/officeDocument/2006/relationships" r:id="rId3"/>
          </a:graphicData>
        </a:graphic>
      </p:graphicFrame>
      <p:sp>
        <p:nvSpPr>
          <p:cNvPr id="18" name="フリーフォーム 17"/>
          <p:cNvSpPr/>
          <p:nvPr/>
        </p:nvSpPr>
        <p:spPr>
          <a:xfrm rot="4020000">
            <a:off x="4956027" y="7323212"/>
            <a:ext cx="253924" cy="612000"/>
          </a:xfrm>
          <a:custGeom>
            <a:avLst/>
            <a:gdLst>
              <a:gd name="connsiteX0" fmla="*/ 397565 w 795130"/>
              <a:gd name="connsiteY0" fmla="*/ 0 h 2484120"/>
              <a:gd name="connsiteX1" fmla="*/ 795130 w 795130"/>
              <a:gd name="connsiteY1" fmla="*/ 578767 h 2484120"/>
              <a:gd name="connsiteX2" fmla="*/ 598693 w 795130"/>
              <a:gd name="connsiteY2" fmla="*/ 578767 h 2484120"/>
              <a:gd name="connsiteX3" fmla="*/ 397565 w 795130"/>
              <a:gd name="connsiteY3" fmla="*/ 2484120 h 2484120"/>
              <a:gd name="connsiteX4" fmla="*/ 196436 w 795130"/>
              <a:gd name="connsiteY4" fmla="*/ 578767 h 2484120"/>
              <a:gd name="connsiteX5" fmla="*/ 0 w 795130"/>
              <a:gd name="connsiteY5" fmla="*/ 578767 h 248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130" h="2484120">
                <a:moveTo>
                  <a:pt x="397565" y="0"/>
                </a:moveTo>
                <a:lnTo>
                  <a:pt x="795130" y="578767"/>
                </a:lnTo>
                <a:lnTo>
                  <a:pt x="598693" y="578767"/>
                </a:lnTo>
                <a:lnTo>
                  <a:pt x="397565" y="2484120"/>
                </a:lnTo>
                <a:lnTo>
                  <a:pt x="196436" y="578767"/>
                </a:lnTo>
                <a:lnTo>
                  <a:pt x="0" y="578767"/>
                </a:lnTo>
                <a:close/>
              </a:path>
            </a:pathLst>
          </a:custGeom>
          <a:solidFill>
            <a:srgbClr val="C9E7E7"/>
          </a:solidFill>
          <a:ln>
            <a:solidFill>
              <a:srgbClr val="005C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グラフ 18"/>
          <p:cNvGraphicFramePr/>
          <p:nvPr>
            <p:extLst>
              <p:ext uri="{D42A27DB-BD31-4B8C-83A1-F6EECF244321}">
                <p14:modId xmlns:p14="http://schemas.microsoft.com/office/powerpoint/2010/main" val="1424229257"/>
              </p:ext>
            </p:extLst>
          </p:nvPr>
        </p:nvGraphicFramePr>
        <p:xfrm>
          <a:off x="189000" y="6648309"/>
          <a:ext cx="3111133" cy="3120872"/>
        </p:xfrm>
        <a:graphic>
          <a:graphicData uri="http://schemas.openxmlformats.org/drawingml/2006/chart">
            <c:chart xmlns:c="http://schemas.openxmlformats.org/drawingml/2006/chart" xmlns:r="http://schemas.openxmlformats.org/officeDocument/2006/relationships" r:id="rId4"/>
          </a:graphicData>
        </a:graphic>
      </p:graphicFrame>
      <p:sp>
        <p:nvSpPr>
          <p:cNvPr id="20" name="フリーフォーム 19"/>
          <p:cNvSpPr/>
          <p:nvPr/>
        </p:nvSpPr>
        <p:spPr>
          <a:xfrm rot="3840000">
            <a:off x="1590630" y="7038657"/>
            <a:ext cx="307870" cy="708243"/>
          </a:xfrm>
          <a:custGeom>
            <a:avLst/>
            <a:gdLst>
              <a:gd name="connsiteX0" fmla="*/ 397565 w 795130"/>
              <a:gd name="connsiteY0" fmla="*/ 0 h 2484120"/>
              <a:gd name="connsiteX1" fmla="*/ 795130 w 795130"/>
              <a:gd name="connsiteY1" fmla="*/ 578767 h 2484120"/>
              <a:gd name="connsiteX2" fmla="*/ 598693 w 795130"/>
              <a:gd name="connsiteY2" fmla="*/ 578767 h 2484120"/>
              <a:gd name="connsiteX3" fmla="*/ 397565 w 795130"/>
              <a:gd name="connsiteY3" fmla="*/ 2484120 h 2484120"/>
              <a:gd name="connsiteX4" fmla="*/ 196436 w 795130"/>
              <a:gd name="connsiteY4" fmla="*/ 578767 h 2484120"/>
              <a:gd name="connsiteX5" fmla="*/ 0 w 795130"/>
              <a:gd name="connsiteY5" fmla="*/ 578767 h 2484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130" h="2484120">
                <a:moveTo>
                  <a:pt x="397565" y="0"/>
                </a:moveTo>
                <a:lnTo>
                  <a:pt x="795130" y="578767"/>
                </a:lnTo>
                <a:lnTo>
                  <a:pt x="598693" y="578767"/>
                </a:lnTo>
                <a:lnTo>
                  <a:pt x="397565" y="2484120"/>
                </a:lnTo>
                <a:lnTo>
                  <a:pt x="196436" y="578767"/>
                </a:lnTo>
                <a:lnTo>
                  <a:pt x="0" y="578767"/>
                </a:lnTo>
                <a:close/>
              </a:path>
            </a:pathLst>
          </a:custGeom>
          <a:solidFill>
            <a:srgbClr val="C9E7E7"/>
          </a:solidFill>
          <a:ln>
            <a:solidFill>
              <a:srgbClr val="005CA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6" name="グラフ 15"/>
          <p:cNvGraphicFramePr/>
          <p:nvPr>
            <p:extLst>
              <p:ext uri="{D42A27DB-BD31-4B8C-83A1-F6EECF244321}">
                <p14:modId xmlns:p14="http://schemas.microsoft.com/office/powerpoint/2010/main" val="3319317892"/>
              </p:ext>
            </p:extLst>
          </p:nvPr>
        </p:nvGraphicFramePr>
        <p:xfrm>
          <a:off x="298680" y="2720425"/>
          <a:ext cx="6370320" cy="3211915"/>
        </p:xfrm>
        <a:graphic>
          <a:graphicData uri="http://schemas.openxmlformats.org/drawingml/2006/chart">
            <c:chart xmlns:c="http://schemas.openxmlformats.org/drawingml/2006/chart" xmlns:r="http://schemas.openxmlformats.org/officeDocument/2006/relationships" r:id="rId5"/>
          </a:graphicData>
        </a:graphic>
      </p:graphicFrame>
      <p:sp>
        <p:nvSpPr>
          <p:cNvPr id="25" name="テキスト ボックス 24"/>
          <p:cNvSpPr txBox="1"/>
          <p:nvPr/>
        </p:nvSpPr>
        <p:spPr>
          <a:xfrm>
            <a:off x="3823519" y="4412042"/>
            <a:ext cx="1624164" cy="276999"/>
          </a:xfrm>
          <a:prstGeom prst="rect">
            <a:avLst/>
          </a:prstGeom>
          <a:solidFill>
            <a:schemeClr val="bg1"/>
          </a:solidFill>
          <a:ln w="19050">
            <a:solidFill>
              <a:srgbClr val="103185"/>
            </a:solidFill>
          </a:ln>
        </p:spPr>
        <p:txBody>
          <a:bodyPr wrap="none" rtlCol="0">
            <a:spAutoFit/>
          </a:bodyPr>
          <a:lstStyle/>
          <a:p>
            <a:pPr algn="ctr"/>
            <a:r>
              <a:rPr kumimoji="1" lang="ja-JP" altLang="en-US" sz="1200" dirty="0" smtClean="0">
                <a:latin typeface="メイリオ" panose="020B0604030504040204" pitchFamily="50" charset="-128"/>
                <a:ea typeface="メイリオ" panose="020B0604030504040204" pitchFamily="50" charset="-128"/>
              </a:rPr>
              <a:t>公費</a:t>
            </a: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税金</a:t>
            </a:r>
            <a:r>
              <a:rPr kumimoji="1" lang="en-US" altLang="ja-JP"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8.0</a:t>
            </a:r>
            <a:r>
              <a:rPr kumimoji="1" lang="ja-JP" altLang="en-US" sz="1200" dirty="0" smtClean="0">
                <a:latin typeface="メイリオ" panose="020B0604030504040204" pitchFamily="50" charset="-128"/>
                <a:ea typeface="メイリオ" panose="020B0604030504040204" pitchFamily="50" charset="-128"/>
              </a:rPr>
              <a:t>兆円</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887292" y="5038311"/>
            <a:ext cx="2412841" cy="276999"/>
          </a:xfrm>
          <a:prstGeom prst="rect">
            <a:avLst/>
          </a:prstGeom>
          <a:solidFill>
            <a:schemeClr val="bg1"/>
          </a:solidFill>
          <a:ln w="19050">
            <a:solidFill>
              <a:srgbClr val="DB4D6D"/>
            </a:solidFill>
          </a:ln>
        </p:spPr>
        <p:txBody>
          <a:bodyPr wrap="none" rtlCol="0">
            <a:spAutoFit/>
          </a:bodyPr>
          <a:lstStyle/>
          <a:p>
            <a:pPr algn="ctr"/>
            <a:r>
              <a:rPr kumimoji="1" lang="ja-JP" altLang="en-US" sz="1200" dirty="0" smtClean="0">
                <a:latin typeface="メイリオ" panose="020B0604030504040204" pitchFamily="50" charset="-128"/>
                <a:ea typeface="メイリオ" panose="020B0604030504040204" pitchFamily="50" charset="-128"/>
              </a:rPr>
              <a:t>現役世代からの支援金</a:t>
            </a:r>
            <a:r>
              <a:rPr kumimoji="1" lang="en-US" altLang="ja-JP" sz="1200" dirty="0" smtClean="0">
                <a:latin typeface="メイリオ" panose="020B0604030504040204" pitchFamily="50" charset="-128"/>
                <a:ea typeface="メイリオ" panose="020B0604030504040204" pitchFamily="50" charset="-128"/>
              </a:rPr>
              <a:t>(6.9</a:t>
            </a:r>
            <a:r>
              <a:rPr kumimoji="1" lang="ja-JP" altLang="en-US" sz="1200" dirty="0" smtClean="0">
                <a:latin typeface="メイリオ" panose="020B0604030504040204" pitchFamily="50" charset="-128"/>
                <a:ea typeface="メイリオ" panose="020B0604030504040204" pitchFamily="50" charset="-128"/>
              </a:rPr>
              <a:t>兆円</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461201" y="4270543"/>
            <a:ext cx="2566728" cy="276999"/>
          </a:xfrm>
          <a:prstGeom prst="rect">
            <a:avLst/>
          </a:prstGeom>
          <a:solidFill>
            <a:schemeClr val="bg1"/>
          </a:solidFill>
          <a:ln w="19050">
            <a:solidFill>
              <a:srgbClr val="66BAB7"/>
            </a:solidFill>
          </a:ln>
        </p:spPr>
        <p:txBody>
          <a:bodyPr wrap="none" rtlCol="0">
            <a:spAutoFit/>
          </a:bodyPr>
          <a:lstStyle/>
          <a:p>
            <a:pPr algn="ctr"/>
            <a:r>
              <a:rPr kumimoji="1" lang="ja-JP" altLang="en-US" sz="1200" dirty="0" smtClean="0">
                <a:latin typeface="メイリオ" panose="020B0604030504040204" pitchFamily="50" charset="-128"/>
                <a:ea typeface="メイリオ" panose="020B0604030504040204" pitchFamily="50" charset="-128"/>
              </a:rPr>
              <a:t>後期高齢者医療の保険料</a:t>
            </a:r>
            <a:r>
              <a:rPr kumimoji="1" lang="en-US" altLang="ja-JP" sz="1200" dirty="0" smtClean="0">
                <a:latin typeface="メイリオ" panose="020B0604030504040204" pitchFamily="50" charset="-128"/>
                <a:ea typeface="メイリオ" panose="020B0604030504040204" pitchFamily="50" charset="-128"/>
              </a:rPr>
              <a:t>(1.5</a:t>
            </a:r>
            <a:r>
              <a:rPr kumimoji="1" lang="ja-JP" altLang="en-US" sz="1200" dirty="0" smtClean="0">
                <a:latin typeface="メイリオ" panose="020B0604030504040204" pitchFamily="50" charset="-128"/>
                <a:ea typeface="メイリオ" panose="020B0604030504040204" pitchFamily="50" charset="-128"/>
              </a:rPr>
              <a:t>兆円</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1538419" y="3864998"/>
            <a:ext cx="1489510" cy="276999"/>
          </a:xfrm>
          <a:prstGeom prst="rect">
            <a:avLst/>
          </a:prstGeom>
          <a:solidFill>
            <a:schemeClr val="bg1"/>
          </a:solidFill>
          <a:ln w="19050">
            <a:solidFill>
              <a:srgbClr val="005CAF"/>
            </a:solidFill>
          </a:ln>
        </p:spPr>
        <p:txBody>
          <a:bodyPr wrap="none" rtlCol="0">
            <a:spAutoFit/>
          </a:bodyPr>
          <a:lstStyle/>
          <a:p>
            <a:pPr algn="ctr"/>
            <a:r>
              <a:rPr kumimoji="1" lang="ja-JP" altLang="en-US" sz="1200" dirty="0" smtClean="0">
                <a:latin typeface="メイリオ" panose="020B0604030504040204" pitchFamily="50" charset="-128"/>
                <a:ea typeface="メイリオ" panose="020B0604030504040204" pitchFamily="50" charset="-128"/>
              </a:rPr>
              <a:t>窓口負担</a:t>
            </a:r>
            <a:r>
              <a:rPr kumimoji="1" lang="en-US" altLang="ja-JP" sz="1200" dirty="0" smtClean="0">
                <a:latin typeface="メイリオ" panose="020B0604030504040204" pitchFamily="50" charset="-128"/>
                <a:ea typeface="メイリオ" panose="020B0604030504040204" pitchFamily="50" charset="-128"/>
              </a:rPr>
              <a:t>(1.5</a:t>
            </a:r>
            <a:r>
              <a:rPr kumimoji="1" lang="ja-JP" altLang="en-US" sz="1200" dirty="0" smtClean="0">
                <a:latin typeface="メイリオ" panose="020B0604030504040204" pitchFamily="50" charset="-128"/>
                <a:ea typeface="メイリオ" panose="020B0604030504040204" pitchFamily="50" charset="-128"/>
              </a:rPr>
              <a:t>兆円</a:t>
            </a:r>
            <a:r>
              <a:rPr kumimoji="1" lang="en-US" altLang="ja-JP" sz="1200" dirty="0" smtClean="0">
                <a:latin typeface="メイリオ" panose="020B0604030504040204" pitchFamily="50" charset="-128"/>
                <a:ea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3084472" y="3561412"/>
            <a:ext cx="607859" cy="261610"/>
          </a:xfrm>
          <a:prstGeom prst="rect">
            <a:avLst/>
          </a:prstGeom>
          <a:solidFill>
            <a:schemeClr val="bg1"/>
          </a:solidFill>
          <a:ln w="19050">
            <a:solidFill>
              <a:schemeClr val="accent1"/>
            </a:solidFill>
          </a:ln>
        </p:spPr>
        <p:txBody>
          <a:bodyPr wrap="none" rtlCol="0">
            <a:spAutoFit/>
          </a:bodyPr>
          <a:lstStyle/>
          <a:p>
            <a:pPr algn="ctr"/>
            <a:r>
              <a:rPr kumimoji="1" lang="ja-JP" altLang="en-US" sz="1050" dirty="0" smtClean="0">
                <a:latin typeface="メイリオ" panose="020B0604030504040204" pitchFamily="50" charset="-128"/>
                <a:ea typeface="メイリオ" panose="020B0604030504040204" pitchFamily="50" charset="-128"/>
              </a:rPr>
              <a:t>その他</a:t>
            </a:r>
            <a:endParaRPr kumimoji="1" lang="ja-JP" altLang="en-US"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51354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p:cNvSpPr txBox="1"/>
          <p:nvPr/>
        </p:nvSpPr>
        <p:spPr>
          <a:xfrm>
            <a:off x="0" y="0"/>
            <a:ext cx="6858000" cy="360000"/>
          </a:xfrm>
          <a:prstGeom prst="rect">
            <a:avLst/>
          </a:prstGeom>
          <a:solidFill>
            <a:srgbClr val="103185"/>
          </a:solidFill>
        </p:spPr>
        <p:txBody>
          <a:bodyPr wrap="square" bIns="36000" rtlCol="0">
            <a:noAutofit/>
          </a:bodyPr>
          <a:lstStyle/>
          <a:p>
            <a:pPr algn="ctr">
              <a:lnSpc>
                <a:spcPct val="110000"/>
              </a:lnSpc>
            </a:pPr>
            <a:r>
              <a:rPr kumimoji="1" lang="ja-JP" altLang="en-US" sz="1600" b="1" dirty="0" smtClean="0">
                <a:solidFill>
                  <a:schemeClr val="bg1"/>
                </a:solidFill>
                <a:latin typeface="メイリオ" panose="020B0604030504040204" pitchFamily="50" charset="-128"/>
                <a:ea typeface="メイリオ" panose="020B0604030504040204" pitchFamily="50" charset="-128"/>
              </a:rPr>
              <a:t>窓口負担割合２割の対象となるかどうかは 主に以下の流れで判定します</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78725" y="396000"/>
            <a:ext cx="6700548" cy="904863"/>
          </a:xfrm>
          <a:prstGeom prst="rect">
            <a:avLst/>
          </a:prstGeom>
          <a:noFill/>
          <a:ln>
            <a:noFill/>
          </a:ln>
        </p:spPr>
        <p:txBody>
          <a:bodyPr wrap="square" rtlCol="0">
            <a:spAutoFit/>
          </a:bodyPr>
          <a:lstStyle/>
          <a:p>
            <a:pPr marL="285750" indent="-285750">
              <a:lnSpc>
                <a:spcPct val="110000"/>
              </a:lnSpc>
              <a:spcBef>
                <a:spcPts val="300"/>
              </a:spcBef>
              <a:buClr>
                <a:srgbClr val="103185"/>
              </a:buClr>
              <a:buFont typeface="Wingdings" panose="05000000000000000000" pitchFamily="2" charset="2"/>
              <a:buChar char="l"/>
            </a:pPr>
            <a:r>
              <a:rPr lang="ja-JP" altLang="en-US" sz="1200" b="1" dirty="0" smtClean="0">
                <a:solidFill>
                  <a:srgbClr val="103185"/>
                </a:solidFill>
                <a:latin typeface="メイリオ" panose="020B0604030504040204" pitchFamily="50" charset="-128"/>
                <a:ea typeface="メイリオ" panose="020B0604030504040204" pitchFamily="50" charset="-128"/>
              </a:rPr>
              <a:t>世帯の窓口負担割合が</a:t>
            </a:r>
            <a:r>
              <a:rPr lang="ja-JP" altLang="en-US" sz="1200" b="1" dirty="0">
                <a:solidFill>
                  <a:srgbClr val="103185"/>
                </a:solidFill>
                <a:latin typeface="メイリオ" panose="020B0604030504040204" pitchFamily="50" charset="-128"/>
                <a:ea typeface="メイリオ" panose="020B0604030504040204" pitchFamily="50" charset="-128"/>
              </a:rPr>
              <a:t>２割の対象となるかどうかは、</a:t>
            </a:r>
            <a:r>
              <a:rPr lang="en-US" altLang="ja-JP" sz="1200" b="1" dirty="0">
                <a:solidFill>
                  <a:srgbClr val="103185"/>
                </a:solidFill>
                <a:latin typeface="メイリオ" panose="020B0604030504040204" pitchFamily="50" charset="-128"/>
                <a:ea typeface="メイリオ" panose="020B0604030504040204" pitchFamily="50" charset="-128"/>
              </a:rPr>
              <a:t>75</a:t>
            </a:r>
            <a:r>
              <a:rPr lang="ja-JP" altLang="en-US" sz="1200" b="1" dirty="0">
                <a:solidFill>
                  <a:srgbClr val="103185"/>
                </a:solidFill>
                <a:latin typeface="メイリオ" panose="020B0604030504040204" pitchFamily="50" charset="-128"/>
                <a:ea typeface="メイリオ" panose="020B0604030504040204" pitchFamily="50" charset="-128"/>
              </a:rPr>
              <a:t>歳</a:t>
            </a:r>
            <a:r>
              <a:rPr lang="ja-JP" altLang="en-US" sz="1200" b="1" dirty="0" smtClean="0">
                <a:solidFill>
                  <a:srgbClr val="103185"/>
                </a:solidFill>
                <a:latin typeface="メイリオ" panose="020B0604030504040204" pitchFamily="50" charset="-128"/>
                <a:ea typeface="メイリオ" panose="020B0604030504040204" pitchFamily="50" charset="-128"/>
              </a:rPr>
              <a:t>以上の方</a:t>
            </a:r>
            <a:r>
              <a:rPr lang="en-US" altLang="ja-JP" sz="1200" b="1" baseline="30000" dirty="0" smtClean="0">
                <a:solidFill>
                  <a:srgbClr val="103185"/>
                </a:solidFill>
                <a:latin typeface="メイリオ" panose="020B0604030504040204" pitchFamily="50" charset="-128"/>
                <a:ea typeface="メイリオ" panose="020B0604030504040204" pitchFamily="50" charset="-128"/>
              </a:rPr>
              <a:t>※1</a:t>
            </a:r>
            <a:r>
              <a:rPr lang="ja-JP" altLang="en-US" sz="1200" b="1" dirty="0" smtClean="0">
                <a:solidFill>
                  <a:srgbClr val="103185"/>
                </a:solidFill>
                <a:latin typeface="メイリオ" panose="020B0604030504040204" pitchFamily="50" charset="-128"/>
                <a:ea typeface="メイリオ" panose="020B0604030504040204" pitchFamily="50" charset="-128"/>
              </a:rPr>
              <a:t>の課税所得</a:t>
            </a:r>
            <a:r>
              <a:rPr lang="en-US" altLang="ja-JP" sz="1200" b="1" baseline="30000" dirty="0" smtClean="0">
                <a:solidFill>
                  <a:srgbClr val="103185"/>
                </a:solidFill>
                <a:latin typeface="メイリオ" panose="020B0604030504040204" pitchFamily="50" charset="-128"/>
                <a:ea typeface="メイリオ" panose="020B0604030504040204" pitchFamily="50" charset="-128"/>
              </a:rPr>
              <a:t>※</a:t>
            </a:r>
            <a:r>
              <a:rPr lang="en-US" altLang="ja-JP" sz="1200" b="1" baseline="30000" dirty="0">
                <a:solidFill>
                  <a:srgbClr val="103185"/>
                </a:solidFill>
                <a:latin typeface="メイリオ" panose="020B0604030504040204" pitchFamily="50" charset="-128"/>
                <a:ea typeface="メイリオ" panose="020B0604030504040204" pitchFamily="50" charset="-128"/>
              </a:rPr>
              <a:t>2</a:t>
            </a:r>
            <a:r>
              <a:rPr lang="ja-JP" altLang="en-US" sz="1200" b="1" dirty="0" smtClean="0">
                <a:solidFill>
                  <a:srgbClr val="103185"/>
                </a:solidFill>
                <a:latin typeface="メイリオ" panose="020B0604030504040204" pitchFamily="50" charset="-128"/>
                <a:ea typeface="メイリオ" panose="020B0604030504040204" pitchFamily="50" charset="-128"/>
              </a:rPr>
              <a:t>や</a:t>
            </a:r>
            <a:r>
              <a:rPr lang="en-US" altLang="ja-JP" sz="1200" b="1" dirty="0" smtClean="0">
                <a:solidFill>
                  <a:srgbClr val="103185"/>
                </a:solidFill>
                <a:latin typeface="メイリオ" panose="020B0604030504040204" pitchFamily="50" charset="-128"/>
                <a:ea typeface="メイリオ" panose="020B0604030504040204" pitchFamily="50" charset="-128"/>
              </a:rPr>
              <a:t/>
            </a:r>
            <a:br>
              <a:rPr lang="en-US" altLang="ja-JP" sz="1200" b="1" dirty="0" smtClean="0">
                <a:solidFill>
                  <a:srgbClr val="103185"/>
                </a:solidFill>
                <a:latin typeface="メイリオ" panose="020B0604030504040204" pitchFamily="50" charset="-128"/>
                <a:ea typeface="メイリオ" panose="020B0604030504040204" pitchFamily="50" charset="-128"/>
              </a:rPr>
            </a:br>
            <a:r>
              <a:rPr lang="ja-JP" altLang="en-US" sz="1200" b="1" dirty="0" smtClean="0">
                <a:solidFill>
                  <a:srgbClr val="103185"/>
                </a:solidFill>
                <a:latin typeface="メイリオ" panose="020B0604030504040204" pitchFamily="50" charset="-128"/>
                <a:ea typeface="メイリオ" panose="020B0604030504040204" pitchFamily="50" charset="-128"/>
              </a:rPr>
              <a:t>年金収入</a:t>
            </a:r>
            <a:r>
              <a:rPr lang="en-US" altLang="ja-JP" sz="1200" b="1" baseline="30000" dirty="0" smtClean="0">
                <a:solidFill>
                  <a:srgbClr val="103185"/>
                </a:solidFill>
                <a:latin typeface="メイリオ" panose="020B0604030504040204" pitchFamily="50" charset="-128"/>
                <a:ea typeface="メイリオ" panose="020B0604030504040204" pitchFamily="50" charset="-128"/>
              </a:rPr>
              <a:t>※3</a:t>
            </a:r>
            <a:r>
              <a:rPr lang="ja-JP" altLang="en-US" sz="1200" b="1" dirty="0" smtClean="0">
                <a:solidFill>
                  <a:srgbClr val="103185"/>
                </a:solidFill>
                <a:latin typeface="メイリオ" panose="020B0604030504040204" pitchFamily="50" charset="-128"/>
                <a:ea typeface="メイリオ" panose="020B0604030504040204" pitchFamily="50" charset="-128"/>
              </a:rPr>
              <a:t>をもとに、世帯単位で判定</a:t>
            </a:r>
            <a:r>
              <a:rPr lang="ja-JP" altLang="en-US" sz="1200" b="1" dirty="0">
                <a:solidFill>
                  <a:srgbClr val="103185"/>
                </a:solidFill>
                <a:latin typeface="メイリオ" panose="020B0604030504040204" pitchFamily="50" charset="-128"/>
                <a:ea typeface="メイリオ" panose="020B0604030504040204" pitchFamily="50" charset="-128"/>
              </a:rPr>
              <a:t>します</a:t>
            </a:r>
            <a:r>
              <a:rPr kumimoji="1" lang="ja-JP" altLang="en-US" sz="1200" b="1" dirty="0" smtClean="0">
                <a:solidFill>
                  <a:srgbClr val="103185"/>
                </a:solidFill>
                <a:latin typeface="メイリオ" panose="020B0604030504040204" pitchFamily="50" charset="-128"/>
                <a:ea typeface="メイリオ" panose="020B0604030504040204" pitchFamily="50" charset="-128"/>
              </a:rPr>
              <a:t>。</a:t>
            </a:r>
            <a:r>
              <a:rPr lang="en-US" altLang="ja-JP" sz="1200" b="1" dirty="0">
                <a:solidFill>
                  <a:srgbClr val="103185"/>
                </a:solidFill>
                <a:latin typeface="メイリオ" panose="020B0604030504040204" pitchFamily="50" charset="-128"/>
                <a:ea typeface="メイリオ" panose="020B0604030504040204" pitchFamily="50" charset="-128"/>
              </a:rPr>
              <a:t/>
            </a:r>
            <a:br>
              <a:rPr lang="en-US" altLang="ja-JP" sz="1200" b="1" dirty="0">
                <a:solidFill>
                  <a:srgbClr val="103185"/>
                </a:solidFill>
                <a:latin typeface="メイリオ" panose="020B0604030504040204" pitchFamily="50" charset="-128"/>
                <a:ea typeface="メイリオ" panose="020B0604030504040204" pitchFamily="50" charset="-128"/>
              </a:rPr>
            </a:br>
            <a:r>
              <a:rPr lang="en-US" altLang="ja-JP" sz="1200" b="1" dirty="0" smtClean="0">
                <a:solidFill>
                  <a:srgbClr val="DB4D6D"/>
                </a:solidFill>
                <a:latin typeface="メイリオ" panose="020B0604030504040204" pitchFamily="50" charset="-128"/>
                <a:ea typeface="メイリオ" panose="020B0604030504040204" pitchFamily="50" charset="-128"/>
              </a:rPr>
              <a:t>2021</a:t>
            </a:r>
            <a:r>
              <a:rPr lang="ja-JP" altLang="en-US" sz="1200" b="1" dirty="0" smtClean="0">
                <a:solidFill>
                  <a:srgbClr val="DB4D6D"/>
                </a:solidFill>
                <a:latin typeface="メイリオ" panose="020B0604030504040204" pitchFamily="50" charset="-128"/>
                <a:ea typeface="メイリオ" panose="020B0604030504040204" pitchFamily="50" charset="-128"/>
              </a:rPr>
              <a:t>年中の所得をもとに、</a:t>
            </a:r>
            <a:r>
              <a:rPr lang="en-US" altLang="ja-JP" sz="1200" b="1" dirty="0" smtClean="0">
                <a:solidFill>
                  <a:srgbClr val="DB4D6D"/>
                </a:solidFill>
                <a:latin typeface="メイリオ" panose="020B0604030504040204" pitchFamily="50" charset="-128"/>
                <a:ea typeface="メイリオ" panose="020B0604030504040204" pitchFamily="50" charset="-128"/>
              </a:rPr>
              <a:t>2022</a:t>
            </a:r>
            <a:r>
              <a:rPr lang="ja-JP" altLang="en-US" sz="1200" b="1" dirty="0" smtClean="0">
                <a:solidFill>
                  <a:srgbClr val="DB4D6D"/>
                </a:solidFill>
                <a:latin typeface="メイリオ" panose="020B0604030504040204" pitchFamily="50" charset="-128"/>
                <a:ea typeface="メイリオ" panose="020B0604030504040204" pitchFamily="50" charset="-128"/>
              </a:rPr>
              <a:t>年８月</a:t>
            </a:r>
            <a:r>
              <a:rPr lang="ja-JP" altLang="en-US" sz="1200" b="1" dirty="0" smtClean="0">
                <a:solidFill>
                  <a:srgbClr val="DB4D6D"/>
                </a:solidFill>
                <a:latin typeface="メイリオ" panose="020B0604030504040204" pitchFamily="50" charset="-128"/>
                <a:ea typeface="メイリオ" panose="020B0604030504040204" pitchFamily="50" charset="-128"/>
              </a:rPr>
              <a:t>頃から判定が可能になり、被保険者証については、制度改正前後で２回（７月に８月・９月有効分、９月に</a:t>
            </a:r>
            <a:r>
              <a:rPr lang="en-US" altLang="ja-JP" sz="1200" b="1" dirty="0" smtClean="0">
                <a:solidFill>
                  <a:srgbClr val="DB4D6D"/>
                </a:solidFill>
                <a:latin typeface="メイリオ" panose="020B0604030504040204" pitchFamily="50" charset="-128"/>
                <a:ea typeface="メイリオ" panose="020B0604030504040204" pitchFamily="50" charset="-128"/>
              </a:rPr>
              <a:t>10</a:t>
            </a:r>
            <a:r>
              <a:rPr lang="ja-JP" altLang="en-US" sz="1200" b="1" dirty="0" smtClean="0">
                <a:solidFill>
                  <a:srgbClr val="DB4D6D"/>
                </a:solidFill>
                <a:latin typeface="メイリオ" panose="020B0604030504040204" pitchFamily="50" charset="-128"/>
                <a:ea typeface="メイリオ" panose="020B0604030504040204" pitchFamily="50" charset="-128"/>
              </a:rPr>
              <a:t>月以降有効分）送ります</a:t>
            </a:r>
            <a:r>
              <a:rPr lang="ja-JP" altLang="en-US" sz="1200" b="1" dirty="0">
                <a:solidFill>
                  <a:srgbClr val="DB4D6D"/>
                </a:solidFill>
                <a:latin typeface="メイリオ" panose="020B0604030504040204" pitchFamily="50" charset="-128"/>
                <a:ea typeface="メイリオ" panose="020B0604030504040204" pitchFamily="50" charset="-128"/>
              </a:rPr>
              <a:t>。</a:t>
            </a:r>
            <a:endParaRPr kumimoji="1" lang="en-US" altLang="ja-JP" sz="1200" b="1" dirty="0" smtClean="0">
              <a:solidFill>
                <a:srgbClr val="DB4D6D"/>
              </a:solidFill>
              <a:latin typeface="メイリオ" panose="020B0604030504040204" pitchFamily="50" charset="-128"/>
              <a:ea typeface="メイリオ" panose="020B0604030504040204" pitchFamily="50" charset="-128"/>
            </a:endParaRPr>
          </a:p>
        </p:txBody>
      </p:sp>
      <p:cxnSp>
        <p:nvCxnSpPr>
          <p:cNvPr id="51" name="直線矢印コネクタ 50"/>
          <p:cNvCxnSpPr/>
          <p:nvPr/>
        </p:nvCxnSpPr>
        <p:spPr>
          <a:xfrm>
            <a:off x="606295" y="1514586"/>
            <a:ext cx="0" cy="5432087"/>
          </a:xfrm>
          <a:prstGeom prst="straightConnector1">
            <a:avLst/>
          </a:prstGeom>
          <a:ln w="38100">
            <a:solidFill>
              <a:schemeClr val="accent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3230257" y="1706097"/>
            <a:ext cx="0" cy="735212"/>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1710294" y="2890234"/>
            <a:ext cx="0" cy="4056439"/>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4500258" y="2921591"/>
            <a:ext cx="0" cy="864323"/>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3172692" y="3937220"/>
            <a:ext cx="0" cy="1152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795392" y="3937220"/>
            <a:ext cx="0" cy="1152000"/>
          </a:xfrm>
          <a:prstGeom prst="straightConnector1">
            <a:avLst/>
          </a:prstGeom>
          <a:ln w="38100">
            <a:solidFill>
              <a:srgbClr val="103185"/>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2814293" y="5994173"/>
            <a:ext cx="0" cy="9525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3918292" y="5994173"/>
            <a:ext cx="0" cy="9525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5022291" y="6032273"/>
            <a:ext cx="0" cy="914400"/>
          </a:xfrm>
          <a:prstGeom prst="straightConnector1">
            <a:avLst/>
          </a:prstGeom>
          <a:ln w="38100">
            <a:solidFill>
              <a:srgbClr val="66BAB7"/>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6126292" y="6032273"/>
            <a:ext cx="0" cy="914400"/>
          </a:xfrm>
          <a:prstGeom prst="straightConnector1">
            <a:avLst/>
          </a:prstGeom>
          <a:ln w="38100">
            <a:solidFill>
              <a:srgbClr val="DB4D6D"/>
            </a:solidFill>
            <a:tailEnd type="arrow" w="lg" len="lg"/>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4514877" y="3227715"/>
            <a:ext cx="543739" cy="329321"/>
          </a:xfrm>
          <a:prstGeom prst="rect">
            <a:avLst/>
          </a:prstGeom>
          <a:noFill/>
        </p:spPr>
        <p:txBody>
          <a:bodyPr wrap="none" rtlCol="0">
            <a:spAutoFit/>
          </a:bodyPr>
          <a:lstStyle/>
          <a:p>
            <a:pP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いる</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1745387" y="3227715"/>
            <a:ext cx="723275" cy="329321"/>
          </a:xfrm>
          <a:prstGeom prst="rect">
            <a:avLst/>
          </a:prstGeom>
          <a:noFill/>
        </p:spPr>
        <p:txBody>
          <a:bodyPr wrap="none" rtlCol="0">
            <a:spAutoFit/>
          </a:bodyPr>
          <a:lstStyle/>
          <a:p>
            <a:pPr>
              <a:lnSpc>
                <a:spcPct val="110000"/>
              </a:lnSpc>
            </a:pPr>
            <a:r>
              <a:rPr kumimoji="1" lang="ja-JP" altLang="en-US" sz="1400" b="1" dirty="0" smtClean="0">
                <a:solidFill>
                  <a:srgbClr val="4BA7A3"/>
                </a:solidFill>
                <a:latin typeface="メイリオ" panose="020B0604030504040204" pitchFamily="50" charset="-128"/>
                <a:ea typeface="メイリオ" panose="020B0604030504040204" pitchFamily="50" charset="-128"/>
              </a:rPr>
              <a:t>いない</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204884" y="4551362"/>
            <a:ext cx="902811" cy="329321"/>
          </a:xfrm>
          <a:prstGeom prst="rect">
            <a:avLst/>
          </a:prstGeom>
          <a:noFill/>
        </p:spPr>
        <p:txBody>
          <a:bodyPr wrap="none" rtlCol="0">
            <a:spAutoFit/>
          </a:bodyPr>
          <a:lstStyle/>
          <a:p>
            <a:pPr>
              <a:lnSpc>
                <a:spcPct val="110000"/>
              </a:lnSpc>
            </a:pPr>
            <a:r>
              <a:rPr kumimoji="1" lang="ja-JP" altLang="en-US" sz="1400" b="1" dirty="0" smtClean="0">
                <a:solidFill>
                  <a:srgbClr val="103185"/>
                </a:solidFill>
                <a:latin typeface="メイリオ" panose="020B0604030504040204" pitchFamily="50" charset="-128"/>
                <a:ea typeface="メイリオ" panose="020B0604030504040204" pitchFamily="50" charset="-128"/>
              </a:rPr>
              <a:t>１人だけ</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70" name="テキスト ボックス 69"/>
          <p:cNvSpPr txBox="1"/>
          <p:nvPr/>
        </p:nvSpPr>
        <p:spPr>
          <a:xfrm>
            <a:off x="4886027" y="4551362"/>
            <a:ext cx="902811" cy="329321"/>
          </a:xfrm>
          <a:prstGeom prst="rect">
            <a:avLst/>
          </a:prstGeom>
          <a:noFill/>
        </p:spPr>
        <p:txBody>
          <a:bodyPr wrap="none" rtlCol="0">
            <a:spAutoFit/>
          </a:bodyPr>
          <a:lstStyle/>
          <a:p>
            <a:pPr>
              <a:lnSpc>
                <a:spcPct val="110000"/>
              </a:lnSpc>
            </a:pPr>
            <a:r>
              <a:rPr lang="ja-JP" altLang="en-US" sz="1400" b="1" dirty="0" smtClean="0">
                <a:solidFill>
                  <a:srgbClr val="103185"/>
                </a:solidFill>
                <a:latin typeface="メイリオ" panose="020B0604030504040204" pitchFamily="50" charset="-128"/>
                <a:ea typeface="メイリオ" panose="020B0604030504040204" pitchFamily="50" charset="-128"/>
              </a:rPr>
              <a:t>２</a:t>
            </a:r>
            <a:r>
              <a:rPr kumimoji="1" lang="ja-JP" altLang="en-US" sz="1400" b="1" dirty="0" smtClean="0">
                <a:solidFill>
                  <a:srgbClr val="103185"/>
                </a:solidFill>
                <a:latin typeface="メイリオ" panose="020B0604030504040204" pitchFamily="50" charset="-128"/>
                <a:ea typeface="メイリオ" panose="020B0604030504040204" pitchFamily="50" charset="-128"/>
              </a:rPr>
              <a:t>人以上</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71" name="テキスト ボックス 70"/>
          <p:cNvSpPr txBox="1"/>
          <p:nvPr/>
        </p:nvSpPr>
        <p:spPr>
          <a:xfrm>
            <a:off x="1900728" y="6113954"/>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20</a:t>
            </a:r>
            <a:r>
              <a:rPr kumimoji="1" lang="en-US" altLang="ja-JP" sz="1400" b="1" dirty="0" smtClean="0">
                <a:solidFill>
                  <a:srgbClr val="4BA7A3"/>
                </a:solidFill>
                <a:latin typeface="メイリオ" panose="020B0604030504040204" pitchFamily="50" charset="-128"/>
                <a:ea typeface="メイリオ" panose="020B0604030504040204" pitchFamily="50" charset="-128"/>
              </a:rPr>
              <a:t>0</a:t>
            </a:r>
            <a:r>
              <a:rPr kumimoji="1" lang="ja-JP" altLang="en-US" sz="1400" b="1" dirty="0" smtClean="0">
                <a:solidFill>
                  <a:srgbClr val="4BA7A3"/>
                </a:solidFill>
                <a:latin typeface="メイリオ" panose="020B0604030504040204" pitchFamily="50" charset="-128"/>
                <a:ea typeface="メイリオ" panose="020B0604030504040204" pitchFamily="50" charset="-128"/>
              </a:rPr>
              <a:t>万円</a:t>
            </a:r>
            <a:r>
              <a:rPr kumimoji="1" lang="en-US" altLang="ja-JP" sz="1400" b="1" dirty="0" smtClean="0">
                <a:solidFill>
                  <a:srgbClr val="4BA7A3"/>
                </a:solidFill>
                <a:latin typeface="メイリオ" panose="020B0604030504040204" pitchFamily="50" charset="-128"/>
                <a:ea typeface="メイリオ" panose="020B0604030504040204" pitchFamily="50" charset="-128"/>
              </a:rPr>
              <a:t/>
            </a:r>
            <a:br>
              <a:rPr kumimoji="1" lang="en-US" altLang="ja-JP" sz="1400" b="1" dirty="0" smtClean="0">
                <a:solidFill>
                  <a:srgbClr val="4BA7A3"/>
                </a:solidFill>
                <a:latin typeface="メイリオ" panose="020B0604030504040204" pitchFamily="50" charset="-128"/>
                <a:ea typeface="メイリオ" panose="020B0604030504040204" pitchFamily="50" charset="-128"/>
              </a:rPr>
            </a:br>
            <a:r>
              <a:rPr kumimoji="1" lang="ja-JP" altLang="en-US" sz="1400" b="1" dirty="0" smtClean="0">
                <a:solidFill>
                  <a:srgbClr val="4BA7A3"/>
                </a:solidFill>
                <a:latin typeface="メイリオ" panose="020B0604030504040204" pitchFamily="50" charset="-128"/>
                <a:ea typeface="メイリオ" panose="020B0604030504040204" pitchFamily="50" charset="-128"/>
              </a:rPr>
              <a:t>未満</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72" name="テキスト ボックス 71"/>
          <p:cNvSpPr txBox="1"/>
          <p:nvPr/>
        </p:nvSpPr>
        <p:spPr>
          <a:xfrm>
            <a:off x="3021450" y="6113954"/>
            <a:ext cx="909223" cy="566309"/>
          </a:xfrm>
          <a:prstGeom prst="rect">
            <a:avLst/>
          </a:prstGeom>
          <a:noFill/>
        </p:spPr>
        <p:txBody>
          <a:bodyPr wrap="none" rtlCol="0">
            <a:spAutoFit/>
          </a:bodyPr>
          <a:lstStyle/>
          <a:p>
            <a:pPr algn="ctr">
              <a:lnSpc>
                <a:spcPct val="110000"/>
              </a:lnSpc>
            </a:pPr>
            <a:r>
              <a:rPr lang="en-US" altLang="ja-JP" sz="1400" b="1" dirty="0" smtClean="0">
                <a:solidFill>
                  <a:srgbClr val="DB4D6D"/>
                </a:solidFill>
                <a:latin typeface="メイリオ" panose="020B0604030504040204" pitchFamily="50" charset="-128"/>
                <a:ea typeface="メイリオ" panose="020B0604030504040204" pitchFamily="50" charset="-128"/>
              </a:rPr>
              <a:t>200</a:t>
            </a:r>
            <a:r>
              <a:rPr kumimoji="1" lang="ja-JP" altLang="en-US" sz="1400" b="1" dirty="0" smtClean="0">
                <a:solidFill>
                  <a:srgbClr val="DB4D6D"/>
                </a:solidFill>
                <a:latin typeface="メイリオ" panose="020B0604030504040204" pitchFamily="50" charset="-128"/>
                <a:ea typeface="メイリオ" panose="020B0604030504040204" pitchFamily="50" charset="-128"/>
              </a:rPr>
              <a:t>万円</a:t>
            </a:r>
            <a:r>
              <a:rPr kumimoji="1" lang="en-US" altLang="ja-JP" sz="1400" b="1" dirty="0" smtClean="0">
                <a:solidFill>
                  <a:srgbClr val="DB4D6D"/>
                </a:solidFill>
                <a:latin typeface="メイリオ" panose="020B0604030504040204" pitchFamily="50" charset="-128"/>
                <a:ea typeface="メイリオ" panose="020B0604030504040204" pitchFamily="50" charset="-128"/>
              </a:rPr>
              <a:t/>
            </a:r>
            <a:br>
              <a:rPr kumimoji="1" lang="en-US" altLang="ja-JP" sz="1400" b="1" dirty="0" smtClean="0">
                <a:solidFill>
                  <a:srgbClr val="DB4D6D"/>
                </a:solidFill>
                <a:latin typeface="メイリオ" panose="020B0604030504040204" pitchFamily="50" charset="-128"/>
                <a:ea typeface="メイリオ" panose="020B0604030504040204" pitchFamily="50" charset="-128"/>
              </a:rPr>
            </a:br>
            <a:r>
              <a:rPr kumimoji="1" lang="ja-JP" altLang="en-US" sz="1400" b="1" dirty="0" smtClean="0">
                <a:solidFill>
                  <a:srgbClr val="DB4D6D"/>
                </a:solidFill>
                <a:latin typeface="メイリオ" panose="020B0604030504040204" pitchFamily="50" charset="-128"/>
                <a:ea typeface="メイリオ" panose="020B0604030504040204" pitchFamily="50" charset="-128"/>
              </a:rPr>
              <a:t>以上</a:t>
            </a:r>
            <a:endParaRPr kumimoji="1" lang="ja-JP" altLang="en-US" sz="1400" b="1" dirty="0">
              <a:solidFill>
                <a:srgbClr val="DB4D6D"/>
              </a:solidFill>
              <a:latin typeface="メイリオ" panose="020B0604030504040204" pitchFamily="50" charset="-128"/>
              <a:ea typeface="メイリオ" panose="020B0604030504040204" pitchFamily="50" charset="-128"/>
            </a:endParaRPr>
          </a:p>
        </p:txBody>
      </p:sp>
      <p:sp>
        <p:nvSpPr>
          <p:cNvPr id="73" name="テキスト ボックス 72"/>
          <p:cNvSpPr txBox="1"/>
          <p:nvPr/>
        </p:nvSpPr>
        <p:spPr>
          <a:xfrm>
            <a:off x="4120220" y="6113954"/>
            <a:ext cx="909223" cy="566309"/>
          </a:xfrm>
          <a:prstGeom prst="rect">
            <a:avLst/>
          </a:prstGeom>
          <a:noFill/>
        </p:spPr>
        <p:txBody>
          <a:bodyPr wrap="none" rtlCol="0">
            <a:spAutoFit/>
          </a:bodyPr>
          <a:lstStyle/>
          <a:p>
            <a:pPr algn="ctr">
              <a:lnSpc>
                <a:spcPct val="110000"/>
              </a:lnSpc>
            </a:pPr>
            <a:r>
              <a:rPr lang="en-US" altLang="ja-JP" sz="1400" b="1" dirty="0">
                <a:solidFill>
                  <a:srgbClr val="4BA7A3"/>
                </a:solidFill>
                <a:latin typeface="メイリオ" panose="020B0604030504040204" pitchFamily="50" charset="-128"/>
                <a:ea typeface="メイリオ" panose="020B0604030504040204" pitchFamily="50" charset="-128"/>
              </a:rPr>
              <a:t>32</a:t>
            </a:r>
            <a:r>
              <a:rPr lang="en-US" altLang="ja-JP" sz="1400" b="1" dirty="0" smtClean="0">
                <a:solidFill>
                  <a:srgbClr val="4BA7A3"/>
                </a:solidFill>
                <a:latin typeface="メイリオ" panose="020B0604030504040204" pitchFamily="50" charset="-128"/>
                <a:ea typeface="メイリオ" panose="020B0604030504040204" pitchFamily="50" charset="-128"/>
              </a:rPr>
              <a:t>0</a:t>
            </a:r>
            <a:r>
              <a:rPr kumimoji="1" lang="ja-JP" altLang="en-US" sz="1400" b="1" dirty="0" smtClean="0">
                <a:solidFill>
                  <a:srgbClr val="4BA7A3"/>
                </a:solidFill>
                <a:latin typeface="メイリオ" panose="020B0604030504040204" pitchFamily="50" charset="-128"/>
                <a:ea typeface="メイリオ" panose="020B0604030504040204" pitchFamily="50" charset="-128"/>
              </a:rPr>
              <a:t>万円</a:t>
            </a:r>
            <a:r>
              <a:rPr kumimoji="1" lang="en-US" altLang="ja-JP" sz="1400" b="1" dirty="0" smtClean="0">
                <a:solidFill>
                  <a:srgbClr val="4BA7A3"/>
                </a:solidFill>
                <a:latin typeface="メイリオ" panose="020B0604030504040204" pitchFamily="50" charset="-128"/>
                <a:ea typeface="メイリオ" panose="020B0604030504040204" pitchFamily="50" charset="-128"/>
              </a:rPr>
              <a:t/>
            </a:r>
            <a:br>
              <a:rPr kumimoji="1" lang="en-US" altLang="ja-JP" sz="1400" b="1" dirty="0" smtClean="0">
                <a:solidFill>
                  <a:srgbClr val="4BA7A3"/>
                </a:solidFill>
                <a:latin typeface="メイリオ" panose="020B0604030504040204" pitchFamily="50" charset="-128"/>
                <a:ea typeface="メイリオ" panose="020B0604030504040204" pitchFamily="50" charset="-128"/>
              </a:rPr>
            </a:br>
            <a:r>
              <a:rPr kumimoji="1" lang="ja-JP" altLang="en-US" sz="1400" b="1" dirty="0" smtClean="0">
                <a:solidFill>
                  <a:srgbClr val="4BA7A3"/>
                </a:solidFill>
                <a:latin typeface="メイリオ" panose="020B0604030504040204" pitchFamily="50" charset="-128"/>
                <a:ea typeface="メイリオ" panose="020B0604030504040204" pitchFamily="50" charset="-128"/>
              </a:rPr>
              <a:t>未満</a:t>
            </a:r>
            <a:endParaRPr kumimoji="1" lang="ja-JP" altLang="en-US" sz="1400" b="1" dirty="0">
              <a:solidFill>
                <a:srgbClr val="4BA7A3"/>
              </a:solidFill>
              <a:latin typeface="メイリオ" panose="020B0604030504040204" pitchFamily="50" charset="-128"/>
              <a:ea typeface="メイリオ" panose="020B0604030504040204" pitchFamily="50" charset="-128"/>
            </a:endParaRPr>
          </a:p>
        </p:txBody>
      </p:sp>
      <p:sp>
        <p:nvSpPr>
          <p:cNvPr id="74" name="テキスト ボックス 73"/>
          <p:cNvSpPr txBox="1"/>
          <p:nvPr/>
        </p:nvSpPr>
        <p:spPr>
          <a:xfrm>
            <a:off x="5233192" y="6113954"/>
            <a:ext cx="909223" cy="566309"/>
          </a:xfrm>
          <a:prstGeom prst="rect">
            <a:avLst/>
          </a:prstGeom>
          <a:noFill/>
        </p:spPr>
        <p:txBody>
          <a:bodyPr wrap="none" rtlCol="0">
            <a:spAutoFit/>
          </a:bodyPr>
          <a:lstStyle/>
          <a:p>
            <a:pPr algn="ctr">
              <a:lnSpc>
                <a:spcPct val="110000"/>
              </a:lnSpc>
            </a:pPr>
            <a:r>
              <a:rPr kumimoji="1" lang="en-US" altLang="ja-JP" sz="1400" b="1" dirty="0" smtClean="0">
                <a:solidFill>
                  <a:srgbClr val="DB4D6D"/>
                </a:solidFill>
                <a:latin typeface="メイリオ" panose="020B0604030504040204" pitchFamily="50" charset="-128"/>
                <a:ea typeface="メイリオ" panose="020B0604030504040204" pitchFamily="50" charset="-128"/>
              </a:rPr>
              <a:t>320</a:t>
            </a:r>
            <a:r>
              <a:rPr kumimoji="1" lang="ja-JP" altLang="en-US" sz="1400" b="1" dirty="0" smtClean="0">
                <a:solidFill>
                  <a:srgbClr val="DB4D6D"/>
                </a:solidFill>
                <a:latin typeface="メイリオ" panose="020B0604030504040204" pitchFamily="50" charset="-128"/>
                <a:ea typeface="メイリオ" panose="020B0604030504040204" pitchFamily="50" charset="-128"/>
              </a:rPr>
              <a:t>万円</a:t>
            </a:r>
            <a:r>
              <a:rPr kumimoji="1" lang="en-US" altLang="ja-JP" sz="1400" b="1" dirty="0" smtClean="0">
                <a:solidFill>
                  <a:srgbClr val="DB4D6D"/>
                </a:solidFill>
                <a:latin typeface="メイリオ" panose="020B0604030504040204" pitchFamily="50" charset="-128"/>
                <a:ea typeface="メイリオ" panose="020B0604030504040204" pitchFamily="50" charset="-128"/>
              </a:rPr>
              <a:t/>
            </a:r>
            <a:br>
              <a:rPr kumimoji="1" lang="en-US" altLang="ja-JP" sz="1400" b="1" dirty="0" smtClean="0">
                <a:solidFill>
                  <a:srgbClr val="DB4D6D"/>
                </a:solidFill>
                <a:latin typeface="メイリオ" panose="020B0604030504040204" pitchFamily="50" charset="-128"/>
                <a:ea typeface="メイリオ" panose="020B0604030504040204" pitchFamily="50" charset="-128"/>
              </a:rPr>
            </a:br>
            <a:r>
              <a:rPr kumimoji="1" lang="ja-JP" altLang="en-US" sz="1400" b="1" dirty="0" smtClean="0">
                <a:solidFill>
                  <a:srgbClr val="DB4D6D"/>
                </a:solidFill>
                <a:latin typeface="メイリオ" panose="020B0604030504040204" pitchFamily="50" charset="-128"/>
                <a:ea typeface="メイリオ" panose="020B0604030504040204" pitchFamily="50" charset="-128"/>
              </a:rPr>
              <a:t>以上</a:t>
            </a:r>
            <a:endParaRPr kumimoji="1" lang="ja-JP" altLang="en-US" sz="1400" b="1" dirty="0">
              <a:solidFill>
                <a:srgbClr val="DB4D6D"/>
              </a:solidFill>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1310244" y="6994490"/>
            <a:ext cx="800100" cy="720000"/>
          </a:xfrm>
          <a:prstGeom prst="rect">
            <a:avLst/>
          </a:prstGeom>
          <a:solidFill>
            <a:srgbClr val="C9E7E7"/>
          </a:solidFill>
          <a:ln w="38100">
            <a:solidFill>
              <a:srgbClr val="4BA7A3"/>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77" name="テキスト ボックス 76"/>
          <p:cNvSpPr txBox="1"/>
          <p:nvPr/>
        </p:nvSpPr>
        <p:spPr>
          <a:xfrm>
            <a:off x="2414243" y="6994490"/>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3518242" y="6994490"/>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lang="ja-JP" altLang="en-US" sz="1600" b="1" dirty="0">
                <a:latin typeface="メイリオ" panose="020B0604030504040204" pitchFamily="50" charset="-128"/>
                <a:ea typeface="メイリオ" panose="020B0604030504040204" pitchFamily="50" charset="-128"/>
              </a:rPr>
              <a:t>２</a:t>
            </a:r>
            <a:r>
              <a:rPr kumimoji="1" lang="ja-JP" altLang="en-US" sz="1600" b="1" dirty="0" smtClean="0">
                <a:latin typeface="メイリオ" panose="020B0604030504040204" pitchFamily="50" charset="-128"/>
                <a:ea typeface="メイリオ" panose="020B0604030504040204" pitchFamily="50" charset="-128"/>
              </a:rPr>
              <a:t>割</a:t>
            </a:r>
            <a:endParaRPr kumimoji="1" lang="ja-JP" altLang="en-US"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4622241" y="6994490"/>
            <a:ext cx="800100" cy="720000"/>
          </a:xfrm>
          <a:prstGeom prst="rect">
            <a:avLst/>
          </a:prstGeom>
          <a:solidFill>
            <a:srgbClr val="C9E7E7"/>
          </a:solidFill>
          <a:ln w="38100">
            <a:solidFill>
              <a:srgbClr val="4BA7A3"/>
            </a:solidFill>
          </a:ln>
        </p:spPr>
        <p:txBody>
          <a:bodyPr wrap="square" rtlCol="0" anchor="ctr" anchorCtr="0">
            <a:noAutofit/>
          </a:bodyPr>
          <a:lstStyle/>
          <a:p>
            <a:pPr algn="ctr">
              <a:lnSpc>
                <a:spcPct val="110000"/>
              </a:lnSpc>
            </a:pPr>
            <a:r>
              <a:rPr kumimoji="1" lang="ja-JP" altLang="en-US" sz="900" b="1" dirty="0" smtClean="0">
                <a:latin typeface="メイリオ" panose="020B0604030504040204" pitchFamily="50" charset="-128"/>
                <a:ea typeface="メイリオ" panose="020B0604030504040204" pitchFamily="50" charset="-128"/>
              </a:rPr>
              <a:t>世帯全員が</a:t>
            </a:r>
            <a:endParaRPr kumimoji="1" lang="en-US" altLang="ja-JP" sz="1600" b="1" dirty="0" smtClean="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smtClean="0">
                <a:latin typeface="メイリオ" panose="020B0604030504040204" pitchFamily="50" charset="-128"/>
                <a:ea typeface="メイリオ" panose="020B0604030504040204" pitchFamily="50" charset="-128"/>
              </a:rPr>
              <a:t>１割</a:t>
            </a:r>
            <a:endParaRPr kumimoji="1" lang="ja-JP" altLang="en-US" sz="1600" b="1" dirty="0">
              <a:latin typeface="メイリオ" panose="020B0604030504040204" pitchFamily="50" charset="-128"/>
              <a:ea typeface="メイリオ" panose="020B0604030504040204" pitchFamily="50" charset="-128"/>
            </a:endParaRPr>
          </a:p>
        </p:txBody>
      </p:sp>
      <p:sp>
        <p:nvSpPr>
          <p:cNvPr id="80" name="テキスト ボックス 79"/>
          <p:cNvSpPr txBox="1"/>
          <p:nvPr/>
        </p:nvSpPr>
        <p:spPr>
          <a:xfrm>
            <a:off x="5726242" y="6994490"/>
            <a:ext cx="800100" cy="720000"/>
          </a:xfrm>
          <a:prstGeom prst="rect">
            <a:avLst/>
          </a:prstGeom>
          <a:solidFill>
            <a:srgbClr val="FEDFE1"/>
          </a:solidFill>
          <a:ln w="38100">
            <a:solidFill>
              <a:srgbClr val="DB4D6D"/>
            </a:solidFill>
          </a:ln>
        </p:spPr>
        <p:txBody>
          <a:bodyPr wrap="square" rtlCol="0" anchor="ctr" anchorCtr="0">
            <a:noAutofit/>
          </a:bodyPr>
          <a:lstStyle/>
          <a:p>
            <a:pPr algn="ctr">
              <a:lnSpc>
                <a:spcPct val="110000"/>
              </a:lnSpc>
            </a:pPr>
            <a:r>
              <a:rPr kumimoji="1" lang="ja-JP" altLang="en-US" sz="900" b="1" dirty="0" smtClean="0">
                <a:latin typeface="メイリオ" panose="020B0604030504040204" pitchFamily="50" charset="-128"/>
                <a:ea typeface="メイリオ" panose="020B0604030504040204" pitchFamily="50" charset="-128"/>
              </a:rPr>
              <a:t>世帯全員が</a:t>
            </a:r>
            <a:endParaRPr kumimoji="1" lang="en-US" altLang="ja-JP" sz="900" b="1" dirty="0" smtClean="0">
              <a:latin typeface="メイリオ" panose="020B0604030504040204" pitchFamily="50" charset="-128"/>
              <a:ea typeface="メイリオ" panose="020B0604030504040204" pitchFamily="50" charset="-128"/>
            </a:endParaRPr>
          </a:p>
          <a:p>
            <a:pPr algn="ctr">
              <a:lnSpc>
                <a:spcPct val="110000"/>
              </a:lnSpc>
              <a:spcBef>
                <a:spcPts val="300"/>
              </a:spcBef>
            </a:pPr>
            <a:r>
              <a:rPr kumimoji="1" lang="ja-JP" altLang="en-US" sz="1600" b="1" dirty="0" smtClean="0">
                <a:latin typeface="メイリオ" panose="020B0604030504040204" pitchFamily="50" charset="-128"/>
                <a:ea typeface="メイリオ" panose="020B0604030504040204" pitchFamily="50" charset="-128"/>
              </a:rPr>
              <a:t>２割</a:t>
            </a:r>
            <a:endParaRPr kumimoji="1" lang="ja-JP" altLang="en-US" sz="1600" b="1" dirty="0">
              <a:latin typeface="メイリオ" panose="020B0604030504040204" pitchFamily="50" charset="-128"/>
              <a:ea typeface="メイリオ" panose="020B0604030504040204" pitchFamily="50" charset="-128"/>
            </a:endParaRPr>
          </a:p>
        </p:txBody>
      </p:sp>
      <p:sp>
        <p:nvSpPr>
          <p:cNvPr id="81" name="テキスト ボックス 80"/>
          <p:cNvSpPr txBox="1"/>
          <p:nvPr/>
        </p:nvSpPr>
        <p:spPr>
          <a:xfrm>
            <a:off x="206245" y="6994490"/>
            <a:ext cx="800100" cy="720000"/>
          </a:xfrm>
          <a:prstGeom prst="rect">
            <a:avLst/>
          </a:prstGeom>
          <a:solidFill>
            <a:schemeClr val="accent2">
              <a:lumMod val="20000"/>
              <a:lumOff val="80000"/>
            </a:schemeClr>
          </a:solidFill>
          <a:ln w="38100">
            <a:solidFill>
              <a:schemeClr val="accent2"/>
            </a:solidFill>
          </a:ln>
        </p:spPr>
        <p:txBody>
          <a:bodyPr wrap="square" rtlCol="0" anchor="ctr" anchorCtr="0">
            <a:noAutofit/>
          </a:bodyPr>
          <a:lstStyle/>
          <a:p>
            <a:pPr lvl="0" algn="ctr">
              <a:lnSpc>
                <a:spcPct val="110000"/>
              </a:lnSpc>
            </a:pPr>
            <a:r>
              <a:rPr lang="ja-JP" altLang="en-US" sz="900" b="1" dirty="0">
                <a:solidFill>
                  <a:prstClr val="black"/>
                </a:solidFill>
                <a:latin typeface="メイリオ" panose="020B0604030504040204" pitchFamily="50" charset="-128"/>
                <a:ea typeface="メイリオ" panose="020B0604030504040204" pitchFamily="50" charset="-128"/>
              </a:rPr>
              <a:t>世帯全員が</a:t>
            </a:r>
            <a:endParaRPr lang="en-US" altLang="ja-JP" sz="1600" b="1" dirty="0">
              <a:solidFill>
                <a:prstClr val="black"/>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b="1" dirty="0" smtClean="0">
                <a:latin typeface="メイリオ" panose="020B0604030504040204" pitchFamily="50" charset="-128"/>
                <a:ea typeface="メイリオ" panose="020B0604030504040204" pitchFamily="50" charset="-128"/>
              </a:rPr>
              <a:t>３割</a:t>
            </a:r>
            <a:endParaRPr kumimoji="1" lang="ja-JP" altLang="en-US" sz="1600" b="1" dirty="0">
              <a:latin typeface="メイリオ" panose="020B0604030504040204" pitchFamily="50" charset="-128"/>
              <a:ea typeface="メイリオ" panose="020B0604030504040204" pitchFamily="50" charset="-128"/>
            </a:endParaRPr>
          </a:p>
        </p:txBody>
      </p:sp>
      <p:sp>
        <p:nvSpPr>
          <p:cNvPr id="82" name="テキスト ボックス 81"/>
          <p:cNvSpPr txBox="1"/>
          <p:nvPr/>
        </p:nvSpPr>
        <p:spPr>
          <a:xfrm>
            <a:off x="3266142" y="1879851"/>
            <a:ext cx="1082348" cy="329321"/>
          </a:xfrm>
          <a:prstGeom prst="rect">
            <a:avLst/>
          </a:prstGeom>
          <a:noFill/>
        </p:spPr>
        <p:txBody>
          <a:bodyPr wrap="none" rtlCol="0">
            <a:spAutoFit/>
          </a:bodyPr>
          <a:lstStyle/>
          <a:p>
            <a:pPr>
              <a:lnSpc>
                <a:spcPct val="110000"/>
              </a:lnSpc>
            </a:pPr>
            <a:r>
              <a:rPr kumimoji="1" lang="ja-JP" altLang="en-US" sz="1400" b="1" smtClean="0">
                <a:solidFill>
                  <a:srgbClr val="103185"/>
                </a:solidFill>
                <a:latin typeface="メイリオ" panose="020B0604030504040204" pitchFamily="50" charset="-128"/>
                <a:ea typeface="メイリオ" panose="020B0604030504040204" pitchFamily="50" charset="-128"/>
              </a:rPr>
              <a:t>該当しない</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
        <p:nvSpPr>
          <p:cNvPr id="83" name="テキスト ボックス 82"/>
          <p:cNvSpPr txBox="1"/>
          <p:nvPr/>
        </p:nvSpPr>
        <p:spPr>
          <a:xfrm>
            <a:off x="632431" y="1883676"/>
            <a:ext cx="902811" cy="329321"/>
          </a:xfrm>
          <a:prstGeom prst="rect">
            <a:avLst/>
          </a:prstGeom>
          <a:noFill/>
        </p:spPr>
        <p:txBody>
          <a:bodyPr wrap="none" rtlCol="0">
            <a:spAutoFit/>
          </a:bodyPr>
          <a:lstStyle/>
          <a:p>
            <a:pPr>
              <a:lnSpc>
                <a:spcPct val="110000"/>
              </a:lnSpc>
            </a:pPr>
            <a:r>
              <a:rPr kumimoji="1" lang="ja-JP" altLang="en-US" sz="1400" b="1" dirty="0" smtClean="0">
                <a:solidFill>
                  <a:schemeClr val="accent2"/>
                </a:solidFill>
                <a:latin typeface="メイリオ" panose="020B0604030504040204" pitchFamily="50" charset="-128"/>
                <a:ea typeface="メイリオ" panose="020B0604030504040204" pitchFamily="50" charset="-128"/>
              </a:rPr>
              <a:t>該当する</a:t>
            </a:r>
            <a:endParaRPr kumimoji="1" lang="ja-JP" altLang="en-US" sz="1400" b="1" dirty="0">
              <a:solidFill>
                <a:schemeClr val="accent2"/>
              </a:solidFill>
              <a:latin typeface="メイリオ" panose="020B0604030504040204" pitchFamily="50" charset="-128"/>
              <a:ea typeface="メイリオ" panose="020B0604030504040204" pitchFamily="50" charset="-128"/>
            </a:endParaRPr>
          </a:p>
        </p:txBody>
      </p:sp>
      <p:sp>
        <p:nvSpPr>
          <p:cNvPr id="4" name="角丸四角形 3"/>
          <p:cNvSpPr/>
          <p:nvPr/>
        </p:nvSpPr>
        <p:spPr>
          <a:xfrm>
            <a:off x="302022" y="1410872"/>
            <a:ext cx="6125924" cy="432000"/>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現役並み所得者</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※4</a:t>
            </a:r>
            <a:r>
              <a:rPr kumimoji="1" lang="ja-JP" altLang="en-US" sz="1400" b="1" dirty="0" smtClean="0">
                <a:solidFill>
                  <a:schemeClr val="tx1"/>
                </a:solidFill>
                <a:latin typeface="メイリオ" panose="020B0604030504040204" pitchFamily="50" charset="-128"/>
                <a:ea typeface="メイリオ" panose="020B0604030504040204" pitchFamily="50" charset="-128"/>
              </a:rPr>
              <a:t>に該当するか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39" name="角丸四角形 38"/>
          <p:cNvSpPr/>
          <p:nvPr/>
        </p:nvSpPr>
        <p:spPr>
          <a:xfrm>
            <a:off x="1356208" y="2439961"/>
            <a:ext cx="3511004" cy="72475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世帯内</a:t>
            </a:r>
            <a:r>
              <a:rPr kumimoji="1" lang="en-US" altLang="ja-JP" sz="1400" b="1" dirty="0" smtClean="0">
                <a:solidFill>
                  <a:schemeClr val="tx1"/>
                </a:solidFill>
                <a:latin typeface="メイリオ" panose="020B0604030504040204" pitchFamily="50" charset="-128"/>
                <a:ea typeface="メイリオ" panose="020B0604030504040204" pitchFamily="50" charset="-128"/>
              </a:rPr>
              <a:t>75</a:t>
            </a:r>
            <a:r>
              <a:rPr kumimoji="1" lang="ja-JP" altLang="en-US" sz="1400" b="1" dirty="0" smtClean="0">
                <a:solidFill>
                  <a:schemeClr val="tx1"/>
                </a:solidFill>
                <a:latin typeface="メイリオ" panose="020B0604030504040204" pitchFamily="50" charset="-128"/>
                <a:ea typeface="メイリオ" panose="020B0604030504040204" pitchFamily="50" charset="-128"/>
              </a:rPr>
              <a:t>歳以上の方</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※1</a:t>
            </a:r>
            <a:r>
              <a:rPr kumimoji="1" lang="ja-JP" altLang="en-US" sz="1400" b="1" dirty="0" smtClean="0">
                <a:solidFill>
                  <a:schemeClr val="tx1"/>
                </a:solidFill>
                <a:latin typeface="メイリオ" panose="020B0604030504040204" pitchFamily="50" charset="-128"/>
                <a:ea typeface="メイリオ" panose="020B0604030504040204" pitchFamily="50" charset="-128"/>
              </a:rPr>
              <a:t>のうち</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課税所得</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※2</a:t>
            </a:r>
            <a:r>
              <a:rPr kumimoji="1" lang="ja-JP" altLang="en-US" sz="1400" b="1" dirty="0" smtClean="0">
                <a:solidFill>
                  <a:schemeClr val="tx1"/>
                </a:solidFill>
                <a:latin typeface="メイリオ" panose="020B0604030504040204" pitchFamily="50" charset="-128"/>
                <a:ea typeface="メイリオ" panose="020B0604030504040204" pitchFamily="50" charset="-128"/>
              </a:rPr>
              <a:t>が</a:t>
            </a:r>
            <a:r>
              <a:rPr kumimoji="1" lang="en-US" altLang="ja-JP" sz="1400" b="1" dirty="0" smtClean="0">
                <a:solidFill>
                  <a:schemeClr val="tx1"/>
                </a:solidFill>
                <a:latin typeface="メイリオ" panose="020B0604030504040204" pitchFamily="50" charset="-128"/>
                <a:ea typeface="メイリオ" panose="020B0604030504040204" pitchFamily="50" charset="-128"/>
              </a:rPr>
              <a:t>28</a:t>
            </a:r>
            <a:r>
              <a:rPr kumimoji="1" lang="ja-JP" altLang="en-US" sz="1400" b="1" dirty="0" smtClean="0">
                <a:solidFill>
                  <a:schemeClr val="tx1"/>
                </a:solidFill>
                <a:latin typeface="メイリオ" panose="020B0604030504040204" pitchFamily="50" charset="-128"/>
                <a:ea typeface="メイリオ" panose="020B0604030504040204" pitchFamily="50" charset="-128"/>
              </a:rPr>
              <a:t>万円以上の方がいるか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40" name="角丸四角形 39"/>
          <p:cNvSpPr/>
          <p:nvPr/>
        </p:nvSpPr>
        <p:spPr>
          <a:xfrm>
            <a:off x="2708667" y="3774011"/>
            <a:ext cx="3511004" cy="724759"/>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世帯に</a:t>
            </a:r>
            <a:r>
              <a:rPr kumimoji="1" lang="en-US" altLang="ja-JP" sz="1400" b="1" dirty="0" smtClean="0">
                <a:solidFill>
                  <a:schemeClr val="tx1"/>
                </a:solidFill>
                <a:latin typeface="メイリオ" panose="020B0604030504040204" pitchFamily="50" charset="-128"/>
                <a:ea typeface="メイリオ" panose="020B0604030504040204" pitchFamily="50" charset="-128"/>
              </a:rPr>
              <a:t>75</a:t>
            </a:r>
            <a:r>
              <a:rPr kumimoji="1" lang="ja-JP" altLang="en-US" sz="1400" b="1" dirty="0" smtClean="0">
                <a:solidFill>
                  <a:schemeClr val="tx1"/>
                </a:solidFill>
                <a:latin typeface="メイリオ" panose="020B0604030504040204" pitchFamily="50" charset="-128"/>
                <a:ea typeface="メイリオ" panose="020B0604030504040204" pitchFamily="50" charset="-128"/>
              </a:rPr>
              <a:t>歳以上の方</a:t>
            </a:r>
            <a:r>
              <a:rPr kumimoji="1" lang="en-US" altLang="ja-JP" sz="1400" b="1" baseline="30000" dirty="0" smtClean="0">
                <a:solidFill>
                  <a:schemeClr val="tx1"/>
                </a:solidFill>
                <a:latin typeface="メイリオ" panose="020B0604030504040204" pitchFamily="50" charset="-128"/>
                <a:ea typeface="メイリオ" panose="020B0604030504040204" pitchFamily="50" charset="-128"/>
              </a:rPr>
              <a:t>※1</a:t>
            </a:r>
            <a:r>
              <a:rPr kumimoji="1" lang="ja-JP" altLang="en-US" sz="1400" b="1" dirty="0" smtClean="0">
                <a:solidFill>
                  <a:schemeClr val="tx1"/>
                </a:solidFill>
                <a:latin typeface="メイリオ" panose="020B0604030504040204" pitchFamily="50" charset="-128"/>
                <a:ea typeface="メイリオ" panose="020B0604030504040204" pitchFamily="50" charset="-128"/>
              </a:rPr>
              <a:t>が</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２人以上いるか</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sp>
        <p:nvSpPr>
          <p:cNvPr id="41" name="角丸四角形 40"/>
          <p:cNvSpPr/>
          <p:nvPr/>
        </p:nvSpPr>
        <p:spPr>
          <a:xfrm>
            <a:off x="2265829" y="5100731"/>
            <a:ext cx="2172639" cy="975411"/>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※3</a:t>
            </a:r>
            <a:r>
              <a:rPr kumimoji="1" lang="en-US" altLang="ja-JP"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b="1" dirty="0" smtClean="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※5</a:t>
            </a:r>
            <a:r>
              <a:rPr kumimoji="1" lang="ja-JP" altLang="en-US" sz="1200" b="1" dirty="0" smtClean="0">
                <a:solidFill>
                  <a:schemeClr val="tx1"/>
                </a:solidFill>
                <a:latin typeface="メイリオ" panose="020B0604030504040204" pitchFamily="50" charset="-128"/>
                <a:ea typeface="メイリオ" panose="020B0604030504040204" pitchFamily="50" charset="-128"/>
              </a:rPr>
              <a:t>」が</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en-US" altLang="ja-JP" sz="1200" b="1" dirty="0" smtClean="0">
                <a:solidFill>
                  <a:schemeClr val="tx1"/>
                </a:solidFill>
                <a:latin typeface="メイリオ" panose="020B0604030504040204" pitchFamily="50" charset="-128"/>
                <a:ea typeface="メイリオ" panose="020B0604030504040204" pitchFamily="50" charset="-128"/>
              </a:rPr>
              <a:t>200</a:t>
            </a:r>
            <a:r>
              <a:rPr kumimoji="1" lang="ja-JP" altLang="en-US" sz="1200" b="1" dirty="0" smtClean="0">
                <a:solidFill>
                  <a:schemeClr val="tx1"/>
                </a:solidFill>
                <a:latin typeface="メイリオ" panose="020B0604030504040204" pitchFamily="50" charset="-128"/>
                <a:ea typeface="メイリオ" panose="020B0604030504040204" pitchFamily="50" charset="-128"/>
              </a:rPr>
              <a:t>万円以上か</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sp>
        <p:nvSpPr>
          <p:cNvPr id="42" name="角丸四角形 41"/>
          <p:cNvSpPr/>
          <p:nvPr/>
        </p:nvSpPr>
        <p:spPr>
          <a:xfrm>
            <a:off x="4485432" y="5100731"/>
            <a:ext cx="2172639" cy="975411"/>
          </a:xfrm>
          <a:prstGeom prst="roundRect">
            <a:avLst>
              <a:gd name="adj" fmla="val 50000"/>
            </a:avLst>
          </a:prstGeom>
          <a:solidFill>
            <a:srgbClr val="E4E2ED"/>
          </a:solidFill>
          <a:ln w="9525">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「年金収入</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※3</a:t>
            </a:r>
            <a:r>
              <a:rPr kumimoji="1" lang="en-US" altLang="ja-JP" sz="1200" b="1" dirty="0" smtClean="0">
                <a:solidFill>
                  <a:schemeClr val="tx1"/>
                </a:solidFill>
                <a:latin typeface="メイリオ" panose="020B0604030504040204" pitchFamily="50" charset="-128"/>
                <a:ea typeface="メイリオ" panose="020B0604030504040204" pitchFamily="50" charset="-128"/>
              </a:rPr>
              <a:t>+</a:t>
            </a:r>
            <a:r>
              <a:rPr kumimoji="1" lang="ja-JP" altLang="en-US" sz="1200" b="1" dirty="0" smtClean="0">
                <a:solidFill>
                  <a:schemeClr val="tx1"/>
                </a:solidFill>
                <a:latin typeface="メイリオ" panose="020B0604030504040204" pitchFamily="50" charset="-128"/>
                <a:ea typeface="メイリオ" panose="020B0604030504040204" pitchFamily="50" charset="-128"/>
              </a:rPr>
              <a:t>その他の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合計所得金額</a:t>
            </a:r>
            <a:r>
              <a:rPr kumimoji="1" lang="en-US" altLang="ja-JP" sz="1200" b="1" baseline="30000" dirty="0" smtClean="0">
                <a:solidFill>
                  <a:schemeClr val="tx1"/>
                </a:solidFill>
                <a:latin typeface="メイリオ" panose="020B0604030504040204" pitchFamily="50" charset="-128"/>
                <a:ea typeface="メイリオ" panose="020B0604030504040204" pitchFamily="50" charset="-128"/>
              </a:rPr>
              <a:t>※5</a:t>
            </a:r>
            <a:r>
              <a:rPr kumimoji="1" lang="ja-JP" altLang="en-US" sz="1200" b="1" dirty="0" smtClean="0">
                <a:solidFill>
                  <a:schemeClr val="tx1"/>
                </a:solidFill>
                <a:latin typeface="メイリオ" panose="020B0604030504040204" pitchFamily="50" charset="-128"/>
                <a:ea typeface="メイリオ" panose="020B0604030504040204" pitchFamily="50" charset="-128"/>
              </a:rPr>
              <a:t>」の</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200" b="1" dirty="0" smtClean="0">
                <a:solidFill>
                  <a:schemeClr val="tx1"/>
                </a:solidFill>
                <a:latin typeface="メイリオ" panose="020B0604030504040204" pitchFamily="50" charset="-128"/>
                <a:ea typeface="メイリオ" panose="020B0604030504040204" pitchFamily="50" charset="-128"/>
              </a:rPr>
              <a:t>合計が</a:t>
            </a:r>
            <a:r>
              <a:rPr lang="en-US" altLang="ja-JP" sz="1200" b="1" dirty="0" smtClean="0">
                <a:solidFill>
                  <a:schemeClr val="tx1"/>
                </a:solidFill>
                <a:latin typeface="メイリオ" panose="020B0604030504040204" pitchFamily="50" charset="-128"/>
                <a:ea typeface="メイリオ" panose="020B0604030504040204" pitchFamily="50" charset="-128"/>
              </a:rPr>
              <a:t>32</a:t>
            </a:r>
            <a:r>
              <a:rPr kumimoji="1" lang="en-US" altLang="ja-JP" sz="1200" b="1" dirty="0" smtClean="0">
                <a:solidFill>
                  <a:schemeClr val="tx1"/>
                </a:solidFill>
                <a:latin typeface="メイリオ" panose="020B0604030504040204" pitchFamily="50" charset="-128"/>
                <a:ea typeface="メイリオ" panose="020B0604030504040204" pitchFamily="50" charset="-128"/>
              </a:rPr>
              <a:t>0</a:t>
            </a:r>
            <a:r>
              <a:rPr kumimoji="1" lang="ja-JP" altLang="en-US" sz="1200" b="1" dirty="0" smtClean="0">
                <a:solidFill>
                  <a:schemeClr val="tx1"/>
                </a:solidFill>
                <a:latin typeface="メイリオ" panose="020B0604030504040204" pitchFamily="50" charset="-128"/>
                <a:ea typeface="メイリオ" panose="020B0604030504040204" pitchFamily="50" charset="-128"/>
              </a:rPr>
              <a:t>万円以上か</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pic>
        <p:nvPicPr>
          <p:cNvPr id="36" name="図 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20181" y="2930558"/>
            <a:ext cx="800758" cy="747708"/>
          </a:xfrm>
          <a:prstGeom prst="rect">
            <a:avLst/>
          </a:prstGeom>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75318" y="2059847"/>
            <a:ext cx="1030630" cy="1219681"/>
          </a:xfrm>
          <a:prstGeom prst="rect">
            <a:avLst/>
          </a:prstGeom>
        </p:spPr>
      </p:pic>
      <p:sp>
        <p:nvSpPr>
          <p:cNvPr id="43" name="テキスト ボックス 42"/>
          <p:cNvSpPr txBox="1"/>
          <p:nvPr/>
        </p:nvSpPr>
        <p:spPr>
          <a:xfrm>
            <a:off x="78725" y="7874751"/>
            <a:ext cx="6700548" cy="1923604"/>
          </a:xfrm>
          <a:prstGeom prst="rect">
            <a:avLst/>
          </a:prstGeom>
          <a:noFill/>
          <a:ln w="6350">
            <a:solidFill>
              <a:srgbClr val="103185"/>
            </a:solidFill>
            <a:prstDash val="dash"/>
          </a:ln>
        </p:spPr>
        <p:txBody>
          <a:bodyPr wrap="square" rtlCol="0" anchor="ctr">
            <a:spAutoFit/>
          </a:bodyPr>
          <a:lstStyle/>
          <a:p>
            <a:pPr>
              <a:lnSpc>
                <a:spcPct val="110000"/>
              </a:lnSpc>
              <a:spcBef>
                <a:spcPts val="600"/>
              </a:spcBef>
            </a:pPr>
            <a:r>
              <a:rPr kumimoji="1" lang="en-US" altLang="ja-JP" sz="1000" dirty="0" smtClean="0">
                <a:latin typeface="メイリオ" panose="020B0604030504040204" pitchFamily="50" charset="-128"/>
                <a:ea typeface="メイリオ" panose="020B0604030504040204" pitchFamily="50" charset="-128"/>
              </a:rPr>
              <a:t>※1</a:t>
            </a:r>
            <a:r>
              <a:rPr kumimoji="1" lang="ja-JP" altLang="en-US" sz="1000" dirty="0" smtClean="0">
                <a:latin typeface="メイリオ" panose="020B0604030504040204" pitchFamily="50" charset="-128"/>
                <a:ea typeface="メイリオ" panose="020B0604030504040204" pitchFamily="50" charset="-128"/>
              </a:rPr>
              <a:t>　後期高齢者医療の被保険者とは</a:t>
            </a:r>
            <a:r>
              <a:rPr kumimoji="1" lang="en-US" altLang="ja-JP" sz="1000" dirty="0" smtClean="0">
                <a:latin typeface="メイリオ" panose="020B0604030504040204" pitchFamily="50" charset="-128"/>
                <a:ea typeface="メイリオ" panose="020B0604030504040204" pitchFamily="50" charset="-128"/>
              </a:rPr>
              <a:t/>
            </a:r>
            <a:br>
              <a:rPr kumimoji="1" lang="en-US" altLang="ja-JP" sz="1000" dirty="0" smtClean="0">
                <a:latin typeface="メイリオ" panose="020B0604030504040204" pitchFamily="50" charset="-128"/>
                <a:ea typeface="メイリオ" panose="020B0604030504040204" pitchFamily="50" charset="-128"/>
              </a:rPr>
            </a:br>
            <a:r>
              <a:rPr kumimoji="1" lang="ja-JP" altLang="en-US" sz="1000" dirty="0" smtClean="0">
                <a:latin typeface="メイリオ" panose="020B0604030504040204" pitchFamily="50" charset="-128"/>
                <a:ea typeface="メイリオ" panose="020B0604030504040204" pitchFamily="50" charset="-128"/>
              </a:rPr>
              <a:t>　　　</a:t>
            </a:r>
            <a:r>
              <a:rPr kumimoji="1" lang="en-US" altLang="ja-JP" sz="1000" dirty="0" smtClean="0">
                <a:latin typeface="メイリオ" panose="020B0604030504040204" pitchFamily="50" charset="-128"/>
                <a:ea typeface="メイリオ" panose="020B0604030504040204" pitchFamily="50" charset="-128"/>
              </a:rPr>
              <a:t>75</a:t>
            </a:r>
            <a:r>
              <a:rPr kumimoji="1" lang="ja-JP" altLang="en-US" sz="1000" dirty="0" smtClean="0">
                <a:latin typeface="メイリオ" panose="020B0604030504040204" pitchFamily="50" charset="-128"/>
                <a:ea typeface="メイリオ" panose="020B0604030504040204" pitchFamily="50" charset="-128"/>
              </a:rPr>
              <a:t>歳以上の方</a:t>
            </a:r>
            <a:r>
              <a:rPr lang="en-US" altLang="ja-JP" sz="1000" dirty="0" smtClean="0">
                <a:latin typeface="メイリオ" panose="020B0604030504040204" pitchFamily="50" charset="-128"/>
                <a:ea typeface="メイリオ" panose="020B0604030504040204" pitchFamily="50" charset="-128"/>
              </a:rPr>
              <a:t>(65</a:t>
            </a:r>
            <a:r>
              <a:rPr lang="ja-JP" altLang="en-US" sz="1000" dirty="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74</a:t>
            </a:r>
            <a:r>
              <a:rPr lang="ja-JP" altLang="en-US" sz="1000" dirty="0">
                <a:latin typeface="メイリオ" panose="020B0604030504040204" pitchFamily="50" charset="-128"/>
                <a:ea typeface="メイリオ" panose="020B0604030504040204" pitchFamily="50" charset="-128"/>
              </a:rPr>
              <a:t>歳で一定の障害の状態にあると広域連合から認定を受けた方を含む</a:t>
            </a:r>
            <a:r>
              <a:rPr kumimoji="1" lang="en-US" altLang="ja-JP" sz="1000" dirty="0" smtClean="0">
                <a:latin typeface="メイリオ" panose="020B0604030504040204" pitchFamily="50" charset="-128"/>
                <a:ea typeface="メイリオ" panose="020B0604030504040204" pitchFamily="50" charset="-128"/>
              </a:rPr>
              <a:t>)</a:t>
            </a:r>
          </a:p>
          <a:p>
            <a:pPr>
              <a:lnSpc>
                <a:spcPct val="110000"/>
              </a:lnSpc>
              <a:spcBef>
                <a:spcPts val="600"/>
              </a:spcBef>
            </a:pPr>
            <a:r>
              <a:rPr kumimoji="1" lang="en-US" altLang="ja-JP" sz="1000" dirty="0" smtClean="0">
                <a:latin typeface="メイリオ" panose="020B0604030504040204" pitchFamily="50" charset="-128"/>
                <a:ea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rPr>
              <a:t>2</a:t>
            </a:r>
            <a:r>
              <a:rPr lang="ja-JP" altLang="en-US" sz="1000" dirty="0" smtClean="0">
                <a:latin typeface="メイリオ" panose="020B0604030504040204" pitchFamily="50" charset="-128"/>
                <a:ea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rPr>
              <a:t>課税所得」とは</a:t>
            </a:r>
            <a:r>
              <a:rPr kumimoji="1" lang="en-US" altLang="ja-JP" sz="1000" dirty="0" smtClean="0">
                <a:latin typeface="メイリオ" panose="020B0604030504040204" pitchFamily="50" charset="-128"/>
                <a:ea typeface="メイリオ" panose="020B0604030504040204" pitchFamily="50" charset="-128"/>
              </a:rPr>
              <a:t/>
            </a:r>
            <a:br>
              <a:rPr kumimoji="1" lang="en-US" altLang="ja-JP" sz="1000" dirty="0" smtClean="0">
                <a:latin typeface="メイリオ" panose="020B0604030504040204" pitchFamily="50" charset="-128"/>
                <a:ea typeface="メイリオ" panose="020B0604030504040204" pitchFamily="50" charset="-128"/>
              </a:rPr>
            </a:br>
            <a:r>
              <a:rPr kumimoji="1" lang="ja-JP" altLang="en-US" sz="1000" dirty="0" smtClean="0">
                <a:latin typeface="メイリオ" panose="020B0604030504040204" pitchFamily="50" charset="-128"/>
                <a:ea typeface="メイリオ" panose="020B0604030504040204" pitchFamily="50" charset="-128"/>
              </a:rPr>
              <a:t>　　　住民税納税通知書の「課税標準」の額</a:t>
            </a: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前年の収入から、給与所得控除や公的年金等控除等、</a:t>
            </a:r>
            <a:r>
              <a:rPr kumimoji="1" lang="en-US" altLang="ja-JP" sz="1000" dirty="0" smtClean="0">
                <a:latin typeface="メイリオ" panose="020B0604030504040204" pitchFamily="50" charset="-128"/>
                <a:ea typeface="メイリオ" panose="020B0604030504040204" pitchFamily="50" charset="-128"/>
              </a:rPr>
              <a:t/>
            </a:r>
            <a:br>
              <a:rPr kumimoji="1" lang="en-US" altLang="ja-JP" sz="1000" dirty="0" smtClean="0">
                <a:latin typeface="メイリオ" panose="020B0604030504040204" pitchFamily="50" charset="-128"/>
                <a:ea typeface="メイリオ" panose="020B0604030504040204" pitchFamily="50" charset="-128"/>
              </a:rPr>
            </a:br>
            <a:r>
              <a:rPr kumimoji="1" lang="ja-JP" altLang="en-US" sz="1000" dirty="0" smtClean="0">
                <a:latin typeface="メイリオ" panose="020B0604030504040204" pitchFamily="50" charset="-128"/>
                <a:ea typeface="メイリオ" panose="020B0604030504040204" pitchFamily="50" charset="-128"/>
              </a:rPr>
              <a:t>　　　所得控除</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基礎控除や社会保険料控除等</a:t>
            </a: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等を差し引いた後の金額</a:t>
            </a:r>
            <a:r>
              <a:rPr kumimoji="1" lang="en-US" altLang="ja-JP" sz="1000" dirty="0" smtClean="0">
                <a:latin typeface="メイリオ" panose="020B0604030504040204" pitchFamily="50" charset="-128"/>
                <a:ea typeface="メイリオ" panose="020B0604030504040204" pitchFamily="50" charset="-128"/>
              </a:rPr>
              <a:t>)</a:t>
            </a:r>
            <a:r>
              <a:rPr kumimoji="1" lang="ja-JP" altLang="en-US" sz="1000" dirty="0" smtClean="0">
                <a:latin typeface="メイリオ" panose="020B0604030504040204" pitchFamily="50" charset="-128"/>
                <a:ea typeface="メイリオ" panose="020B0604030504040204" pitchFamily="50" charset="-128"/>
              </a:rPr>
              <a:t>です。</a:t>
            </a:r>
            <a:endParaRPr kumimoji="1" lang="en-US" altLang="ja-JP" sz="100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smtClean="0">
                <a:latin typeface="メイリオ" panose="020B0604030504040204" pitchFamily="50" charset="-128"/>
                <a:ea typeface="メイリオ" panose="020B0604030504040204" pitchFamily="50" charset="-128"/>
              </a:rPr>
              <a:t>※3</a:t>
            </a:r>
            <a:r>
              <a:rPr lang="ja-JP" altLang="en-US" sz="1000" dirty="0" smtClean="0">
                <a:latin typeface="メイリオ" panose="020B0604030504040204" pitchFamily="50" charset="-128"/>
                <a:ea typeface="メイリオ" panose="020B0604030504040204" pitchFamily="50" charset="-128"/>
              </a:rPr>
              <a:t>　「年金収入」には遺族年金や障害年金は含みません。</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smtClean="0">
                <a:latin typeface="メイリオ" panose="020B0604030504040204" pitchFamily="50" charset="-128"/>
                <a:ea typeface="メイリオ" panose="020B0604030504040204" pitchFamily="50" charset="-128"/>
              </a:rPr>
              <a:t>※4</a:t>
            </a:r>
            <a:r>
              <a:rPr lang="ja-JP" altLang="en-US" sz="1000" dirty="0" smtClean="0">
                <a:latin typeface="メイリオ" panose="020B0604030504040204" pitchFamily="50" charset="-128"/>
                <a:ea typeface="メイリオ" panose="020B0604030504040204" pitchFamily="50" charset="-128"/>
              </a:rPr>
              <a:t>　課税所得</a:t>
            </a:r>
            <a:r>
              <a:rPr lang="en-US" altLang="ja-JP" sz="1000" dirty="0" smtClean="0">
                <a:latin typeface="メイリオ" panose="020B0604030504040204" pitchFamily="50" charset="-128"/>
                <a:ea typeface="メイリオ" panose="020B0604030504040204" pitchFamily="50" charset="-128"/>
              </a:rPr>
              <a:t>145</a:t>
            </a:r>
            <a:r>
              <a:rPr lang="ja-JP" altLang="en-US" sz="1000" dirty="0" smtClean="0">
                <a:latin typeface="メイリオ" panose="020B0604030504040204" pitchFamily="50" charset="-128"/>
                <a:ea typeface="メイリオ" panose="020B0604030504040204" pitchFamily="50" charset="-128"/>
              </a:rPr>
              <a:t>万円以上で、医療費の窓口負担割合が３割の方。</a:t>
            </a:r>
            <a:endParaRPr lang="en-US" altLang="ja-JP" sz="1000" dirty="0" smtClean="0">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000" dirty="0" smtClean="0">
                <a:latin typeface="メイリオ" panose="020B0604030504040204" pitchFamily="50" charset="-128"/>
                <a:ea typeface="メイリオ" panose="020B0604030504040204" pitchFamily="50" charset="-128"/>
              </a:rPr>
              <a:t>※5</a:t>
            </a:r>
            <a:r>
              <a:rPr lang="ja-JP" altLang="en-US" sz="1000" dirty="0" smtClean="0">
                <a:latin typeface="メイリオ" panose="020B0604030504040204" pitchFamily="50" charset="-128"/>
                <a:ea typeface="メイリオ" panose="020B0604030504040204" pitchFamily="50" charset="-128"/>
              </a:rPr>
              <a:t>　「その他の合計所得金額」とは</a:t>
            </a:r>
            <a:r>
              <a:rPr lang="en-US" altLang="ja-JP" sz="1000" dirty="0">
                <a:latin typeface="メイリオ" panose="020B0604030504040204" pitchFamily="50" charset="-128"/>
                <a:ea typeface="メイリオ" panose="020B0604030504040204" pitchFamily="50" charset="-128"/>
              </a:rPr>
              <a:t/>
            </a:r>
            <a:br>
              <a:rPr lang="en-US" altLang="ja-JP" sz="1000" dirty="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事業収入や給与収入等から、必要経費や給与所得控除等を差し引いた後の金額のことです。</a:t>
            </a:r>
            <a:endParaRPr lang="en-US" altLang="ja-JP" sz="10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21978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89000" y="4759648"/>
            <a:ext cx="6480000" cy="1141006"/>
          </a:xfrm>
          <a:prstGeom prst="rect">
            <a:avLst/>
          </a:prstGeom>
          <a:solidFill>
            <a:schemeClr val="bg1"/>
          </a:solidFill>
          <a:ln w="1905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bIns="36000" rtlCol="0" anchor="b"/>
          <a:lstStyle/>
          <a:p>
            <a:pPr>
              <a:lnSpc>
                <a:spcPct val="110000"/>
              </a:lnSpc>
              <a:spcBef>
                <a:spcPts val="600"/>
              </a:spcBef>
              <a:buClr>
                <a:schemeClr val="accent1"/>
              </a:buClr>
            </a:pPr>
            <a:r>
              <a:rPr lang="ja-JP" altLang="en-US" sz="1200" dirty="0" smtClean="0">
                <a:solidFill>
                  <a:schemeClr val="tx1"/>
                </a:solidFill>
                <a:latin typeface="メイリオ" panose="020B0604030504040204" pitchFamily="50" charset="-128"/>
                <a:ea typeface="メイリオ" panose="020B0604030504040204" pitchFamily="50" charset="-128"/>
              </a:rPr>
              <a:t>お住まいの都道府県の「後期高齢者医療広域連合」または</a:t>
            </a:r>
            <a:r>
              <a:rPr lang="en-US" altLang="ja-JP" sz="1200" dirty="0" smtClean="0">
                <a:solidFill>
                  <a:schemeClr val="tx1"/>
                </a:solidFill>
                <a:latin typeface="メイリオ" panose="020B0604030504040204" pitchFamily="50" charset="-128"/>
                <a:ea typeface="メイリオ" panose="020B0604030504040204" pitchFamily="50" charset="-128"/>
              </a:rPr>
              <a:t/>
            </a:r>
            <a:br>
              <a:rPr lang="en-US" altLang="ja-JP" sz="1200" dirty="0" smtClean="0">
                <a:solidFill>
                  <a:schemeClr val="tx1"/>
                </a:solidFill>
                <a:latin typeface="メイリオ" panose="020B0604030504040204" pitchFamily="50" charset="-128"/>
                <a:ea typeface="メイリオ" panose="020B0604030504040204" pitchFamily="50" charset="-128"/>
              </a:rPr>
            </a:br>
            <a:r>
              <a:rPr lang="ja-JP" altLang="en-US" sz="1200" dirty="0" smtClean="0">
                <a:solidFill>
                  <a:schemeClr val="tx1"/>
                </a:solidFill>
                <a:latin typeface="メイリオ" panose="020B0604030504040204" pitchFamily="50" charset="-128"/>
                <a:ea typeface="メイリオ" panose="020B0604030504040204" pitchFamily="50" charset="-128"/>
              </a:rPr>
              <a:t>市区町村の「後期高齢者担当窓口」までお問い合わせください。</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buClr>
                <a:schemeClr val="accent1"/>
              </a:buClr>
            </a:pPr>
            <a:r>
              <a:rPr lang="ja-JP" altLang="en-US" sz="1200" dirty="0">
                <a:solidFill>
                  <a:schemeClr val="tx1"/>
                </a:solidFill>
                <a:latin typeface="メイリオ" panose="020B0604030504040204" pitchFamily="50" charset="-128"/>
                <a:ea typeface="メイリオ" panose="020B0604030504040204" pitchFamily="50" charset="-128"/>
              </a:rPr>
              <a:t>今回の制度改正の見直しの背景等に関するご質問等</a:t>
            </a:r>
            <a:r>
              <a:rPr lang="ja-JP" altLang="en-US" sz="1200" dirty="0" smtClean="0">
                <a:solidFill>
                  <a:schemeClr val="tx1"/>
                </a:solidFill>
                <a:latin typeface="メイリオ" panose="020B0604030504040204" pitchFamily="50" charset="-128"/>
                <a:ea typeface="メイリオ" panose="020B0604030504040204" pitchFamily="50" charset="-128"/>
              </a:rPr>
              <a:t>は、</a:t>
            </a:r>
            <a:r>
              <a:rPr lang="en-US" altLang="ja-JP" sz="1200" dirty="0">
                <a:solidFill>
                  <a:schemeClr val="tx1"/>
                </a:solidFill>
                <a:latin typeface="メイリオ" panose="020B0604030504040204" pitchFamily="50" charset="-128"/>
                <a:ea typeface="メイリオ" panose="020B0604030504040204" pitchFamily="50" charset="-128"/>
              </a:rPr>
              <a:t/>
            </a:r>
            <a:br>
              <a:rPr lang="en-US" altLang="ja-JP" sz="1200" dirty="0">
                <a:solidFill>
                  <a:schemeClr val="tx1"/>
                </a:solidFill>
                <a:latin typeface="メイリオ" panose="020B0604030504040204" pitchFamily="50" charset="-128"/>
                <a:ea typeface="メイリオ" panose="020B0604030504040204" pitchFamily="50" charset="-128"/>
              </a:rPr>
            </a:br>
            <a:r>
              <a:rPr lang="ja-JP" altLang="en-US" sz="1200" dirty="0">
                <a:solidFill>
                  <a:schemeClr val="tx1"/>
                </a:solidFill>
                <a:latin typeface="メイリオ" panose="020B0604030504040204" pitchFamily="50" charset="-128"/>
                <a:ea typeface="メイリオ" panose="020B0604030504040204" pitchFamily="50" charset="-128"/>
              </a:rPr>
              <a:t>厚生労働省コールセンター</a:t>
            </a:r>
            <a:r>
              <a:rPr lang="en-US" altLang="ja-JP" sz="1200" dirty="0" smtClean="0">
                <a:solidFill>
                  <a:schemeClr val="tx1"/>
                </a:solidFill>
                <a:latin typeface="メイリオ" panose="020B0604030504040204" pitchFamily="50" charset="-128"/>
                <a:ea typeface="メイリオ" panose="020B0604030504040204" pitchFamily="50" charset="-128"/>
              </a:rPr>
              <a:t>(0120-002-719)</a:t>
            </a:r>
            <a:r>
              <a:rPr lang="ja-JP" altLang="en-US" sz="1200" dirty="0">
                <a:solidFill>
                  <a:schemeClr val="tx1"/>
                </a:solidFill>
                <a:latin typeface="メイリオ" panose="020B0604030504040204" pitchFamily="50" charset="-128"/>
                <a:ea typeface="メイリオ" panose="020B0604030504040204" pitchFamily="50" charset="-128"/>
              </a:rPr>
              <a:t>にお問い合わせください</a:t>
            </a:r>
            <a:r>
              <a:rPr lang="ja-JP" altLang="en-US" sz="1200" dirty="0" smtClean="0">
                <a:solidFill>
                  <a:schemeClr val="tx1"/>
                </a:solidFill>
                <a:latin typeface="メイリオ" panose="020B0604030504040204" pitchFamily="50" charset="-128"/>
                <a:ea typeface="メイリオ" panose="020B0604030504040204" pitchFamily="50" charset="-128"/>
              </a:rPr>
              <a:t>。</a:t>
            </a:r>
            <a:endParaRPr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89000" y="7119132"/>
            <a:ext cx="4775789" cy="2039121"/>
          </a:xfrm>
          <a:prstGeom prst="rect">
            <a:avLst/>
          </a:prstGeom>
          <a:noFill/>
          <a:ln>
            <a:solidFill>
              <a:srgbClr val="DB4D6D"/>
            </a:solidFill>
          </a:ln>
        </p:spPr>
        <p:txBody>
          <a:bodyPr wrap="square" tIns="216000" rtlCol="0">
            <a:spAutoFit/>
          </a:bodyPr>
          <a:lstStyle/>
          <a:p>
            <a:pPr marL="285750" indent="-285750">
              <a:spcBef>
                <a:spcPts val="200"/>
              </a:spcBef>
              <a:buFont typeface="Wingdings" panose="05000000000000000000" pitchFamily="2" charset="2"/>
              <a:buChar char="n"/>
            </a:pPr>
            <a:r>
              <a:rPr kumimoji="1" lang="ja-JP" altLang="en-US" sz="1400" dirty="0" smtClean="0">
                <a:latin typeface="メイリオ" panose="020B0604030504040204" pitchFamily="50" charset="-128"/>
                <a:ea typeface="メイリオ" panose="020B0604030504040204" pitchFamily="50" charset="-128"/>
              </a:rPr>
              <a:t>厚生労働省や地方自治体が、電話や訪問で</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口座情報登録をお願いすることや、</a:t>
            </a:r>
            <a:r>
              <a:rPr lang="en-US" altLang="ja-JP" sz="1400" dirty="0">
                <a:latin typeface="メイリオ" panose="020B0604030504040204" pitchFamily="50" charset="-128"/>
                <a:ea typeface="メイリオ" panose="020B0604030504040204" pitchFamily="50" charset="-128"/>
              </a:rPr>
              <a:t/>
            </a:r>
            <a:br>
              <a:rPr lang="en-US" altLang="ja-JP" sz="1400" dirty="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キャッシュカード、通帳等をお預かりする</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ことは </a:t>
            </a:r>
            <a:r>
              <a:rPr kumimoji="1" lang="ja-JP" altLang="en-US" sz="1400" b="1" u="sng" dirty="0" smtClean="0">
                <a:solidFill>
                  <a:srgbClr val="DB4D6D"/>
                </a:solidFill>
                <a:latin typeface="メイリオ" panose="020B0604030504040204" pitchFamily="50" charset="-128"/>
                <a:ea typeface="メイリオ" panose="020B0604030504040204" pitchFamily="50" charset="-128"/>
              </a:rPr>
              <a:t>絶対にありません</a:t>
            </a:r>
            <a:r>
              <a:rPr kumimoji="1" lang="ja-JP" altLang="en-US" sz="1400" dirty="0" smtClean="0">
                <a:latin typeface="メイリオ" panose="020B0604030504040204" pitchFamily="50" charset="-128"/>
                <a:ea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endParaRPr>
          </a:p>
          <a:p>
            <a:pPr marL="285750" indent="-285750">
              <a:spcBef>
                <a:spcPts val="200"/>
              </a:spcBef>
              <a:buFont typeface="Wingdings" panose="05000000000000000000" pitchFamily="2" charset="2"/>
              <a:buChar char="n"/>
            </a:pPr>
            <a:r>
              <a:rPr lang="en-US" altLang="ja-JP" sz="1400" dirty="0" smtClean="0">
                <a:latin typeface="メイリオ" panose="020B0604030504040204" pitchFamily="50" charset="-128"/>
                <a:ea typeface="メイリオ" panose="020B0604030504040204" pitchFamily="50" charset="-128"/>
              </a:rPr>
              <a:t>ATM</a:t>
            </a:r>
            <a:r>
              <a:rPr lang="ja-JP" altLang="en-US" sz="1400" dirty="0" smtClean="0">
                <a:latin typeface="メイリオ" panose="020B0604030504040204" pitchFamily="50" charset="-128"/>
                <a:ea typeface="メイリオ" panose="020B0604030504040204" pitchFamily="50" charset="-128"/>
              </a:rPr>
              <a:t>の</a:t>
            </a:r>
            <a:r>
              <a:rPr kumimoji="1" lang="ja-JP" altLang="en-US" sz="1400" dirty="0" smtClean="0">
                <a:latin typeface="メイリオ" panose="020B0604030504040204" pitchFamily="50" charset="-128"/>
                <a:ea typeface="メイリオ" panose="020B0604030504040204" pitchFamily="50" charset="-128"/>
              </a:rPr>
              <a:t>操作をお願いすることは </a:t>
            </a:r>
            <a:r>
              <a:rPr kumimoji="1" lang="ja-JP" altLang="en-US" sz="1400" b="1" u="sng" dirty="0" smtClean="0">
                <a:solidFill>
                  <a:srgbClr val="DB4D6D"/>
                </a:solidFill>
                <a:latin typeface="メイリオ" panose="020B0604030504040204" pitchFamily="50" charset="-128"/>
                <a:ea typeface="メイリオ" panose="020B0604030504040204" pitchFamily="50" charset="-128"/>
              </a:rPr>
              <a:t>絶対にありません</a:t>
            </a:r>
            <a:r>
              <a:rPr kumimoji="1" lang="ja-JP" altLang="en-US" sz="1400" dirty="0" smtClean="0">
                <a:latin typeface="メイリオ" panose="020B0604030504040204" pitchFamily="50" charset="-128"/>
                <a:ea typeface="メイリオ" panose="020B0604030504040204" pitchFamily="50" charset="-128"/>
              </a:rPr>
              <a:t>。</a:t>
            </a:r>
            <a:endParaRPr kumimoji="1" lang="en-US" altLang="ja-JP" sz="1400" dirty="0" smtClean="0">
              <a:latin typeface="メイリオ" panose="020B0604030504040204" pitchFamily="50" charset="-128"/>
              <a:ea typeface="メイリオ" panose="020B0604030504040204" pitchFamily="50" charset="-128"/>
            </a:endParaRPr>
          </a:p>
          <a:p>
            <a:pPr marL="285750" indent="-285750">
              <a:spcBef>
                <a:spcPts val="200"/>
              </a:spcBef>
              <a:buFont typeface="Wingdings" panose="05000000000000000000" pitchFamily="2" charset="2"/>
              <a:buChar char="n"/>
            </a:pPr>
            <a:r>
              <a:rPr kumimoji="1" lang="ja-JP" altLang="en-US" sz="1400" dirty="0" smtClean="0">
                <a:latin typeface="メイリオ" panose="020B0604030504040204" pitchFamily="50" charset="-128"/>
                <a:ea typeface="メイリオ" panose="020B0604030504040204" pitchFamily="50" charset="-128"/>
              </a:rPr>
              <a:t>不審な電話があったときは、最寄りの警察署</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や警察相談専用電話</a:t>
            </a:r>
            <a:r>
              <a:rPr kumimoji="1" lang="en-US" altLang="ja-JP" sz="1400" dirty="0" smtClean="0">
                <a:latin typeface="メイリオ" panose="020B0604030504040204" pitchFamily="50" charset="-128"/>
                <a:ea typeface="メイリオ" panose="020B0604030504040204" pitchFamily="50" charset="-128"/>
              </a:rPr>
              <a:t>(#9110</a:t>
            </a:r>
            <a:r>
              <a:rPr lang="en-US" altLang="ja-JP" sz="1400" dirty="0">
                <a:latin typeface="メイリオ" panose="020B0604030504040204" pitchFamily="50" charset="-128"/>
                <a:ea typeface="メイリオ" panose="020B0604030504040204" pitchFamily="50" charset="-128"/>
              </a:rPr>
              <a:t>)</a:t>
            </a:r>
            <a:r>
              <a:rPr kumimoji="1" lang="ja-JP" altLang="en-US" sz="1400" dirty="0" err="1"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または</a:t>
            </a:r>
            <a:r>
              <a:rPr kumimoji="1" lang="en-US" altLang="ja-JP" sz="1400" dirty="0" smtClean="0">
                <a:latin typeface="メイリオ" panose="020B0604030504040204" pitchFamily="50" charset="-128"/>
                <a:ea typeface="メイリオ" panose="020B0604030504040204" pitchFamily="50" charset="-128"/>
              </a:rPr>
              <a:t/>
            </a:r>
            <a:br>
              <a:rPr kumimoji="1" lang="en-US" altLang="ja-JP" sz="1400" dirty="0" smtClean="0">
                <a:latin typeface="メイリオ" panose="020B0604030504040204" pitchFamily="50" charset="-128"/>
                <a:ea typeface="メイリオ" panose="020B0604030504040204" pitchFamily="50" charset="-128"/>
              </a:rPr>
            </a:br>
            <a:r>
              <a:rPr kumimoji="1" lang="ja-JP" altLang="en-US" sz="1400" dirty="0" smtClean="0">
                <a:latin typeface="メイリオ" panose="020B0604030504040204" pitchFamily="50" charset="-128"/>
                <a:ea typeface="メイリオ" panose="020B0604030504040204" pitchFamily="50" charset="-128"/>
              </a:rPr>
              <a:t>消費生活センター</a:t>
            </a:r>
            <a:r>
              <a:rPr kumimoji="1" lang="en-US" altLang="ja-JP" sz="1400" dirty="0" smtClean="0">
                <a:latin typeface="メイリオ" panose="020B0604030504040204" pitchFamily="50" charset="-128"/>
                <a:ea typeface="メイリオ" panose="020B0604030504040204" pitchFamily="50" charset="-128"/>
              </a:rPr>
              <a:t>(188</a:t>
            </a:r>
            <a:r>
              <a:rPr lang="en-US" altLang="ja-JP" sz="1400" dirty="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にお問い合わせください。</a:t>
            </a:r>
            <a:endParaRPr kumimoji="1" lang="en-US" altLang="ja-JP" sz="1400" dirty="0" smtClean="0">
              <a:latin typeface="メイリオ" panose="020B0604030504040204" pitchFamily="50" charset="-128"/>
              <a:ea typeface="メイリオ" panose="020B0604030504040204" pitchFamily="50" charset="-128"/>
            </a:endParaRPr>
          </a:p>
        </p:txBody>
      </p:sp>
      <p:sp>
        <p:nvSpPr>
          <p:cNvPr id="13" name="正方形/長方形 12"/>
          <p:cNvSpPr/>
          <p:nvPr/>
        </p:nvSpPr>
        <p:spPr>
          <a:xfrm>
            <a:off x="1734252" y="9324851"/>
            <a:ext cx="1694748" cy="5120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smtClean="0">
                <a:solidFill>
                  <a:schemeClr val="tx1"/>
                </a:solidFill>
                <a:latin typeface="HG丸ｺﾞｼｯｸM-PRO" panose="020F0600000000000000" pitchFamily="50" charset="-128"/>
                <a:ea typeface="HG丸ｺﾞｼｯｸM-PRO" panose="020F0600000000000000" pitchFamily="50" charset="-128"/>
              </a:rPr>
              <a:t>宮崎県</a:t>
            </a:r>
            <a:endParaRPr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b="1" dirty="0" smtClean="0">
                <a:solidFill>
                  <a:schemeClr val="tx1"/>
                </a:solidFill>
                <a:latin typeface="HG丸ｺﾞｼｯｸM-PRO" panose="020F0600000000000000" pitchFamily="50" charset="-128"/>
                <a:ea typeface="HG丸ｺﾞｼｯｸM-PRO" panose="020F0600000000000000" pitchFamily="50" charset="-128"/>
              </a:rPr>
              <a:t>後期高齢者医療広域</a:t>
            </a:r>
            <a:r>
              <a:rPr kumimoji="1" lang="ja-JP" altLang="en-US" sz="1050" b="1" dirty="0">
                <a:solidFill>
                  <a:schemeClr val="tx1"/>
                </a:solidFill>
                <a:latin typeface="HG丸ｺﾞｼｯｸM-PRO" panose="020F0600000000000000" pitchFamily="50" charset="-128"/>
                <a:ea typeface="HG丸ｺﾞｼｯｸM-PRO" panose="020F0600000000000000" pitchFamily="50" charset="-128"/>
              </a:rPr>
              <a:t>連合</a:t>
            </a:r>
            <a:endParaRPr kumimoji="1" lang="en-US" altLang="ja-JP" sz="1050" b="1" dirty="0" smtClean="0">
              <a:solidFill>
                <a:schemeClr val="tx1"/>
              </a:solidFill>
              <a:latin typeface="HG丸ｺﾞｼｯｸM-PRO" panose="020F0600000000000000" pitchFamily="50" charset="-128"/>
              <a:ea typeface="HG丸ｺﾞｼｯｸM-PRO" panose="020F0600000000000000" pitchFamily="50" charset="-128"/>
            </a:endParaRPr>
          </a:p>
        </p:txBody>
      </p:sp>
      <p:pic>
        <p:nvPicPr>
          <p:cNvPr id="14" name="図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8623" y="9324617"/>
            <a:ext cx="1628177" cy="512295"/>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9324852"/>
            <a:ext cx="1559815" cy="512060"/>
          </a:xfrm>
          <a:prstGeom prst="rect">
            <a:avLst/>
          </a:prstGeom>
        </p:spPr>
      </p:pic>
      <p:pic>
        <p:nvPicPr>
          <p:cNvPr id="16" name="図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14004" y="9330405"/>
            <a:ext cx="1419614" cy="512295"/>
          </a:xfrm>
          <a:prstGeom prst="rect">
            <a:avLst/>
          </a:prstGeom>
        </p:spPr>
      </p:pic>
      <p:sp>
        <p:nvSpPr>
          <p:cNvPr id="31" name="テキスト ボックス 30"/>
          <p:cNvSpPr txBox="1"/>
          <p:nvPr/>
        </p:nvSpPr>
        <p:spPr>
          <a:xfrm>
            <a:off x="375691" y="6952298"/>
            <a:ext cx="1826142" cy="363176"/>
          </a:xfrm>
          <a:prstGeom prst="rect">
            <a:avLst/>
          </a:prstGeom>
          <a:solidFill>
            <a:schemeClr val="bg1"/>
          </a:solidFill>
        </p:spPr>
        <p:txBody>
          <a:bodyPr wrap="none" rtlCol="0">
            <a:spAutoFit/>
          </a:bodyPr>
          <a:lstStyle/>
          <a:p>
            <a:pPr algn="ctr">
              <a:lnSpc>
                <a:spcPct val="110000"/>
              </a:lnSpc>
            </a:pPr>
            <a:r>
              <a:rPr kumimoji="1" lang="ja-JP" altLang="en-US" sz="1600" b="1" dirty="0" smtClean="0">
                <a:solidFill>
                  <a:srgbClr val="DB4D6D"/>
                </a:solidFill>
                <a:latin typeface="メイリオ" panose="020B0604030504040204" pitchFamily="50" charset="-128"/>
                <a:ea typeface="メイリオ" panose="020B0604030504040204" pitchFamily="50" charset="-128"/>
              </a:rPr>
              <a:t>ご注意ください！</a:t>
            </a:r>
            <a:endParaRPr kumimoji="1" lang="ja-JP" altLang="en-US" sz="1600" b="1" dirty="0">
              <a:solidFill>
                <a:srgbClr val="DB4D6D"/>
              </a:solidFill>
              <a:latin typeface="メイリオ" panose="020B0604030504040204" pitchFamily="50" charset="-128"/>
              <a:ea typeface="メイリオ" panose="020B0604030504040204" pitchFamily="50" charset="-128"/>
            </a:endParaRPr>
          </a:p>
        </p:txBody>
      </p:sp>
      <p:sp>
        <p:nvSpPr>
          <p:cNvPr id="32" name="楕円 31"/>
          <p:cNvSpPr/>
          <p:nvPr/>
        </p:nvSpPr>
        <p:spPr>
          <a:xfrm>
            <a:off x="5083752" y="7412135"/>
            <a:ext cx="396000" cy="396000"/>
          </a:xfrm>
          <a:prstGeom prst="ellipse">
            <a:avLst/>
          </a:prstGeom>
          <a:noFill/>
          <a:ln w="57150">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5493649" y="7208487"/>
            <a:ext cx="1353151" cy="803297"/>
          </a:xfrm>
          <a:prstGeom prst="rect">
            <a:avLst/>
          </a:prstGeom>
          <a:noFill/>
        </p:spPr>
        <p:txBody>
          <a:bodyPr wrap="square" rtlCol="0">
            <a:spAutoFit/>
          </a:bodyPr>
          <a:lstStyle/>
          <a:p>
            <a:pPr>
              <a:lnSpc>
                <a:spcPct val="110000"/>
              </a:lnSpc>
              <a:spcBef>
                <a:spcPts val="300"/>
              </a:spcBef>
              <a:buClr>
                <a:srgbClr val="103185"/>
              </a:buClr>
            </a:pPr>
            <a:r>
              <a:rPr kumimoji="1" lang="ja-JP" altLang="en-US" sz="1400" b="1" u="sng" dirty="0" smtClean="0">
                <a:latin typeface="メイリオ" panose="020B0604030504040204" pitchFamily="50" charset="-128"/>
                <a:ea typeface="メイリオ" panose="020B0604030504040204" pitchFamily="50" charset="-128"/>
              </a:rPr>
              <a:t>書類は必ず</a:t>
            </a:r>
            <a:r>
              <a:rPr kumimoji="1" lang="en-US" altLang="ja-JP" sz="1400" b="1" u="sng" dirty="0" smtClean="0">
                <a:latin typeface="メイリオ" panose="020B0604030504040204" pitchFamily="50" charset="-128"/>
                <a:ea typeface="メイリオ" panose="020B0604030504040204" pitchFamily="50" charset="-128"/>
              </a:rPr>
              <a:t/>
            </a:r>
            <a:br>
              <a:rPr kumimoji="1" lang="en-US" altLang="ja-JP" sz="1400" b="1" u="sng" dirty="0" smtClean="0">
                <a:latin typeface="メイリオ" panose="020B0604030504040204" pitchFamily="50" charset="-128"/>
                <a:ea typeface="メイリオ" panose="020B0604030504040204" pitchFamily="50" charset="-128"/>
              </a:rPr>
            </a:br>
            <a:r>
              <a:rPr kumimoji="1" lang="ja-JP" altLang="en-US" sz="1400" b="1" u="sng" dirty="0" smtClean="0">
                <a:latin typeface="メイリオ" panose="020B0604030504040204" pitchFamily="50" charset="-128"/>
                <a:ea typeface="メイリオ" panose="020B0604030504040204" pitchFamily="50" charset="-128"/>
              </a:rPr>
              <a:t>郵送で</a:t>
            </a:r>
            <a:r>
              <a:rPr kumimoji="1" lang="en-US" altLang="ja-JP" sz="1400" b="1" u="sng" dirty="0" smtClean="0">
                <a:latin typeface="メイリオ" panose="020B0604030504040204" pitchFamily="50" charset="-128"/>
                <a:ea typeface="メイリオ" panose="020B0604030504040204" pitchFamily="50" charset="-128"/>
              </a:rPr>
              <a:t/>
            </a:r>
            <a:br>
              <a:rPr kumimoji="1" lang="en-US" altLang="ja-JP" sz="1400" b="1" u="sng" dirty="0" smtClean="0">
                <a:latin typeface="メイリオ" panose="020B0604030504040204" pitchFamily="50" charset="-128"/>
                <a:ea typeface="メイリオ" panose="020B0604030504040204" pitchFamily="50" charset="-128"/>
              </a:rPr>
            </a:br>
            <a:r>
              <a:rPr kumimoji="1" lang="ja-JP" altLang="en-US" sz="1400" b="1" u="sng" dirty="0" smtClean="0">
                <a:latin typeface="メイリオ" panose="020B0604030504040204" pitchFamily="50" charset="-128"/>
                <a:ea typeface="メイリオ" panose="020B0604030504040204" pitchFamily="50" charset="-128"/>
              </a:rPr>
              <a:t>お届けします</a:t>
            </a:r>
            <a:endParaRPr kumimoji="1" lang="ja-JP" altLang="en-US" sz="1400" b="1" u="sng"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188856" y="4595525"/>
            <a:ext cx="4320000" cy="285651"/>
          </a:xfrm>
          <a:prstGeom prst="rect">
            <a:avLst/>
          </a:prstGeom>
          <a:solidFill>
            <a:srgbClr val="103185"/>
          </a:solidFill>
          <a:ln w="19050">
            <a:solidFill>
              <a:schemeClr val="bg1"/>
            </a:solidFill>
          </a:ln>
        </p:spPr>
        <p:txBody>
          <a:bodyPr wrap="square" bIns="36000" rtlCol="0">
            <a:spAutoFit/>
          </a:bodyPr>
          <a:lstStyle/>
          <a:p>
            <a:pPr algn="ctr">
              <a:lnSpc>
                <a:spcPct val="110000"/>
              </a:lnSpc>
              <a:buClr>
                <a:schemeClr val="accent1"/>
              </a:buClr>
            </a:pPr>
            <a:r>
              <a:rPr kumimoji="1" lang="ja-JP" altLang="en-US" sz="1200" b="1" dirty="0" smtClean="0">
                <a:solidFill>
                  <a:schemeClr val="bg1"/>
                </a:solidFill>
                <a:latin typeface="メイリオ" panose="020B0604030504040204" pitchFamily="50" charset="-128"/>
                <a:ea typeface="メイリオ" panose="020B0604030504040204" pitchFamily="50" charset="-128"/>
              </a:rPr>
              <a:t>医療費窓口負担割合の見直しに関するお問い合わせは</a:t>
            </a:r>
            <a:endParaRPr kumimoji="1" lang="ja-JP" altLang="en-US" sz="1200" b="1" dirty="0">
              <a:solidFill>
                <a:schemeClr val="bg1"/>
              </a:solidFill>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189000" y="5963179"/>
            <a:ext cx="6480000" cy="617092"/>
          </a:xfrm>
          <a:prstGeom prst="rect">
            <a:avLst/>
          </a:prstGeom>
          <a:solidFill>
            <a:srgbClr val="103185"/>
          </a:solidFill>
        </p:spPr>
        <p:txBody>
          <a:bodyPr wrap="square" rtlCol="0">
            <a:spAutoFit/>
          </a:bodyPr>
          <a:lstStyle/>
          <a:p>
            <a:pPr algn="ctr">
              <a:lnSpc>
                <a:spcPct val="110000"/>
              </a:lnSpc>
              <a:buClr>
                <a:schemeClr val="accent1"/>
              </a:buClr>
            </a:pPr>
            <a:r>
              <a:rPr kumimoji="1" lang="ja-JP" altLang="en-US" sz="1300" b="1" dirty="0" smtClean="0">
                <a:solidFill>
                  <a:schemeClr val="bg1"/>
                </a:solidFill>
                <a:latin typeface="メイリオ" panose="020B0604030504040204" pitchFamily="50" charset="-128"/>
                <a:ea typeface="メイリオ" panose="020B0604030504040204" pitchFamily="50" charset="-128"/>
              </a:rPr>
              <a:t>２割負担となる方で高額療養費の口座が登録されていない方には</a:t>
            </a:r>
            <a:endParaRPr lang="en-US" altLang="ja-JP" sz="1300" b="1" dirty="0">
              <a:solidFill>
                <a:schemeClr val="bg1"/>
              </a:solidFill>
              <a:latin typeface="メイリオ" panose="020B0604030504040204" pitchFamily="50" charset="-128"/>
              <a:ea typeface="メイリオ" panose="020B0604030504040204" pitchFamily="50" charset="-128"/>
            </a:endParaRPr>
          </a:p>
          <a:p>
            <a:pPr algn="ctr">
              <a:lnSpc>
                <a:spcPct val="110000"/>
              </a:lnSpc>
              <a:buClr>
                <a:schemeClr val="accent1"/>
              </a:buClr>
            </a:pPr>
            <a:r>
              <a:rPr kumimoji="1" lang="en-US" altLang="ja-JP" b="1" u="sng" dirty="0" smtClean="0">
                <a:solidFill>
                  <a:srgbClr val="FFFF00"/>
                </a:solidFill>
                <a:latin typeface="メイリオ" panose="020B0604030504040204" pitchFamily="50" charset="-128"/>
                <a:ea typeface="メイリオ" panose="020B0604030504040204" pitchFamily="50" charset="-128"/>
              </a:rPr>
              <a:t>20</a:t>
            </a:r>
            <a:r>
              <a:rPr lang="en-US" altLang="ja-JP" b="1" u="sng" dirty="0" smtClean="0">
                <a:solidFill>
                  <a:srgbClr val="FFFF00"/>
                </a:solidFill>
                <a:latin typeface="メイリオ" panose="020B0604030504040204" pitchFamily="50" charset="-128"/>
                <a:ea typeface="メイリオ" panose="020B0604030504040204" pitchFamily="50" charset="-128"/>
              </a:rPr>
              <a:t>22</a:t>
            </a:r>
            <a:r>
              <a:rPr kumimoji="1" lang="ja-JP" altLang="en-US" b="1" u="sng" dirty="0" smtClean="0">
                <a:solidFill>
                  <a:srgbClr val="FFFF00"/>
                </a:solidFill>
                <a:latin typeface="メイリオ" panose="020B0604030504040204" pitchFamily="50" charset="-128"/>
                <a:ea typeface="メイリオ" panose="020B0604030504040204" pitchFamily="50" charset="-128"/>
              </a:rPr>
              <a:t>年９月頃</a:t>
            </a:r>
            <a:r>
              <a:rPr kumimoji="1" lang="ja-JP" altLang="en-US" sz="1300" b="1" dirty="0" smtClean="0">
                <a:solidFill>
                  <a:schemeClr val="bg1"/>
                </a:solidFill>
                <a:latin typeface="メイリオ" panose="020B0604030504040204" pitchFamily="50" charset="-128"/>
                <a:ea typeface="メイリオ" panose="020B0604030504040204" pitchFamily="50" charset="-128"/>
              </a:rPr>
              <a:t>に各都道府県の広域連合や市区町村から申請書を</a:t>
            </a:r>
            <a:r>
              <a:rPr kumimoji="1" lang="ja-JP" altLang="en-US" b="1" u="sng" dirty="0" smtClean="0">
                <a:solidFill>
                  <a:srgbClr val="FFFF00"/>
                </a:solidFill>
                <a:latin typeface="メイリオ" panose="020B0604030504040204" pitchFamily="50" charset="-128"/>
                <a:ea typeface="メイリオ" panose="020B0604030504040204" pitchFamily="50" charset="-128"/>
              </a:rPr>
              <a:t>郵送</a:t>
            </a:r>
            <a:r>
              <a:rPr kumimoji="1" lang="ja-JP" altLang="en-US" sz="1300" b="1" dirty="0" smtClean="0">
                <a:solidFill>
                  <a:schemeClr val="bg1"/>
                </a:solidFill>
                <a:latin typeface="メイリオ" panose="020B0604030504040204" pitchFamily="50" charset="-128"/>
                <a:ea typeface="メイリオ" panose="020B0604030504040204" pitchFamily="50" charset="-128"/>
              </a:rPr>
              <a:t>します</a:t>
            </a:r>
            <a:endParaRPr kumimoji="1" lang="ja-JP" altLang="en-US" sz="1300" b="1" dirty="0">
              <a:solidFill>
                <a:schemeClr val="bg1"/>
              </a:solidFill>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253948" y="6604363"/>
            <a:ext cx="6350104" cy="295466"/>
          </a:xfrm>
          <a:prstGeom prst="rect">
            <a:avLst/>
          </a:prstGeom>
          <a:noFill/>
        </p:spPr>
        <p:txBody>
          <a:bodyPr wrap="square" rtlCol="0">
            <a:spAutoFit/>
          </a:bodyPr>
          <a:lstStyle/>
          <a:p>
            <a:pPr>
              <a:lnSpc>
                <a:spcPct val="110000"/>
              </a:lnSpc>
              <a:spcBef>
                <a:spcPts val="300"/>
              </a:spcBef>
              <a:buClr>
                <a:srgbClr val="103185"/>
              </a:buClr>
            </a:pPr>
            <a:r>
              <a:rPr kumimoji="1" lang="ja-JP" altLang="en-US" sz="1200" b="1" dirty="0" smtClean="0">
                <a:solidFill>
                  <a:srgbClr val="103185"/>
                </a:solidFill>
                <a:latin typeface="メイリオ" panose="020B0604030504040204" pitchFamily="50" charset="-128"/>
                <a:ea typeface="メイリオ" panose="020B0604030504040204" pitchFamily="50" charset="-128"/>
              </a:rPr>
              <a:t>申請書がお手元に届いたら、申請書に記載の内容に沿って、口座の登録をしてください。</a:t>
            </a:r>
            <a:endParaRPr kumimoji="1" lang="ja-JP" altLang="en-US" sz="1200" b="1" dirty="0">
              <a:solidFill>
                <a:srgbClr val="103185"/>
              </a:solidFill>
              <a:latin typeface="メイリオ" panose="020B0604030504040204" pitchFamily="50" charset="-128"/>
              <a:ea typeface="メイリオ" panose="020B0604030504040204" pitchFamily="50" charset="-128"/>
            </a:endParaRPr>
          </a:p>
        </p:txBody>
      </p:sp>
      <p:sp>
        <p:nvSpPr>
          <p:cNvPr id="34" name="テキスト ボックス 33"/>
          <p:cNvSpPr txBox="1"/>
          <p:nvPr/>
        </p:nvSpPr>
        <p:spPr>
          <a:xfrm>
            <a:off x="0" y="-1"/>
            <a:ext cx="6858000" cy="360000"/>
          </a:xfrm>
          <a:prstGeom prst="rect">
            <a:avLst/>
          </a:prstGeom>
          <a:solidFill>
            <a:srgbClr val="103185"/>
          </a:solidFill>
        </p:spPr>
        <p:txBody>
          <a:bodyPr wrap="square" bIns="36000" rtlCol="0" anchor="ctr">
            <a:noAutofit/>
          </a:bodyPr>
          <a:lstStyle/>
          <a:p>
            <a:pPr algn="ctr">
              <a:lnSpc>
                <a:spcPct val="110000"/>
              </a:lnSpc>
            </a:pPr>
            <a:r>
              <a:rPr kumimoji="1" lang="ja-JP" altLang="en-US" sz="1600" b="1" dirty="0" smtClean="0">
                <a:solidFill>
                  <a:schemeClr val="bg1"/>
                </a:solidFill>
                <a:latin typeface="メイリオ" panose="020B0604030504040204" pitchFamily="50" charset="-128"/>
                <a:ea typeface="メイリオ" panose="020B0604030504040204" pitchFamily="50" charset="-128"/>
              </a:rPr>
              <a:t>窓口負担割合が２割となる方には 負担を抑える配慮措置があります</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47689" y="8156070"/>
            <a:ext cx="1046819" cy="1046819"/>
          </a:xfrm>
          <a:prstGeom prst="rect">
            <a:avLst/>
          </a:prstGeom>
        </p:spPr>
      </p:pic>
      <p:sp>
        <p:nvSpPr>
          <p:cNvPr id="21" name="テキスト ボックス 20"/>
          <p:cNvSpPr txBox="1"/>
          <p:nvPr/>
        </p:nvSpPr>
        <p:spPr>
          <a:xfrm>
            <a:off x="375691" y="2413127"/>
            <a:ext cx="3374642" cy="295466"/>
          </a:xfrm>
          <a:prstGeom prst="rect">
            <a:avLst/>
          </a:prstGeom>
          <a:noFill/>
        </p:spPr>
        <p:txBody>
          <a:bodyPr wrap="none" rtlCol="0">
            <a:spAutoFit/>
          </a:bodyPr>
          <a:lstStyle/>
          <a:p>
            <a:pPr>
              <a:lnSpc>
                <a:spcPct val="110000"/>
              </a:lnSpc>
            </a:pPr>
            <a:r>
              <a:rPr kumimoji="1" lang="ja-JP" altLang="en-US" sz="1200" dirty="0" smtClean="0">
                <a:latin typeface="メイリオ" panose="020B0604030504040204" pitchFamily="50" charset="-128"/>
                <a:ea typeface="メイリオ" panose="020B0604030504040204" pitchFamily="50" charset="-128"/>
              </a:rPr>
              <a:t>例：１か月の医療費全体額が</a:t>
            </a:r>
            <a:r>
              <a:rPr kumimoji="1" lang="en-US" altLang="ja-JP" sz="1200" b="1" dirty="0" smtClean="0">
                <a:latin typeface="メイリオ" panose="020B0604030504040204" pitchFamily="50" charset="-128"/>
                <a:ea typeface="メイリオ" panose="020B0604030504040204" pitchFamily="50" charset="-128"/>
              </a:rPr>
              <a:t>50</a:t>
            </a:r>
            <a:r>
              <a:rPr lang="en-US" altLang="ja-JP" sz="1200" b="1" dirty="0" smtClean="0">
                <a:latin typeface="メイリオ" panose="020B0604030504040204" pitchFamily="50" charset="-128"/>
                <a:ea typeface="メイリオ" panose="020B0604030504040204" pitchFamily="50" charset="-128"/>
              </a:rPr>
              <a:t>,000</a:t>
            </a:r>
            <a:r>
              <a:rPr lang="ja-JP" altLang="en-US" sz="1200" b="1" dirty="0" smtClean="0">
                <a:latin typeface="メイリオ" panose="020B0604030504040204" pitchFamily="50" charset="-128"/>
                <a:ea typeface="メイリオ" panose="020B0604030504040204" pitchFamily="50" charset="-128"/>
              </a:rPr>
              <a:t>円</a:t>
            </a:r>
            <a:r>
              <a:rPr lang="ja-JP" altLang="en-US" sz="1200" dirty="0" smtClean="0">
                <a:latin typeface="メイリオ" panose="020B0604030504040204" pitchFamily="50" charset="-128"/>
                <a:ea typeface="メイリオ" panose="020B0604030504040204" pitchFamily="50" charset="-128"/>
              </a:rPr>
              <a:t>の場合</a:t>
            </a:r>
            <a:endParaRPr kumimoji="1" lang="ja-JP" altLang="en-US" sz="1200" dirty="0">
              <a:latin typeface="メイリオ" panose="020B0604030504040204" pitchFamily="50" charset="-128"/>
              <a:ea typeface="メイリオ"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899361764"/>
              </p:ext>
            </p:extLst>
          </p:nvPr>
        </p:nvGraphicFramePr>
        <p:xfrm>
          <a:off x="401090" y="2768676"/>
          <a:ext cx="3307310" cy="1728000"/>
        </p:xfrm>
        <a:graphic>
          <a:graphicData uri="http://schemas.openxmlformats.org/drawingml/2006/table">
            <a:tbl>
              <a:tblPr firstRow="1" bandRow="1">
                <a:tableStyleId>{5C22544A-7EE6-4342-B048-85BDC9FD1C3A}</a:tableStyleId>
              </a:tblPr>
              <a:tblGrid>
                <a:gridCol w="2318131">
                  <a:extLst>
                    <a:ext uri="{9D8B030D-6E8A-4147-A177-3AD203B41FA5}">
                      <a16:colId xmlns:a16="http://schemas.microsoft.com/office/drawing/2014/main" val="1771596356"/>
                    </a:ext>
                  </a:extLst>
                </a:gridCol>
                <a:gridCol w="989179">
                  <a:extLst>
                    <a:ext uri="{9D8B030D-6E8A-4147-A177-3AD203B41FA5}">
                      <a16:colId xmlns:a16="http://schemas.microsoft.com/office/drawing/2014/main" val="674040548"/>
                    </a:ext>
                  </a:extLst>
                </a:gridCol>
              </a:tblGrid>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窓口負担割合１割のとき　①</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5,000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5650230"/>
                  </a:ext>
                </a:extLst>
              </a:tr>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窓口負担割合２割のとき　②</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10,000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4799850"/>
                  </a:ext>
                </a:extLst>
              </a:tr>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負担増　③（②－①）</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5,000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F3B9"/>
                    </a:solidFill>
                  </a:tcPr>
                </a:tc>
                <a:extLst>
                  <a:ext uri="{0D108BD9-81ED-4DB2-BD59-A6C34878D82A}">
                    <a16:rowId xmlns:a16="http://schemas.microsoft.com/office/drawing/2014/main" val="3928971208"/>
                  </a:ext>
                </a:extLst>
              </a:tr>
              <a:tr h="345600">
                <a:tc>
                  <a:txBody>
                    <a:bodyPr/>
                    <a:lstStyle/>
                    <a:p>
                      <a:r>
                        <a:rPr kumimoji="1" lang="ja-JP" altLang="en-US" sz="1200" b="1" dirty="0" smtClean="0">
                          <a:solidFill>
                            <a:schemeClr val="tx1"/>
                          </a:solidFill>
                          <a:latin typeface="メイリオ" panose="020B0604030504040204" pitchFamily="50" charset="-128"/>
                          <a:ea typeface="メイリオ" panose="020B0604030504040204" pitchFamily="50" charset="-128"/>
                        </a:rPr>
                        <a:t>窓口負担増の上限　④</a:t>
                      </a:r>
                      <a:endParaRPr kumimoji="1" lang="en-US" altLang="ja-JP" sz="1200" b="1"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3,000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rgbClr val="DB4D6D"/>
                      </a:solidFill>
                      <a:prstDash val="solid"/>
                      <a:round/>
                      <a:headEnd type="none" w="med" len="med"/>
                      <a:tailEnd type="none" w="med" len="med"/>
                    </a:lnB>
                    <a:solidFill>
                      <a:srgbClr val="FDF3B9"/>
                    </a:solidFill>
                  </a:tcPr>
                </a:tc>
                <a:extLst>
                  <a:ext uri="{0D108BD9-81ED-4DB2-BD59-A6C34878D82A}">
                    <a16:rowId xmlns:a16="http://schemas.microsoft.com/office/drawing/2014/main" val="1515120976"/>
                  </a:ext>
                </a:extLst>
              </a:tr>
              <a:tr h="345600">
                <a:tc>
                  <a:txBody>
                    <a:bodyPr/>
                    <a:lstStyle/>
                    <a:p>
                      <a:r>
                        <a:rPr kumimoji="1" lang="ja-JP" altLang="en-US" sz="1200" b="1" smtClean="0">
                          <a:solidFill>
                            <a:schemeClr val="tx1"/>
                          </a:solidFill>
                          <a:latin typeface="メイリオ" panose="020B0604030504040204" pitchFamily="50" charset="-128"/>
                          <a:ea typeface="メイリオ" panose="020B0604030504040204" pitchFamily="50" charset="-128"/>
                        </a:rPr>
                        <a:t>払い戻し等</a:t>
                      </a:r>
                      <a:r>
                        <a:rPr kumimoji="1" lang="ja-JP" altLang="en-US" sz="1200" b="1" baseline="0" smtClean="0">
                          <a:solidFill>
                            <a:schemeClr val="tx1"/>
                          </a:solidFill>
                          <a:latin typeface="メイリオ" panose="020B0604030504040204" pitchFamily="50" charset="-128"/>
                          <a:ea typeface="メイリオ" panose="020B0604030504040204" pitchFamily="50" charset="-128"/>
                        </a:rPr>
                        <a:t> </a:t>
                      </a:r>
                      <a:r>
                        <a:rPr kumimoji="1" lang="ja-JP" altLang="en-US" sz="1200" b="1" dirty="0" smtClean="0">
                          <a:solidFill>
                            <a:schemeClr val="tx1"/>
                          </a:solidFill>
                          <a:latin typeface="メイリオ" panose="020B0604030504040204" pitchFamily="50" charset="-128"/>
                          <a:ea typeface="メイリオ" panose="020B0604030504040204" pitchFamily="50" charset="-128"/>
                        </a:rPr>
                        <a:t>（③－④）</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DB4D6D"/>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noFill/>
                  </a:tcPr>
                </a:tc>
                <a:tc>
                  <a:txBody>
                    <a:bodyPr/>
                    <a:lstStyle/>
                    <a:p>
                      <a:pPr algn="r"/>
                      <a:r>
                        <a:rPr kumimoji="1" lang="en-US" altLang="ja-JP" sz="1200" b="1" dirty="0" smtClean="0">
                          <a:solidFill>
                            <a:schemeClr val="tx1"/>
                          </a:solidFill>
                          <a:latin typeface="メイリオ" panose="020B0604030504040204" pitchFamily="50" charset="-128"/>
                          <a:ea typeface="メイリオ" panose="020B0604030504040204" pitchFamily="50" charset="-128"/>
                        </a:rPr>
                        <a:t>2,000</a:t>
                      </a:r>
                      <a:r>
                        <a:rPr kumimoji="1" lang="ja-JP" altLang="en-US" sz="1200" b="1" dirty="0" smtClean="0">
                          <a:solidFill>
                            <a:schemeClr val="tx1"/>
                          </a:solidFill>
                          <a:latin typeface="メイリオ" panose="020B0604030504040204" pitchFamily="50" charset="-128"/>
                          <a:ea typeface="メイリオ" panose="020B0604030504040204" pitchFamily="50" charset="-128"/>
                        </a:rPr>
                        <a:t>円</a:t>
                      </a:r>
                      <a:endParaRPr kumimoji="1" lang="ja-JP" altLang="en-US" sz="12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rgbClr val="DB4D6D"/>
                      </a:solidFill>
                      <a:prstDash val="solid"/>
                      <a:round/>
                      <a:headEnd type="none" w="med" len="med"/>
                      <a:tailEnd type="none" w="med" len="med"/>
                    </a:lnR>
                    <a:lnT w="38100" cap="flat" cmpd="sng" algn="ctr">
                      <a:solidFill>
                        <a:srgbClr val="DB4D6D"/>
                      </a:solidFill>
                      <a:prstDash val="solid"/>
                      <a:round/>
                      <a:headEnd type="none" w="med" len="med"/>
                      <a:tailEnd type="none" w="med" len="med"/>
                    </a:lnT>
                    <a:lnB w="38100" cap="flat" cmpd="sng" algn="ctr">
                      <a:solidFill>
                        <a:srgbClr val="DB4D6D"/>
                      </a:solidFill>
                      <a:prstDash val="solid"/>
                      <a:round/>
                      <a:headEnd type="none" w="med" len="med"/>
                      <a:tailEnd type="none" w="med" len="med"/>
                    </a:lnB>
                    <a:noFill/>
                  </a:tcPr>
                </a:tc>
                <a:extLst>
                  <a:ext uri="{0D108BD9-81ED-4DB2-BD59-A6C34878D82A}">
                    <a16:rowId xmlns:a16="http://schemas.microsoft.com/office/drawing/2014/main" val="83578125"/>
                  </a:ext>
                </a:extLst>
              </a:tr>
            </a:tbl>
          </a:graphicData>
        </a:graphic>
      </p:graphicFrame>
      <p:sp>
        <p:nvSpPr>
          <p:cNvPr id="23" name="テキスト ボックス 22"/>
          <p:cNvSpPr txBox="1"/>
          <p:nvPr/>
        </p:nvSpPr>
        <p:spPr>
          <a:xfrm>
            <a:off x="188856" y="2152514"/>
            <a:ext cx="3790781" cy="329321"/>
          </a:xfrm>
          <a:prstGeom prst="rect">
            <a:avLst/>
          </a:prstGeom>
          <a:noFill/>
          <a:ln>
            <a:noFill/>
          </a:ln>
        </p:spPr>
        <p:txBody>
          <a:bodyPr wrap="none" rtlCol="0">
            <a:spAutoFit/>
          </a:bodyPr>
          <a:lstStyle/>
          <a:p>
            <a:pPr>
              <a:lnSpc>
                <a:spcPct val="110000"/>
              </a:lnSpc>
            </a:pPr>
            <a:r>
              <a:rPr kumimoji="1" lang="en-US" altLang="ja-JP" sz="1400" b="1" spc="80" dirty="0" smtClean="0">
                <a:solidFill>
                  <a:srgbClr val="103185"/>
                </a:solidFill>
                <a:latin typeface="メイリオ" panose="020B0604030504040204" pitchFamily="50" charset="-128"/>
                <a:ea typeface="メイリオ" panose="020B0604030504040204" pitchFamily="50" charset="-128"/>
              </a:rPr>
              <a:t>【</a:t>
            </a:r>
            <a:r>
              <a:rPr kumimoji="1" lang="ja-JP" altLang="en-US" sz="1400" b="1" spc="80" dirty="0" smtClean="0">
                <a:solidFill>
                  <a:srgbClr val="103185"/>
                </a:solidFill>
                <a:latin typeface="メイリオ" panose="020B0604030504040204" pitchFamily="50" charset="-128"/>
                <a:ea typeface="メイリオ" panose="020B0604030504040204" pitchFamily="50" charset="-128"/>
              </a:rPr>
              <a:t>配慮措置が適用される場合の計算方法</a:t>
            </a:r>
            <a:r>
              <a:rPr lang="en-US" altLang="ja-JP" sz="1400" b="1" spc="80" dirty="0">
                <a:solidFill>
                  <a:srgbClr val="103185"/>
                </a:solidFill>
                <a:latin typeface="メイリオ" panose="020B0604030504040204" pitchFamily="50" charset="-128"/>
                <a:ea typeface="メイリオ" panose="020B0604030504040204" pitchFamily="50" charset="-128"/>
              </a:rPr>
              <a:t>】</a:t>
            </a:r>
            <a:endParaRPr kumimoji="1" lang="ja-JP" altLang="en-US" sz="1400" b="1" spc="80" dirty="0">
              <a:solidFill>
                <a:srgbClr val="103185"/>
              </a:solidFill>
              <a:latin typeface="メイリオ" panose="020B0604030504040204" pitchFamily="50" charset="-128"/>
              <a:ea typeface="メイリオ" panose="020B0604030504040204" pitchFamily="50" charset="-128"/>
            </a:endParaRPr>
          </a:p>
        </p:txBody>
      </p:sp>
      <p:sp>
        <p:nvSpPr>
          <p:cNvPr id="24" name="四角形吹き出し 23"/>
          <p:cNvSpPr/>
          <p:nvPr/>
        </p:nvSpPr>
        <p:spPr>
          <a:xfrm>
            <a:off x="4206761" y="2757500"/>
            <a:ext cx="2271406" cy="985980"/>
          </a:xfrm>
          <a:prstGeom prst="wedgeRectCallout">
            <a:avLst>
              <a:gd name="adj1" fmla="val -65028"/>
              <a:gd name="adj2" fmla="val 107769"/>
            </a:avLst>
          </a:prstGeom>
          <a:noFill/>
          <a:ln w="381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spcBef>
                <a:spcPts val="600"/>
              </a:spcBef>
            </a:pPr>
            <a:r>
              <a:rPr kumimoji="1" lang="ja-JP" altLang="en-US" sz="1600" b="1" dirty="0" smtClean="0">
                <a:solidFill>
                  <a:srgbClr val="103185"/>
                </a:solidFill>
                <a:latin typeface="メイリオ" panose="020B0604030504040204" pitchFamily="50" charset="-128"/>
                <a:ea typeface="メイリオ" panose="020B0604030504040204" pitchFamily="50" charset="-128"/>
              </a:rPr>
              <a:t>配慮措置</a:t>
            </a:r>
            <a:r>
              <a:rPr kumimoji="1" lang="en-US" altLang="ja-JP" sz="1200" dirty="0" smtClean="0">
                <a:solidFill>
                  <a:schemeClr val="tx1"/>
                </a:solidFill>
                <a:latin typeface="メイリオ" panose="020B0604030504040204" pitchFamily="50" charset="-128"/>
                <a:ea typeface="メイリオ" panose="020B0604030504040204" pitchFamily="50" charset="-128"/>
              </a:rPr>
              <a:t/>
            </a:r>
            <a:br>
              <a:rPr kumimoji="1" lang="en-US" altLang="ja-JP" sz="1200" dirty="0" smtClean="0">
                <a:solidFill>
                  <a:schemeClr val="tx1"/>
                </a:solidFill>
                <a:latin typeface="メイリオ" panose="020B0604030504040204" pitchFamily="50" charset="-128"/>
                <a:ea typeface="メイリオ" panose="020B0604030504040204" pitchFamily="50" charset="-128"/>
              </a:rPr>
            </a:br>
            <a:r>
              <a:rPr kumimoji="1" lang="ja-JP" altLang="en-US" sz="1200" dirty="0" smtClean="0">
                <a:solidFill>
                  <a:schemeClr val="tx1"/>
                </a:solidFill>
                <a:latin typeface="メイリオ" panose="020B0604030504040204" pitchFamily="50" charset="-128"/>
                <a:ea typeface="メイリオ" panose="020B0604030504040204" pitchFamily="50" charset="-128"/>
              </a:rPr>
              <a:t>１か月</a:t>
            </a:r>
            <a:r>
              <a:rPr lang="ja-JP" altLang="en-US" sz="1200" dirty="0" smtClean="0">
                <a:solidFill>
                  <a:schemeClr val="tx1"/>
                </a:solidFill>
                <a:latin typeface="メイリオ" panose="020B0604030504040204" pitchFamily="50" charset="-128"/>
                <a:ea typeface="メイリオ" panose="020B0604030504040204" pitchFamily="50" charset="-128"/>
              </a:rPr>
              <a:t> </a:t>
            </a:r>
            <a:r>
              <a:rPr kumimoji="1" lang="en-US" altLang="ja-JP" sz="1200" dirty="0" smtClean="0">
                <a:solidFill>
                  <a:schemeClr val="tx1"/>
                </a:solidFill>
                <a:latin typeface="メイリオ" panose="020B0604030504040204" pitchFamily="50" charset="-128"/>
                <a:ea typeface="メイリオ" panose="020B0604030504040204" pitchFamily="50" charset="-128"/>
              </a:rPr>
              <a:t>5</a:t>
            </a:r>
            <a:r>
              <a:rPr lang="en-US" altLang="ja-JP" sz="1200" dirty="0" smtClean="0">
                <a:solidFill>
                  <a:schemeClr val="tx1"/>
                </a:solidFill>
                <a:latin typeface="メイリオ" panose="020B0604030504040204" pitchFamily="50" charset="-128"/>
                <a:ea typeface="メイリオ" panose="020B0604030504040204" pitchFamily="50" charset="-128"/>
              </a:rPr>
              <a:t>,000</a:t>
            </a:r>
            <a:r>
              <a:rPr lang="ja-JP" altLang="en-US" sz="1200" dirty="0" smtClean="0">
                <a:solidFill>
                  <a:schemeClr val="tx1"/>
                </a:solidFill>
                <a:latin typeface="メイリオ" panose="020B0604030504040204" pitchFamily="50" charset="-128"/>
                <a:ea typeface="メイリオ" panose="020B0604030504040204" pitchFamily="50" charset="-128"/>
              </a:rPr>
              <a:t>円の負担増を</a:t>
            </a:r>
            <a:r>
              <a:rPr lang="en-US" altLang="ja-JP" sz="1200" dirty="0" smtClean="0">
                <a:solidFill>
                  <a:schemeClr val="tx1"/>
                </a:solidFill>
                <a:latin typeface="メイリオ" panose="020B0604030504040204" pitchFamily="50" charset="-128"/>
                <a:ea typeface="メイリオ" panose="020B0604030504040204" pitchFamily="50" charset="-128"/>
              </a:rPr>
              <a:t/>
            </a:r>
            <a:br>
              <a:rPr lang="en-US" altLang="ja-JP" sz="1200" dirty="0" smtClean="0">
                <a:solidFill>
                  <a:schemeClr val="tx1"/>
                </a:solidFill>
                <a:latin typeface="メイリオ" panose="020B0604030504040204" pitchFamily="50" charset="-128"/>
                <a:ea typeface="メイリオ" panose="020B0604030504040204" pitchFamily="50" charset="-128"/>
              </a:rPr>
            </a:br>
            <a:r>
              <a:rPr lang="en-US" altLang="ja-JP" sz="1200" dirty="0" smtClean="0">
                <a:solidFill>
                  <a:schemeClr val="tx1"/>
                </a:solidFill>
                <a:latin typeface="メイリオ" panose="020B0604030504040204" pitchFamily="50" charset="-128"/>
                <a:ea typeface="メイリオ" panose="020B0604030504040204" pitchFamily="50" charset="-128"/>
              </a:rPr>
              <a:t>3,000</a:t>
            </a:r>
            <a:r>
              <a:rPr lang="ja-JP" altLang="en-US" sz="1200" dirty="0" smtClean="0">
                <a:solidFill>
                  <a:schemeClr val="tx1"/>
                </a:solidFill>
                <a:latin typeface="メイリオ" panose="020B0604030504040204" pitchFamily="50" charset="-128"/>
                <a:ea typeface="メイリオ" panose="020B0604030504040204" pitchFamily="50" charset="-128"/>
              </a:rPr>
              <a:t>円までに抑えます。</a:t>
            </a:r>
            <a:endParaRPr lang="en-US" altLang="ja-JP" sz="1200" dirty="0" smtClean="0">
              <a:solidFill>
                <a:schemeClr val="tx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189000" y="396000"/>
            <a:ext cx="6480000" cy="1671227"/>
          </a:xfrm>
          <a:prstGeom prst="rect">
            <a:avLst/>
          </a:prstGeom>
          <a:noFill/>
        </p:spPr>
        <p:txBody>
          <a:bodyPr wrap="square" rtlCol="0">
            <a:spAutoFit/>
          </a:bodyPr>
          <a:lstStyle/>
          <a:p>
            <a:pPr marL="285750" indent="-285750">
              <a:lnSpc>
                <a:spcPct val="110000"/>
              </a:lnSpc>
              <a:spcBef>
                <a:spcPts val="300"/>
              </a:spcBef>
              <a:buClr>
                <a:srgbClr val="103185"/>
              </a:buClr>
              <a:buFont typeface="Wingdings" panose="05000000000000000000" pitchFamily="2" charset="2"/>
              <a:buChar char="l"/>
            </a:pPr>
            <a:r>
              <a:rPr kumimoji="1" lang="en-US" altLang="ja-JP" sz="1400" b="1" dirty="0" smtClean="0">
                <a:solidFill>
                  <a:srgbClr val="103185"/>
                </a:solidFill>
                <a:latin typeface="メイリオ" panose="020B0604030504040204" pitchFamily="50" charset="-128"/>
                <a:ea typeface="メイリオ" panose="020B0604030504040204" pitchFamily="50" charset="-128"/>
              </a:rPr>
              <a:t>20</a:t>
            </a:r>
            <a:r>
              <a:rPr lang="en-US" altLang="ja-JP" sz="1400" b="1" dirty="0" smtClean="0">
                <a:solidFill>
                  <a:srgbClr val="103185"/>
                </a:solidFill>
                <a:latin typeface="メイリオ" panose="020B0604030504040204" pitchFamily="50" charset="-128"/>
                <a:ea typeface="メイリオ" panose="020B0604030504040204" pitchFamily="50" charset="-128"/>
              </a:rPr>
              <a:t>22</a:t>
            </a:r>
            <a:r>
              <a:rPr kumimoji="1" lang="ja-JP" altLang="en-US" sz="1400" b="1" dirty="0" smtClean="0">
                <a:solidFill>
                  <a:srgbClr val="103185"/>
                </a:solidFill>
                <a:latin typeface="メイリオ" panose="020B0604030504040204" pitchFamily="50" charset="-128"/>
                <a:ea typeface="メイリオ" panose="020B0604030504040204" pitchFamily="50" charset="-128"/>
              </a:rPr>
              <a:t>年</a:t>
            </a:r>
            <a:r>
              <a:rPr lang="en-US" altLang="ja-JP" sz="1400" b="1" dirty="0" smtClean="0">
                <a:solidFill>
                  <a:srgbClr val="103185"/>
                </a:solidFill>
                <a:latin typeface="メイリオ" panose="020B0604030504040204" pitchFamily="50" charset="-128"/>
                <a:ea typeface="メイリオ" panose="020B0604030504040204" pitchFamily="50" charset="-128"/>
              </a:rPr>
              <a:t>10</a:t>
            </a:r>
            <a:r>
              <a:rPr kumimoji="1" lang="ja-JP" altLang="en-US" sz="1400" b="1" dirty="0" smtClean="0">
                <a:solidFill>
                  <a:srgbClr val="103185"/>
                </a:solidFill>
                <a:latin typeface="メイリオ" panose="020B0604030504040204" pitchFamily="50" charset="-128"/>
                <a:ea typeface="メイリオ" panose="020B0604030504040204" pitchFamily="50" charset="-128"/>
              </a:rPr>
              <a:t>月１日の施行後３年間</a:t>
            </a:r>
            <a:r>
              <a:rPr kumimoji="1" lang="en-US" altLang="ja-JP" sz="1400" b="1" dirty="0" smtClean="0">
                <a:solidFill>
                  <a:srgbClr val="103185"/>
                </a:solidFill>
                <a:latin typeface="メイリオ" panose="020B0604030504040204" pitchFamily="50" charset="-128"/>
                <a:ea typeface="メイリオ" panose="020B0604030504040204" pitchFamily="50" charset="-128"/>
              </a:rPr>
              <a:t>(2025</a:t>
            </a:r>
            <a:r>
              <a:rPr kumimoji="1" lang="ja-JP" altLang="en-US" sz="1400" b="1" dirty="0" smtClean="0">
                <a:solidFill>
                  <a:srgbClr val="103185"/>
                </a:solidFill>
                <a:latin typeface="メイリオ" panose="020B0604030504040204" pitchFamily="50" charset="-128"/>
                <a:ea typeface="メイリオ" panose="020B0604030504040204" pitchFamily="50" charset="-128"/>
              </a:rPr>
              <a:t>年９月</a:t>
            </a:r>
            <a:r>
              <a:rPr lang="en-US" altLang="ja-JP" sz="1400" b="1" dirty="0" smtClean="0">
                <a:solidFill>
                  <a:srgbClr val="103185"/>
                </a:solidFill>
                <a:latin typeface="メイリオ" panose="020B0604030504040204" pitchFamily="50" charset="-128"/>
                <a:ea typeface="メイリオ" panose="020B0604030504040204" pitchFamily="50" charset="-128"/>
              </a:rPr>
              <a:t>30</a:t>
            </a:r>
            <a:r>
              <a:rPr kumimoji="1" lang="ja-JP" altLang="en-US" sz="1400" b="1" dirty="0" smtClean="0">
                <a:solidFill>
                  <a:srgbClr val="103185"/>
                </a:solidFill>
                <a:latin typeface="メイリオ" panose="020B0604030504040204" pitchFamily="50" charset="-128"/>
                <a:ea typeface="メイリオ" panose="020B0604030504040204" pitchFamily="50" charset="-128"/>
              </a:rPr>
              <a:t>日まで</a:t>
            </a:r>
            <a:r>
              <a:rPr kumimoji="1" lang="en-US" altLang="ja-JP" sz="1400" b="1" dirty="0" smtClean="0">
                <a:solidFill>
                  <a:srgbClr val="103185"/>
                </a:solidFill>
                <a:latin typeface="メイリオ" panose="020B0604030504040204" pitchFamily="50" charset="-128"/>
                <a:ea typeface="メイリオ" panose="020B0604030504040204" pitchFamily="50" charset="-128"/>
              </a:rPr>
              <a:t>)</a:t>
            </a:r>
            <a:r>
              <a:rPr kumimoji="1" lang="ja-JP" altLang="en-US" sz="1400" b="1" dirty="0" smtClean="0">
                <a:solidFill>
                  <a:srgbClr val="103185"/>
                </a:solidFill>
                <a:latin typeface="メイリオ" panose="020B0604030504040204" pitchFamily="50" charset="-128"/>
                <a:ea typeface="メイリオ" panose="020B0604030504040204" pitchFamily="50" charset="-128"/>
              </a:rPr>
              <a:t>は、</a:t>
            </a:r>
            <a:r>
              <a:rPr kumimoji="1" lang="en-US" altLang="ja-JP" sz="1400" b="1" dirty="0" smtClean="0">
                <a:solidFill>
                  <a:srgbClr val="103185"/>
                </a:solidFill>
                <a:latin typeface="メイリオ" panose="020B0604030504040204" pitchFamily="50" charset="-128"/>
                <a:ea typeface="メイリオ" panose="020B0604030504040204" pitchFamily="50" charset="-128"/>
              </a:rPr>
              <a:t/>
            </a:r>
            <a:br>
              <a:rPr kumimoji="1" lang="en-US" altLang="ja-JP" sz="1400" b="1" dirty="0" smtClean="0">
                <a:solidFill>
                  <a:srgbClr val="103185"/>
                </a:solidFill>
                <a:latin typeface="メイリオ" panose="020B0604030504040204" pitchFamily="50" charset="-128"/>
                <a:ea typeface="メイリオ" panose="020B0604030504040204" pitchFamily="50" charset="-128"/>
              </a:rPr>
            </a:br>
            <a:r>
              <a:rPr kumimoji="1" lang="ja-JP" altLang="en-US" sz="1400" b="1" dirty="0" smtClean="0">
                <a:solidFill>
                  <a:srgbClr val="103185"/>
                </a:solidFill>
                <a:latin typeface="メイリオ" panose="020B0604030504040204" pitchFamily="50" charset="-128"/>
                <a:ea typeface="メイリオ" panose="020B0604030504040204" pitchFamily="50" charset="-128"/>
              </a:rPr>
              <a:t>２割負担となる方について、１か月の外来医療の窓口負担割合の引き上げ</a:t>
            </a:r>
            <a:r>
              <a:rPr kumimoji="1" lang="en-US" altLang="ja-JP" sz="1400" b="1" dirty="0" smtClean="0">
                <a:solidFill>
                  <a:srgbClr val="103185"/>
                </a:solidFill>
                <a:latin typeface="メイリオ" panose="020B0604030504040204" pitchFamily="50" charset="-128"/>
                <a:ea typeface="メイリオ" panose="020B0604030504040204" pitchFamily="50" charset="-128"/>
              </a:rPr>
              <a:t/>
            </a:r>
            <a:br>
              <a:rPr kumimoji="1" lang="en-US" altLang="ja-JP" sz="1400" b="1" dirty="0" smtClean="0">
                <a:solidFill>
                  <a:srgbClr val="103185"/>
                </a:solidFill>
                <a:latin typeface="メイリオ" panose="020B0604030504040204" pitchFamily="50" charset="-128"/>
                <a:ea typeface="メイリオ" panose="020B0604030504040204" pitchFamily="50" charset="-128"/>
              </a:rPr>
            </a:br>
            <a:r>
              <a:rPr kumimoji="1" lang="ja-JP" altLang="en-US" sz="1400" b="1" dirty="0" smtClean="0">
                <a:solidFill>
                  <a:srgbClr val="103185"/>
                </a:solidFill>
                <a:latin typeface="メイリオ" panose="020B0604030504040204" pitchFamily="50" charset="-128"/>
                <a:ea typeface="メイリオ" panose="020B0604030504040204" pitchFamily="50" charset="-128"/>
              </a:rPr>
              <a:t>に伴う負担増加額を</a:t>
            </a:r>
            <a:r>
              <a:rPr kumimoji="1" lang="en-US" altLang="ja-JP" sz="1400" b="1" dirty="0" smtClean="0">
                <a:solidFill>
                  <a:srgbClr val="103185"/>
                </a:solidFill>
                <a:latin typeface="メイリオ" panose="020B0604030504040204" pitchFamily="50" charset="-128"/>
                <a:ea typeface="メイリオ" panose="020B0604030504040204" pitchFamily="50" charset="-128"/>
              </a:rPr>
              <a:t>3,000</a:t>
            </a:r>
            <a:r>
              <a:rPr kumimoji="1" lang="ja-JP" altLang="en-US" sz="1400" b="1" dirty="0" smtClean="0">
                <a:solidFill>
                  <a:srgbClr val="103185"/>
                </a:solidFill>
                <a:latin typeface="メイリオ" panose="020B0604030504040204" pitchFamily="50" charset="-128"/>
                <a:ea typeface="メイリオ" panose="020B0604030504040204" pitchFamily="50" charset="-128"/>
              </a:rPr>
              <a:t>円までに抑えます</a:t>
            </a:r>
            <a:r>
              <a:rPr lang="en-US" altLang="ja-JP" sz="1400" b="1" dirty="0" smtClean="0">
                <a:solidFill>
                  <a:srgbClr val="103185"/>
                </a:solidFill>
                <a:latin typeface="メイリオ" panose="020B0604030504040204" pitchFamily="50" charset="-128"/>
                <a:ea typeface="メイリオ" panose="020B0604030504040204" pitchFamily="50" charset="-128"/>
              </a:rPr>
              <a:t>(</a:t>
            </a:r>
            <a:r>
              <a:rPr kumimoji="1" lang="ja-JP" altLang="en-US" sz="1400" b="1" dirty="0" smtClean="0">
                <a:solidFill>
                  <a:srgbClr val="103185"/>
                </a:solidFill>
                <a:latin typeface="メイリオ" panose="020B0604030504040204" pitchFamily="50" charset="-128"/>
                <a:ea typeface="メイリオ" panose="020B0604030504040204" pitchFamily="50" charset="-128"/>
              </a:rPr>
              <a:t>入院の医療費は対象外</a:t>
            </a:r>
            <a:r>
              <a:rPr kumimoji="1" lang="en-US" altLang="ja-JP" sz="1400" b="1" dirty="0" smtClean="0">
                <a:solidFill>
                  <a:srgbClr val="103185"/>
                </a:solidFill>
                <a:latin typeface="メイリオ" panose="020B0604030504040204" pitchFamily="50" charset="-128"/>
                <a:ea typeface="メイリオ" panose="020B0604030504040204" pitchFamily="50" charset="-128"/>
              </a:rPr>
              <a:t>)</a:t>
            </a:r>
            <a:r>
              <a:rPr kumimoji="1" lang="ja-JP" altLang="en-US" sz="1400" b="1" dirty="0" err="1" smtClean="0">
                <a:solidFill>
                  <a:srgbClr val="103185"/>
                </a:solidFill>
                <a:latin typeface="メイリオ" panose="020B0604030504040204" pitchFamily="50" charset="-128"/>
                <a:ea typeface="メイリオ" panose="020B0604030504040204" pitchFamily="50" charset="-128"/>
              </a:rPr>
              <a:t>。</a:t>
            </a:r>
            <a:endParaRPr kumimoji="1" lang="en-US" altLang="ja-JP" sz="1400" b="1" dirty="0" smtClean="0">
              <a:solidFill>
                <a:srgbClr val="103185"/>
              </a:solidFill>
              <a:latin typeface="メイリオ" panose="020B0604030504040204" pitchFamily="50" charset="-128"/>
              <a:ea typeface="メイリオ" panose="020B0604030504040204" pitchFamily="50" charset="-128"/>
            </a:endParaRPr>
          </a:p>
          <a:p>
            <a:pPr>
              <a:lnSpc>
                <a:spcPct val="110000"/>
              </a:lnSpc>
              <a:buClr>
                <a:srgbClr val="103185"/>
              </a:buClr>
            </a:pPr>
            <a:r>
              <a:rPr lang="ja-JP" altLang="en-US" sz="1050" dirty="0" smtClean="0">
                <a:solidFill>
                  <a:srgbClr val="103185"/>
                </a:solidFill>
                <a:latin typeface="メイリオ" panose="020B0604030504040204" pitchFamily="50" charset="-128"/>
                <a:ea typeface="メイリオ" panose="020B0604030504040204" pitchFamily="50" charset="-128"/>
              </a:rPr>
              <a:t>　　</a:t>
            </a:r>
            <a:r>
              <a:rPr lang="en-US" altLang="ja-JP" sz="1050" dirty="0" smtClean="0">
                <a:solidFill>
                  <a:srgbClr val="103185"/>
                </a:solidFill>
                <a:latin typeface="メイリオ" panose="020B0604030504040204" pitchFamily="50" charset="-128"/>
                <a:ea typeface="メイリオ" panose="020B0604030504040204" pitchFamily="50" charset="-128"/>
              </a:rPr>
              <a:t>※</a:t>
            </a:r>
            <a:r>
              <a:rPr lang="ja-JP" altLang="en-US" sz="1050" dirty="0" smtClean="0">
                <a:solidFill>
                  <a:srgbClr val="103185"/>
                </a:solidFill>
                <a:latin typeface="メイリオ" panose="020B0604030504040204" pitchFamily="50" charset="-128"/>
                <a:ea typeface="メイリオ" panose="020B0604030504040204" pitchFamily="50" charset="-128"/>
              </a:rPr>
              <a:t>同一</a:t>
            </a:r>
            <a:r>
              <a:rPr lang="ja-JP" altLang="en-US" sz="1050" dirty="0">
                <a:solidFill>
                  <a:srgbClr val="103185"/>
                </a:solidFill>
                <a:latin typeface="メイリオ" panose="020B0604030504040204" pitchFamily="50" charset="-128"/>
                <a:ea typeface="メイリオ" panose="020B0604030504040204" pitchFamily="50" charset="-128"/>
              </a:rPr>
              <a:t>の医療機関での受診については、上限額以上窓口で支払わなくてよい取扱い。</a:t>
            </a:r>
          </a:p>
          <a:p>
            <a:pPr>
              <a:lnSpc>
                <a:spcPct val="110000"/>
              </a:lnSpc>
              <a:buClr>
                <a:srgbClr val="103185"/>
              </a:buClr>
            </a:pPr>
            <a:r>
              <a:rPr lang="ja-JP" altLang="en-US" sz="1050" dirty="0" smtClean="0">
                <a:solidFill>
                  <a:srgbClr val="103185"/>
                </a:solidFill>
                <a:latin typeface="メイリオ" panose="020B0604030504040204" pitchFamily="50" charset="-128"/>
                <a:ea typeface="メイリオ" panose="020B0604030504040204" pitchFamily="50" charset="-128"/>
              </a:rPr>
              <a:t>　　　そう</a:t>
            </a:r>
            <a:r>
              <a:rPr lang="ja-JP" altLang="en-US" sz="1050" dirty="0">
                <a:solidFill>
                  <a:srgbClr val="103185"/>
                </a:solidFill>
                <a:latin typeface="メイリオ" panose="020B0604030504040204" pitchFamily="50" charset="-128"/>
                <a:ea typeface="メイリオ" panose="020B0604030504040204" pitchFamily="50" charset="-128"/>
              </a:rPr>
              <a:t>でない場合</a:t>
            </a:r>
            <a:r>
              <a:rPr lang="ja-JP" altLang="en-US" sz="1050" dirty="0" smtClean="0">
                <a:solidFill>
                  <a:srgbClr val="103185"/>
                </a:solidFill>
                <a:latin typeface="メイリオ" panose="020B0604030504040204" pitchFamily="50" charset="-128"/>
                <a:ea typeface="メイリオ" panose="020B0604030504040204" pitchFamily="50" charset="-128"/>
              </a:rPr>
              <a:t>では、１か月の</a:t>
            </a:r>
            <a:r>
              <a:rPr lang="ja-JP" altLang="en-US" sz="1050" dirty="0">
                <a:solidFill>
                  <a:srgbClr val="103185"/>
                </a:solidFill>
                <a:latin typeface="メイリオ" panose="020B0604030504040204" pitchFamily="50" charset="-128"/>
                <a:ea typeface="メイリオ" panose="020B0604030504040204" pitchFamily="50" charset="-128"/>
              </a:rPr>
              <a:t>負担増を</a:t>
            </a:r>
            <a:r>
              <a:rPr lang="en-US" altLang="ja-JP" sz="1050" dirty="0">
                <a:solidFill>
                  <a:srgbClr val="103185"/>
                </a:solidFill>
                <a:latin typeface="メイリオ" panose="020B0604030504040204" pitchFamily="50" charset="-128"/>
                <a:ea typeface="メイリオ" panose="020B0604030504040204" pitchFamily="50" charset="-128"/>
              </a:rPr>
              <a:t>3,000</a:t>
            </a:r>
            <a:r>
              <a:rPr lang="ja-JP" altLang="en-US" sz="1050" dirty="0">
                <a:solidFill>
                  <a:srgbClr val="103185"/>
                </a:solidFill>
                <a:latin typeface="メイリオ" panose="020B0604030504040204" pitchFamily="50" charset="-128"/>
                <a:ea typeface="メイリオ" panose="020B0604030504040204" pitchFamily="50" charset="-128"/>
              </a:rPr>
              <a:t>円までに抑えるための差額</a:t>
            </a:r>
            <a:r>
              <a:rPr lang="ja-JP" altLang="en-US" sz="1050" dirty="0" smtClean="0">
                <a:solidFill>
                  <a:srgbClr val="103185"/>
                </a:solidFill>
                <a:latin typeface="メイリオ" panose="020B0604030504040204" pitchFamily="50" charset="-128"/>
                <a:ea typeface="メイリオ" panose="020B0604030504040204" pitchFamily="50" charset="-128"/>
              </a:rPr>
              <a:t>を払い戻し。</a:t>
            </a:r>
            <a:endParaRPr kumimoji="1" lang="en-US" altLang="ja-JP" sz="1050" dirty="0" smtClean="0">
              <a:solidFill>
                <a:srgbClr val="103185"/>
              </a:solidFill>
              <a:latin typeface="メイリオ" panose="020B0604030504040204" pitchFamily="50" charset="-128"/>
              <a:ea typeface="メイリオ" panose="020B0604030504040204" pitchFamily="50" charset="-128"/>
            </a:endParaRPr>
          </a:p>
          <a:p>
            <a:pPr marL="285750" indent="-285750">
              <a:lnSpc>
                <a:spcPct val="110000"/>
              </a:lnSpc>
              <a:spcBef>
                <a:spcPts val="300"/>
              </a:spcBef>
              <a:buClr>
                <a:srgbClr val="103185"/>
              </a:buClr>
              <a:buFont typeface="Wingdings" panose="05000000000000000000" pitchFamily="2" charset="2"/>
              <a:buChar char="l"/>
            </a:pPr>
            <a:r>
              <a:rPr kumimoji="1" lang="ja-JP" altLang="en-US" sz="1400" b="1" dirty="0" smtClean="0">
                <a:solidFill>
                  <a:srgbClr val="103185"/>
                </a:solidFill>
                <a:latin typeface="メイリオ" panose="020B0604030504040204" pitchFamily="50" charset="-128"/>
                <a:ea typeface="メイリオ" panose="020B0604030504040204" pitchFamily="50" charset="-128"/>
              </a:rPr>
              <a:t>配慮措置の適用で払い戻しとなる方は、高額療養費として、</a:t>
            </a:r>
            <a:r>
              <a:rPr kumimoji="1" lang="en-US" altLang="ja-JP" sz="1400" b="1" dirty="0" smtClean="0">
                <a:solidFill>
                  <a:srgbClr val="103185"/>
                </a:solidFill>
                <a:latin typeface="メイリオ" panose="020B0604030504040204" pitchFamily="50" charset="-128"/>
                <a:ea typeface="メイリオ" panose="020B0604030504040204" pitchFamily="50" charset="-128"/>
              </a:rPr>
              <a:t/>
            </a:r>
            <a:br>
              <a:rPr kumimoji="1" lang="en-US" altLang="ja-JP" sz="1400" b="1" dirty="0" smtClean="0">
                <a:solidFill>
                  <a:srgbClr val="103185"/>
                </a:solidFill>
                <a:latin typeface="メイリオ" panose="020B0604030504040204" pitchFamily="50" charset="-128"/>
                <a:ea typeface="メイリオ" panose="020B0604030504040204" pitchFamily="50" charset="-128"/>
              </a:rPr>
            </a:br>
            <a:r>
              <a:rPr kumimoji="1" lang="ja-JP" altLang="en-US" sz="1400" b="1" dirty="0" smtClean="0">
                <a:solidFill>
                  <a:srgbClr val="103185"/>
                </a:solidFill>
                <a:latin typeface="メイリオ" panose="020B0604030504040204" pitchFamily="50" charset="-128"/>
                <a:ea typeface="メイリオ" panose="020B0604030504040204" pitchFamily="50" charset="-128"/>
              </a:rPr>
              <a:t>事前に登録されている高額療養費の口座へ後日払い戻します。</a:t>
            </a:r>
            <a:endParaRPr kumimoji="1" lang="ja-JP" altLang="en-US" sz="1400" b="1" dirty="0">
              <a:solidFill>
                <a:srgbClr val="10318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37814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1547</TotalTime>
  <Words>554</Words>
  <Application>Microsoft Office PowerPoint</Application>
  <PresentationFormat>A4 210 x 297 mm</PresentationFormat>
  <Paragraphs>107</Paragraphs>
  <Slides>4</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HG丸ｺﾞｼｯｸM-PRO</vt:lpstr>
      <vt:lpstr>メイリオ</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岡﨑 天海(okazaki-takami.ak9)</dc:creator>
  <cp:lastModifiedBy>Windows ユーザー</cp:lastModifiedBy>
  <cp:revision>391</cp:revision>
  <cp:lastPrinted>2022-01-28T06:11:04Z</cp:lastPrinted>
  <dcterms:created xsi:type="dcterms:W3CDTF">2021-08-05T09:34:01Z</dcterms:created>
  <dcterms:modified xsi:type="dcterms:W3CDTF">2022-05-19T04:13:36Z</dcterms:modified>
</cp:coreProperties>
</file>