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9" r:id="rId3"/>
    <p:sldId id="261" r:id="rId4"/>
    <p:sldId id="262" r:id="rId5"/>
    <p:sldId id="263" r:id="rId6"/>
    <p:sldId id="264" r:id="rId7"/>
  </p:sldIdLst>
  <p:sldSz cx="12192000" cy="685800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95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7" name="bg object 17"/>
          <p:cNvSpPr/>
          <p:nvPr/>
        </p:nvSpPr>
        <p:spPr>
          <a:xfrm>
            <a:off x="0" y="2711195"/>
            <a:ext cx="12192000" cy="1435735"/>
          </a:xfrm>
          <a:custGeom>
            <a:avLst/>
            <a:gdLst/>
            <a:ahLst/>
            <a:cxnLst/>
            <a:rect l="l" t="t" r="r" b="b"/>
            <a:pathLst>
              <a:path w="12192000" h="1435735">
                <a:moveTo>
                  <a:pt x="12192000" y="0"/>
                </a:moveTo>
                <a:lnTo>
                  <a:pt x="0" y="0"/>
                </a:lnTo>
                <a:lnTo>
                  <a:pt x="0" y="1435608"/>
                </a:lnTo>
                <a:lnTo>
                  <a:pt x="12192000" y="1435608"/>
                </a:lnTo>
                <a:lnTo>
                  <a:pt x="12192000" y="0"/>
                </a:lnTo>
                <a:close/>
              </a:path>
            </a:pathLst>
          </a:custGeom>
          <a:solidFill>
            <a:srgbClr val="FFDE75"/>
          </a:solidFill>
        </p:spPr>
        <p:txBody>
          <a:bodyPr wrap="square" lIns="0" tIns="0" rIns="0" bIns="0" rtlCol="0"/>
          <a:lstStyle/>
          <a:p>
            <a:endParaRPr/>
          </a:p>
        </p:txBody>
      </p:sp>
      <p:sp>
        <p:nvSpPr>
          <p:cNvPr id="2" name="Holder 2"/>
          <p:cNvSpPr>
            <a:spLocks noGrp="1"/>
          </p:cNvSpPr>
          <p:nvPr>
            <p:ph type="ctrTitle"/>
          </p:nvPr>
        </p:nvSpPr>
        <p:spPr>
          <a:xfrm>
            <a:off x="2431160" y="3048380"/>
            <a:ext cx="7328534" cy="756920"/>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71855" y="702563"/>
            <a:ext cx="11391900" cy="147955"/>
          </a:xfrm>
          <a:custGeom>
            <a:avLst/>
            <a:gdLst/>
            <a:ahLst/>
            <a:cxnLst/>
            <a:rect l="l" t="t" r="r" b="b"/>
            <a:pathLst>
              <a:path w="11391900" h="147955">
                <a:moveTo>
                  <a:pt x="0" y="0"/>
                </a:moveTo>
                <a:lnTo>
                  <a:pt x="0" y="147827"/>
                </a:lnTo>
                <a:lnTo>
                  <a:pt x="11391900" y="73913"/>
                </a:lnTo>
                <a:lnTo>
                  <a:pt x="0" y="0"/>
                </a:lnTo>
                <a:close/>
              </a:path>
            </a:pathLst>
          </a:custGeom>
          <a:solidFill>
            <a:srgbClr val="FFC000"/>
          </a:solidFill>
        </p:spPr>
        <p:txBody>
          <a:bodyPr wrap="square" lIns="0" tIns="0" rIns="0" bIns="0" rtlCol="0"/>
          <a:lstStyle/>
          <a:p>
            <a:endParaRPr/>
          </a:p>
        </p:txBody>
      </p:sp>
      <p:sp>
        <p:nvSpPr>
          <p:cNvPr id="17" name="bg object 17"/>
          <p:cNvSpPr/>
          <p:nvPr/>
        </p:nvSpPr>
        <p:spPr>
          <a:xfrm>
            <a:off x="371855" y="702563"/>
            <a:ext cx="11391900" cy="147955"/>
          </a:xfrm>
          <a:custGeom>
            <a:avLst/>
            <a:gdLst/>
            <a:ahLst/>
            <a:cxnLst/>
            <a:rect l="l" t="t" r="r" b="b"/>
            <a:pathLst>
              <a:path w="11391900" h="147955">
                <a:moveTo>
                  <a:pt x="0" y="0"/>
                </a:moveTo>
                <a:lnTo>
                  <a:pt x="11391900" y="73913"/>
                </a:lnTo>
                <a:lnTo>
                  <a:pt x="0" y="147827"/>
                </a:lnTo>
                <a:lnTo>
                  <a:pt x="0" y="0"/>
                </a:lnTo>
                <a:close/>
              </a:path>
            </a:pathLst>
          </a:custGeom>
          <a:ln w="12700">
            <a:solidFill>
              <a:srgbClr val="FFC000"/>
            </a:solidFill>
          </a:ln>
        </p:spPr>
        <p:txBody>
          <a:bodyPr wrap="square" lIns="0" tIns="0" rIns="0" bIns="0" rtlCol="0"/>
          <a:lstStyle/>
          <a:p>
            <a:endParaRPr/>
          </a:p>
        </p:txBody>
      </p:sp>
      <p:sp>
        <p:nvSpPr>
          <p:cNvPr id="18" name="bg object 18"/>
          <p:cNvSpPr/>
          <p:nvPr/>
        </p:nvSpPr>
        <p:spPr>
          <a:xfrm>
            <a:off x="28955" y="108204"/>
            <a:ext cx="723900" cy="742315"/>
          </a:xfrm>
          <a:custGeom>
            <a:avLst/>
            <a:gdLst/>
            <a:ahLst/>
            <a:cxnLst/>
            <a:rect l="l" t="t" r="r" b="b"/>
            <a:pathLst>
              <a:path w="723900" h="742315">
                <a:moveTo>
                  <a:pt x="361950" y="0"/>
                </a:moveTo>
                <a:lnTo>
                  <a:pt x="0" y="742188"/>
                </a:lnTo>
                <a:lnTo>
                  <a:pt x="723900" y="742188"/>
                </a:lnTo>
                <a:lnTo>
                  <a:pt x="361950" y="0"/>
                </a:lnTo>
                <a:close/>
              </a:path>
            </a:pathLst>
          </a:custGeom>
          <a:solidFill>
            <a:srgbClr val="FFC000"/>
          </a:solidFill>
        </p:spPr>
        <p:txBody>
          <a:bodyPr wrap="square" lIns="0" tIns="0" rIns="0" bIns="0" rtlCol="0"/>
          <a:lstStyle/>
          <a:p>
            <a:endParaRPr/>
          </a:p>
        </p:txBody>
      </p:sp>
      <p:sp>
        <p:nvSpPr>
          <p:cNvPr id="19" name="bg object 19"/>
          <p:cNvSpPr/>
          <p:nvPr/>
        </p:nvSpPr>
        <p:spPr>
          <a:xfrm>
            <a:off x="28955" y="108204"/>
            <a:ext cx="723900" cy="742315"/>
          </a:xfrm>
          <a:custGeom>
            <a:avLst/>
            <a:gdLst/>
            <a:ahLst/>
            <a:cxnLst/>
            <a:rect l="l" t="t" r="r" b="b"/>
            <a:pathLst>
              <a:path w="723900" h="742315">
                <a:moveTo>
                  <a:pt x="0" y="742188"/>
                </a:moveTo>
                <a:lnTo>
                  <a:pt x="361950" y="0"/>
                </a:lnTo>
                <a:lnTo>
                  <a:pt x="723900" y="742188"/>
                </a:lnTo>
                <a:lnTo>
                  <a:pt x="0" y="742188"/>
                </a:lnTo>
                <a:close/>
              </a:path>
            </a:pathLst>
          </a:custGeom>
          <a:ln w="12700">
            <a:solidFill>
              <a:srgbClr val="FFC000"/>
            </a:solidFill>
          </a:ln>
        </p:spPr>
        <p:txBody>
          <a:bodyPr wrap="square" lIns="0" tIns="0" rIns="0" bIns="0" rtlCol="0"/>
          <a:lstStyle/>
          <a:p>
            <a:endParaRPr/>
          </a:p>
        </p:txBody>
      </p:sp>
      <p:sp>
        <p:nvSpPr>
          <p:cNvPr id="2" name="Holder 2"/>
          <p:cNvSpPr>
            <a:spLocks noGrp="1"/>
          </p:cNvSpPr>
          <p:nvPr>
            <p:ph type="title"/>
          </p:nvPr>
        </p:nvSpPr>
        <p:spPr>
          <a:xfrm>
            <a:off x="755091" y="118363"/>
            <a:ext cx="8971280" cy="513715"/>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a:xfrm>
            <a:off x="297891" y="2786634"/>
            <a:ext cx="11226800" cy="38684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1238250" y="3053256"/>
            <a:ext cx="9715500" cy="751488"/>
          </a:xfrm>
          <a:prstGeom prst="rect">
            <a:avLst/>
          </a:prstGeom>
        </p:spPr>
        <p:txBody>
          <a:bodyPr vert="horz" wrap="square" lIns="0" tIns="12700" rIns="0" bIns="0" rtlCol="0">
            <a:spAutoFit/>
          </a:bodyPr>
          <a:lstStyle/>
          <a:p>
            <a:pPr marL="12700">
              <a:lnSpc>
                <a:spcPct val="100000"/>
              </a:lnSpc>
              <a:spcBef>
                <a:spcPts val="100"/>
              </a:spcBef>
            </a:pPr>
            <a:r>
              <a:rPr lang="ja-JP" altLang="en-US" sz="4800" b="1" spc="-15" dirty="0">
                <a:latin typeface="BIZ UDPGothic"/>
                <a:cs typeface="BIZ UDPGothic"/>
              </a:rPr>
              <a:t>介護職員人材育成支援事業について</a:t>
            </a:r>
            <a:endParaRPr sz="4800" dirty="0">
              <a:latin typeface="BIZ UDPGothic"/>
              <a:cs typeface="BIZ UDPGothic"/>
            </a:endParaRPr>
          </a:p>
        </p:txBody>
      </p:sp>
      <p:pic>
        <p:nvPicPr>
          <p:cNvPr id="3" name="図 2">
            <a:extLst>
              <a:ext uri="{FF2B5EF4-FFF2-40B4-BE49-F238E27FC236}">
                <a16:creationId xmlns:a16="http://schemas.microsoft.com/office/drawing/2014/main" id="{8C83D557-6DBB-484B-A201-4973FE0D4D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ja-JP" altLang="en-US" spc="-25" dirty="0"/>
              <a:t>①概要</a:t>
            </a:r>
            <a:endParaRPr spc="-25" dirty="0"/>
          </a:p>
        </p:txBody>
      </p:sp>
      <p:sp>
        <p:nvSpPr>
          <p:cNvPr id="4" name="テキスト ボックス 3">
            <a:extLst>
              <a:ext uri="{FF2B5EF4-FFF2-40B4-BE49-F238E27FC236}">
                <a16:creationId xmlns:a16="http://schemas.microsoft.com/office/drawing/2014/main" id="{E3BEF0FF-3655-EB8C-2AA0-0E686797BCD9}"/>
              </a:ext>
            </a:extLst>
          </p:cNvPr>
          <p:cNvSpPr txBox="1"/>
          <p:nvPr/>
        </p:nvSpPr>
        <p:spPr>
          <a:xfrm>
            <a:off x="1104900" y="2133600"/>
            <a:ext cx="9982200" cy="1569660"/>
          </a:xfrm>
          <a:prstGeom prst="rect">
            <a:avLst/>
          </a:prstGeom>
          <a:noFill/>
        </p:spPr>
        <p:txBody>
          <a:bodyPr wrap="square" rtlCol="0">
            <a:spAutoFit/>
          </a:bodyPr>
          <a:lstStyle/>
          <a:p>
            <a:r>
              <a:rPr kumimoji="1" lang="ja-JP" altLang="en-US" sz="3200" dirty="0"/>
              <a:t>介護職員の技術や能力の向上を促進することにより、介護サービス事業所の介護職員の確保及び定着率の向上並びに事業所の質的向上を図るため。</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5091" y="152400"/>
            <a:ext cx="5569509" cy="505267"/>
          </a:xfrm>
          <a:prstGeom prst="rect">
            <a:avLst/>
          </a:prstGeom>
        </p:spPr>
        <p:txBody>
          <a:bodyPr vert="horz" wrap="square" lIns="0" tIns="12700" rIns="0" bIns="0" rtlCol="0">
            <a:spAutoFit/>
          </a:bodyPr>
          <a:lstStyle/>
          <a:p>
            <a:pPr marL="12700">
              <a:lnSpc>
                <a:spcPct val="100000"/>
              </a:lnSpc>
              <a:spcBef>
                <a:spcPts val="100"/>
              </a:spcBef>
            </a:pPr>
            <a:r>
              <a:rPr lang="ja-JP" altLang="en-US" spc="-10" dirty="0"/>
              <a:t>②対象となる事業所及び対象者</a:t>
            </a:r>
            <a:endParaRPr spc="-50" dirty="0"/>
          </a:p>
        </p:txBody>
      </p:sp>
      <p:sp>
        <p:nvSpPr>
          <p:cNvPr id="4" name="テキスト ボックス 3">
            <a:extLst>
              <a:ext uri="{FF2B5EF4-FFF2-40B4-BE49-F238E27FC236}">
                <a16:creationId xmlns:a16="http://schemas.microsoft.com/office/drawing/2014/main" id="{CCB49F04-722F-6A87-8B2F-A695F28923FF}"/>
              </a:ext>
            </a:extLst>
          </p:cNvPr>
          <p:cNvSpPr txBox="1"/>
          <p:nvPr/>
        </p:nvSpPr>
        <p:spPr>
          <a:xfrm>
            <a:off x="1066800" y="1967061"/>
            <a:ext cx="9677400" cy="2923877"/>
          </a:xfrm>
          <a:prstGeom prst="rect">
            <a:avLst/>
          </a:prstGeom>
          <a:noFill/>
        </p:spPr>
        <p:txBody>
          <a:bodyPr wrap="square" rtlCol="0">
            <a:spAutoFit/>
          </a:bodyPr>
          <a:lstStyle/>
          <a:p>
            <a:r>
              <a:rPr kumimoji="1" lang="ja-JP" altLang="en-US" sz="3200" dirty="0"/>
              <a:t>対象事業所</a:t>
            </a:r>
            <a:endParaRPr kumimoji="1" lang="en-US" altLang="ja-JP" sz="3200" dirty="0"/>
          </a:p>
          <a:p>
            <a:r>
              <a:rPr kumimoji="1" lang="ja-JP" altLang="en-US" sz="3200" dirty="0"/>
              <a:t>町内で介護サービスを提供する事業所。</a:t>
            </a:r>
            <a:endParaRPr kumimoji="1" lang="en-US" altLang="ja-JP" sz="3200" dirty="0"/>
          </a:p>
          <a:p>
            <a:r>
              <a:rPr lang="ja-JP" altLang="en-US" sz="3200" dirty="0"/>
              <a:t>補助対象者</a:t>
            </a:r>
            <a:endParaRPr lang="en-US" altLang="ja-JP" sz="3200" dirty="0"/>
          </a:p>
          <a:p>
            <a:r>
              <a:rPr lang="ja-JP" altLang="en-US" sz="3200" dirty="0"/>
              <a:t>対象事業所に就労している介護職員及び介護支援専門員とする。</a:t>
            </a:r>
            <a:endParaRPr lang="en-US" altLang="ja-JP" sz="3200" dirty="0"/>
          </a:p>
          <a:p>
            <a:r>
              <a:rPr kumimoji="1" lang="en-US" altLang="ja-JP" sz="2400" dirty="0">
                <a:solidFill>
                  <a:srgbClr val="FF0000"/>
                </a:solidFill>
              </a:rPr>
              <a:t>※</a:t>
            </a:r>
            <a:r>
              <a:rPr kumimoji="1" lang="ja-JP" altLang="en-US" sz="2400" dirty="0">
                <a:solidFill>
                  <a:srgbClr val="FF0000"/>
                </a:solidFill>
              </a:rPr>
              <a:t>ただし、税金等の滞納がある場合は補助対象外</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A6A2E5-0790-ECE0-1F8A-FB52F9B51663}"/>
              </a:ext>
            </a:extLst>
          </p:cNvPr>
          <p:cNvSpPr>
            <a:spLocks noGrp="1"/>
          </p:cNvSpPr>
          <p:nvPr>
            <p:ph type="title"/>
          </p:nvPr>
        </p:nvSpPr>
        <p:spPr>
          <a:xfrm>
            <a:off x="755091" y="118363"/>
            <a:ext cx="8971280" cy="492443"/>
          </a:xfrm>
        </p:spPr>
        <p:txBody>
          <a:bodyPr/>
          <a:lstStyle/>
          <a:p>
            <a:r>
              <a:rPr kumimoji="1" lang="ja-JP" altLang="en-US" dirty="0"/>
              <a:t>③対象となる研修及び補助金額</a:t>
            </a:r>
          </a:p>
        </p:txBody>
      </p:sp>
      <p:sp>
        <p:nvSpPr>
          <p:cNvPr id="3" name="テキスト ボックス 2">
            <a:extLst>
              <a:ext uri="{FF2B5EF4-FFF2-40B4-BE49-F238E27FC236}">
                <a16:creationId xmlns:a16="http://schemas.microsoft.com/office/drawing/2014/main" id="{D855C3E5-D751-5BCA-D458-1AB16184BF3D}"/>
              </a:ext>
            </a:extLst>
          </p:cNvPr>
          <p:cNvSpPr txBox="1"/>
          <p:nvPr/>
        </p:nvSpPr>
        <p:spPr>
          <a:xfrm>
            <a:off x="578039" y="3687901"/>
            <a:ext cx="11035922" cy="3170099"/>
          </a:xfrm>
          <a:prstGeom prst="rect">
            <a:avLst/>
          </a:prstGeom>
          <a:noFill/>
        </p:spPr>
        <p:txBody>
          <a:bodyPr wrap="square">
            <a:spAutoFit/>
          </a:bodyPr>
          <a:lstStyle/>
          <a:p>
            <a:pPr algn="just"/>
            <a:r>
              <a:rPr lang="ja-JP" altLang="ja-JP" sz="3200" kern="100" dirty="0">
                <a:effectLst/>
                <a:latin typeface="+mj-ea"/>
                <a:ea typeface="+mj-ea"/>
                <a:cs typeface="Times New Roman" panose="02020603050405020304" pitchFamily="18" charset="0"/>
              </a:rPr>
              <a:t>【補助</a:t>
            </a:r>
            <a:r>
              <a:rPr lang="ja-JP" altLang="en-US" sz="3200" kern="100" dirty="0">
                <a:effectLst/>
                <a:latin typeface="+mj-ea"/>
                <a:ea typeface="+mj-ea"/>
                <a:cs typeface="Times New Roman" panose="02020603050405020304" pitchFamily="18" charset="0"/>
              </a:rPr>
              <a:t>金</a:t>
            </a:r>
            <a:r>
              <a:rPr lang="ja-JP" altLang="ja-JP" sz="3200" kern="100" dirty="0">
                <a:effectLst/>
                <a:latin typeface="+mj-ea"/>
                <a:ea typeface="+mj-ea"/>
                <a:cs typeface="Times New Roman" panose="02020603050405020304" pitchFamily="18" charset="0"/>
              </a:rPr>
              <a:t>額】</a:t>
            </a:r>
          </a:p>
          <a:p>
            <a:pPr indent="152400" algn="just"/>
            <a:r>
              <a:rPr lang="ja-JP" altLang="ja-JP" sz="3200" kern="100" dirty="0">
                <a:effectLst/>
                <a:latin typeface="+mj-ea"/>
                <a:ea typeface="+mj-ea"/>
                <a:cs typeface="Times New Roman" panose="02020603050405020304" pitchFamily="18" charset="0"/>
              </a:rPr>
              <a:t>ア：対象経費と</a:t>
            </a:r>
            <a:r>
              <a:rPr lang="en-US" altLang="ja-JP" sz="3200" kern="100" dirty="0">
                <a:effectLst/>
                <a:latin typeface="+mj-ea"/>
                <a:ea typeface="+mj-ea"/>
                <a:cs typeface="Times New Roman" panose="02020603050405020304" pitchFamily="18" charset="0"/>
              </a:rPr>
              <a:t>100,000</a:t>
            </a:r>
            <a:r>
              <a:rPr lang="ja-JP" altLang="ja-JP" sz="3200" kern="100" dirty="0">
                <a:effectLst/>
                <a:latin typeface="+mj-ea"/>
                <a:ea typeface="+mj-ea"/>
                <a:cs typeface="Times New Roman" panose="02020603050405020304" pitchFamily="18" charset="0"/>
              </a:rPr>
              <a:t>円のいずれか低い額</a:t>
            </a:r>
          </a:p>
          <a:p>
            <a:pPr indent="152400" algn="just"/>
            <a:r>
              <a:rPr lang="ja-JP" altLang="ja-JP" sz="3200" kern="100" dirty="0">
                <a:effectLst/>
                <a:latin typeface="+mj-ea"/>
                <a:ea typeface="+mj-ea"/>
                <a:cs typeface="Times New Roman" panose="02020603050405020304" pitchFamily="18" charset="0"/>
              </a:rPr>
              <a:t>イ～オ：対象経費と</a:t>
            </a:r>
            <a:r>
              <a:rPr lang="en-US" altLang="ja-JP" sz="3200" kern="100" dirty="0">
                <a:effectLst/>
                <a:latin typeface="+mj-ea"/>
                <a:ea typeface="+mj-ea"/>
                <a:cs typeface="Times New Roman" panose="02020603050405020304" pitchFamily="18" charset="0"/>
              </a:rPr>
              <a:t>50,000</a:t>
            </a:r>
            <a:r>
              <a:rPr lang="ja-JP" altLang="ja-JP" sz="3200" kern="100" dirty="0">
                <a:effectLst/>
                <a:latin typeface="+mj-ea"/>
                <a:ea typeface="+mj-ea"/>
                <a:cs typeface="Times New Roman" panose="02020603050405020304" pitchFamily="18" charset="0"/>
              </a:rPr>
              <a:t>円のいずれか低い額</a:t>
            </a:r>
            <a:endParaRPr lang="en-US" altLang="ja-JP" sz="3200" kern="100" dirty="0">
              <a:effectLst/>
              <a:latin typeface="+mj-ea"/>
              <a:ea typeface="+mj-ea"/>
              <a:cs typeface="Times New Roman" panose="02020603050405020304" pitchFamily="18" charset="0"/>
            </a:endParaRPr>
          </a:p>
          <a:p>
            <a:pPr indent="152400" algn="just"/>
            <a:endParaRPr lang="ja-JP" altLang="ja-JP" sz="3200" kern="100" dirty="0">
              <a:effectLst/>
              <a:latin typeface="+mj-ea"/>
              <a:ea typeface="+mj-ea"/>
              <a:cs typeface="Times New Roman" panose="02020603050405020304" pitchFamily="18" charset="0"/>
            </a:endParaRPr>
          </a:p>
          <a:p>
            <a:pPr marL="133350" algn="just"/>
            <a:r>
              <a:rPr lang="ja-JP" altLang="ja-JP" sz="2400" kern="100" dirty="0">
                <a:solidFill>
                  <a:srgbClr val="FF0000"/>
                </a:solidFill>
                <a:effectLst/>
                <a:latin typeface="+mj-ea"/>
                <a:ea typeface="+mj-ea"/>
                <a:cs typeface="Times New Roman" panose="02020603050405020304" pitchFamily="18" charset="0"/>
              </a:rPr>
              <a:t>※ただし、他の助成制度による補助金等の支給を受けている場合は、</a:t>
            </a:r>
            <a:endParaRPr lang="en-US" altLang="ja-JP" sz="2400" kern="100" dirty="0">
              <a:solidFill>
                <a:srgbClr val="FF0000"/>
              </a:solidFill>
              <a:effectLst/>
              <a:latin typeface="+mj-ea"/>
              <a:ea typeface="+mj-ea"/>
              <a:cs typeface="Times New Roman" panose="02020603050405020304" pitchFamily="18" charset="0"/>
            </a:endParaRPr>
          </a:p>
          <a:p>
            <a:pPr marL="133350" algn="just"/>
            <a:r>
              <a:rPr lang="ja-JP" altLang="ja-JP" sz="2400" kern="100" dirty="0">
                <a:solidFill>
                  <a:srgbClr val="FF0000"/>
                </a:solidFill>
                <a:effectLst/>
                <a:latin typeface="+mj-ea"/>
                <a:ea typeface="+mj-ea"/>
                <a:cs typeface="Times New Roman" panose="02020603050405020304" pitchFamily="18" charset="0"/>
              </a:rPr>
              <a:t>当該助成金等の支給額を対象経費から差し引いた額を補助</a:t>
            </a:r>
            <a:endParaRPr lang="en-US" altLang="ja-JP" sz="2400" kern="100" dirty="0">
              <a:solidFill>
                <a:srgbClr val="FF0000"/>
              </a:solidFill>
              <a:effectLst/>
              <a:latin typeface="+mj-ea"/>
              <a:ea typeface="+mj-ea"/>
              <a:cs typeface="Times New Roman" panose="02020603050405020304" pitchFamily="18" charset="0"/>
            </a:endParaRPr>
          </a:p>
          <a:p>
            <a:pPr marL="133350" algn="just"/>
            <a:r>
              <a:rPr lang="en-US" altLang="ja-JP" sz="2400" kern="100" dirty="0">
                <a:solidFill>
                  <a:srgbClr val="FF0000"/>
                </a:solidFill>
                <a:latin typeface="+mj-ea"/>
                <a:ea typeface="+mj-ea"/>
                <a:cs typeface="Times New Roman" panose="02020603050405020304" pitchFamily="18" charset="0"/>
              </a:rPr>
              <a:t>※</a:t>
            </a:r>
            <a:r>
              <a:rPr lang="ja-JP" altLang="en-US" sz="2400" kern="100" dirty="0">
                <a:solidFill>
                  <a:srgbClr val="FF0000"/>
                </a:solidFill>
                <a:latin typeface="+mj-ea"/>
                <a:ea typeface="+mj-ea"/>
                <a:cs typeface="Times New Roman" panose="02020603050405020304" pitchFamily="18" charset="0"/>
              </a:rPr>
              <a:t>テキスト代は補助金の対象外</a:t>
            </a:r>
            <a:endParaRPr lang="ja-JP" altLang="ja-JP" sz="2400" kern="100" dirty="0">
              <a:solidFill>
                <a:srgbClr val="FF0000"/>
              </a:solidFill>
              <a:effectLst/>
              <a:latin typeface="+mj-ea"/>
              <a:ea typeface="+mj-ea"/>
              <a:cs typeface="Times New Roman" panose="02020603050405020304" pitchFamily="18" charset="0"/>
            </a:endParaRPr>
          </a:p>
        </p:txBody>
      </p:sp>
      <p:sp>
        <p:nvSpPr>
          <p:cNvPr id="4" name="テキスト ボックス 3">
            <a:extLst>
              <a:ext uri="{FF2B5EF4-FFF2-40B4-BE49-F238E27FC236}">
                <a16:creationId xmlns:a16="http://schemas.microsoft.com/office/drawing/2014/main" id="{3AB554C5-F6F5-58BC-4CCF-9F9BBBDAA174}"/>
              </a:ext>
            </a:extLst>
          </p:cNvPr>
          <p:cNvSpPr txBox="1"/>
          <p:nvPr/>
        </p:nvSpPr>
        <p:spPr>
          <a:xfrm>
            <a:off x="801311" y="1143000"/>
            <a:ext cx="10121522" cy="2677656"/>
          </a:xfrm>
          <a:prstGeom prst="rect">
            <a:avLst/>
          </a:prstGeom>
          <a:noFill/>
        </p:spPr>
        <p:txBody>
          <a:bodyPr wrap="square" rtlCol="0">
            <a:spAutoFit/>
          </a:bodyPr>
          <a:lstStyle/>
          <a:p>
            <a:r>
              <a:rPr kumimoji="1" lang="ja-JP" altLang="en-US" sz="2800" dirty="0"/>
              <a:t>ア：介護職員初任者研修</a:t>
            </a:r>
            <a:endParaRPr kumimoji="1" lang="en-US" altLang="ja-JP" sz="2800" dirty="0"/>
          </a:p>
          <a:p>
            <a:r>
              <a:rPr kumimoji="1" lang="ja-JP" altLang="en-US" sz="2800" dirty="0"/>
              <a:t>イ：介護支援専門員実務研修</a:t>
            </a:r>
            <a:endParaRPr kumimoji="1" lang="en-US" altLang="ja-JP" sz="2800" dirty="0"/>
          </a:p>
          <a:p>
            <a:r>
              <a:rPr kumimoji="1" lang="ja-JP" altLang="en-US" sz="2800" dirty="0"/>
              <a:t>ウ：介護支援専門員更新研修</a:t>
            </a:r>
            <a:endParaRPr kumimoji="1" lang="en-US" altLang="ja-JP" sz="2800" dirty="0"/>
          </a:p>
          <a:p>
            <a:r>
              <a:rPr kumimoji="1" lang="ja-JP" altLang="en-US" sz="2800" dirty="0"/>
              <a:t>エ：主任介護支援専門員研修</a:t>
            </a:r>
            <a:endParaRPr kumimoji="1" lang="en-US" altLang="ja-JP" sz="2800" dirty="0"/>
          </a:p>
          <a:p>
            <a:r>
              <a:rPr kumimoji="1" lang="ja-JP" altLang="en-US" sz="2800" dirty="0"/>
              <a:t>オ：主任介護支援専門員更新研修</a:t>
            </a:r>
            <a:endParaRPr kumimoji="1" lang="en-US" altLang="ja-JP" sz="2800" dirty="0"/>
          </a:p>
          <a:p>
            <a:endParaRPr kumimoji="1" lang="ja-JP" altLang="en-US" sz="2800" dirty="0"/>
          </a:p>
        </p:txBody>
      </p:sp>
    </p:spTree>
    <p:extLst>
      <p:ext uri="{BB962C8B-B14F-4D97-AF65-F5344CB8AC3E}">
        <p14:creationId xmlns:p14="http://schemas.microsoft.com/office/powerpoint/2010/main" val="1261305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AB81DF-1F36-295E-7541-3BD04670645D}"/>
              </a:ext>
            </a:extLst>
          </p:cNvPr>
          <p:cNvSpPr>
            <a:spLocks noGrp="1"/>
          </p:cNvSpPr>
          <p:nvPr>
            <p:ph type="title"/>
          </p:nvPr>
        </p:nvSpPr>
        <p:spPr>
          <a:xfrm>
            <a:off x="755091" y="118363"/>
            <a:ext cx="8971280" cy="492443"/>
          </a:xfrm>
        </p:spPr>
        <p:txBody>
          <a:bodyPr/>
          <a:lstStyle/>
          <a:p>
            <a:r>
              <a:rPr kumimoji="1" lang="ja-JP" altLang="en-US" dirty="0"/>
              <a:t>④申請時必要書類</a:t>
            </a:r>
          </a:p>
        </p:txBody>
      </p:sp>
      <p:sp>
        <p:nvSpPr>
          <p:cNvPr id="3" name="テキスト ボックス 2">
            <a:extLst>
              <a:ext uri="{FF2B5EF4-FFF2-40B4-BE49-F238E27FC236}">
                <a16:creationId xmlns:a16="http://schemas.microsoft.com/office/drawing/2014/main" id="{B9D788E4-B317-A124-D226-85FC77875371}"/>
              </a:ext>
            </a:extLst>
          </p:cNvPr>
          <p:cNvSpPr txBox="1"/>
          <p:nvPr/>
        </p:nvSpPr>
        <p:spPr>
          <a:xfrm>
            <a:off x="533400" y="1295400"/>
            <a:ext cx="10896600" cy="5139869"/>
          </a:xfrm>
          <a:prstGeom prst="rect">
            <a:avLst/>
          </a:prstGeom>
          <a:noFill/>
        </p:spPr>
        <p:txBody>
          <a:bodyPr wrap="square" rtlCol="0">
            <a:spAutoFit/>
          </a:bodyPr>
          <a:lstStyle/>
          <a:p>
            <a:r>
              <a:rPr kumimoji="1" lang="ja-JP" altLang="en-US" sz="3200" dirty="0"/>
              <a:t>交付申請に必要なもの</a:t>
            </a:r>
            <a:endParaRPr kumimoji="1" lang="en-US" altLang="ja-JP" sz="3200" dirty="0"/>
          </a:p>
          <a:p>
            <a:r>
              <a:rPr kumimoji="1" lang="ja-JP" altLang="en-US" sz="3200" dirty="0"/>
              <a:t>・補助金交付申請書</a:t>
            </a:r>
            <a:endParaRPr kumimoji="1" lang="en-US" altLang="ja-JP" sz="3200" dirty="0"/>
          </a:p>
          <a:p>
            <a:r>
              <a:rPr kumimoji="1" lang="ja-JP" altLang="en-US" sz="3200" dirty="0"/>
              <a:t>・事業計画書</a:t>
            </a:r>
            <a:endParaRPr kumimoji="1" lang="en-US" altLang="ja-JP" sz="3200" dirty="0"/>
          </a:p>
          <a:p>
            <a:r>
              <a:rPr kumimoji="1" lang="ja-JP" altLang="en-US" sz="3200" dirty="0"/>
              <a:t>・同意書又は税金等の納付状況確認書類の写し</a:t>
            </a:r>
            <a:endParaRPr kumimoji="1" lang="en-US" altLang="ja-JP" sz="3200" dirty="0"/>
          </a:p>
          <a:p>
            <a:r>
              <a:rPr kumimoji="1" lang="ja-JP" altLang="en-US" sz="3200" dirty="0"/>
              <a:t>・雇用証明書</a:t>
            </a:r>
            <a:endParaRPr kumimoji="1" lang="en-US" altLang="ja-JP" sz="3200" dirty="0"/>
          </a:p>
          <a:p>
            <a:r>
              <a:rPr kumimoji="1" lang="ja-JP" altLang="en-US" sz="3200" dirty="0"/>
              <a:t>・研修の案内資料、受講料の請求書等、補助対象経費の金額を示すもの</a:t>
            </a:r>
            <a:endParaRPr kumimoji="1" lang="en-US" altLang="ja-JP" sz="3200" dirty="0"/>
          </a:p>
          <a:p>
            <a:r>
              <a:rPr kumimoji="1" lang="ja-JP" altLang="en-US" sz="3200" dirty="0"/>
              <a:t>・その他町長が必要と認める書類</a:t>
            </a:r>
            <a:endParaRPr kumimoji="1" lang="en-US" altLang="ja-JP" sz="3200" dirty="0"/>
          </a:p>
          <a:p>
            <a:endParaRPr kumimoji="1" lang="en-US" altLang="ja-JP" sz="3200" dirty="0"/>
          </a:p>
          <a:p>
            <a:r>
              <a:rPr kumimoji="1" lang="ja-JP" altLang="en-US" sz="2000" dirty="0"/>
              <a:t>交付申請後、内容を審査し、「補助交付決定書」または「補助金不交付決定書」を申請者に通知します。</a:t>
            </a:r>
            <a:endParaRPr kumimoji="1" lang="en-US" altLang="ja-JP" sz="2000" dirty="0"/>
          </a:p>
        </p:txBody>
      </p:sp>
    </p:spTree>
    <p:extLst>
      <p:ext uri="{BB962C8B-B14F-4D97-AF65-F5344CB8AC3E}">
        <p14:creationId xmlns:p14="http://schemas.microsoft.com/office/powerpoint/2010/main" val="84266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7BBB63-FE9F-4E56-2344-9C2AB60DBBDB}"/>
              </a:ext>
            </a:extLst>
          </p:cNvPr>
          <p:cNvSpPr>
            <a:spLocks noGrp="1"/>
          </p:cNvSpPr>
          <p:nvPr>
            <p:ph type="title"/>
          </p:nvPr>
        </p:nvSpPr>
        <p:spPr>
          <a:xfrm>
            <a:off x="755091" y="118363"/>
            <a:ext cx="8971280" cy="492443"/>
          </a:xfrm>
        </p:spPr>
        <p:txBody>
          <a:bodyPr/>
          <a:lstStyle/>
          <a:p>
            <a:r>
              <a:rPr kumimoji="1" lang="ja-JP" altLang="en-US" dirty="0"/>
              <a:t>⑤補助金請求時必要書類</a:t>
            </a:r>
          </a:p>
        </p:txBody>
      </p:sp>
      <p:sp>
        <p:nvSpPr>
          <p:cNvPr id="3" name="テキスト ボックス 2">
            <a:extLst>
              <a:ext uri="{FF2B5EF4-FFF2-40B4-BE49-F238E27FC236}">
                <a16:creationId xmlns:a16="http://schemas.microsoft.com/office/drawing/2014/main" id="{CB0EE7C7-0285-60F0-D613-114A55ECB311}"/>
              </a:ext>
            </a:extLst>
          </p:cNvPr>
          <p:cNvSpPr txBox="1"/>
          <p:nvPr/>
        </p:nvSpPr>
        <p:spPr>
          <a:xfrm>
            <a:off x="755091" y="1462650"/>
            <a:ext cx="10439400" cy="3046988"/>
          </a:xfrm>
          <a:prstGeom prst="rect">
            <a:avLst/>
          </a:prstGeom>
          <a:noFill/>
        </p:spPr>
        <p:txBody>
          <a:bodyPr wrap="square" rtlCol="0">
            <a:spAutoFit/>
          </a:bodyPr>
          <a:lstStyle/>
          <a:p>
            <a:r>
              <a:rPr kumimoji="1" lang="ja-JP" altLang="en-US" sz="3200" dirty="0"/>
              <a:t>補助金の請求時に必要なもの</a:t>
            </a:r>
            <a:endParaRPr kumimoji="1" lang="en-US" altLang="ja-JP" sz="3200" dirty="0"/>
          </a:p>
          <a:p>
            <a:r>
              <a:rPr kumimoji="1" lang="ja-JP" altLang="en-US" sz="3200" dirty="0"/>
              <a:t>・補助事業等実績報告書</a:t>
            </a:r>
            <a:endParaRPr kumimoji="1" lang="en-US" altLang="ja-JP" sz="3200" dirty="0"/>
          </a:p>
          <a:p>
            <a:r>
              <a:rPr kumimoji="1" lang="ja-JP" altLang="en-US" sz="3200" dirty="0"/>
              <a:t>・事業費明細書</a:t>
            </a:r>
            <a:endParaRPr kumimoji="1" lang="en-US" altLang="ja-JP" sz="3200" dirty="0"/>
          </a:p>
          <a:p>
            <a:r>
              <a:rPr kumimoji="1" lang="ja-JP" altLang="en-US" sz="3200" dirty="0"/>
              <a:t>・補助金等交付請求書</a:t>
            </a:r>
            <a:endParaRPr kumimoji="1" lang="en-US" altLang="ja-JP" sz="3200" dirty="0"/>
          </a:p>
          <a:p>
            <a:r>
              <a:rPr kumimoji="1" lang="ja-JP" altLang="en-US" sz="3200" dirty="0"/>
              <a:t>・修了証明書又は受講証明書の写し</a:t>
            </a:r>
            <a:endParaRPr kumimoji="1" lang="en-US" altLang="ja-JP" sz="3200" dirty="0"/>
          </a:p>
          <a:p>
            <a:r>
              <a:rPr kumimoji="1" lang="ja-JP" altLang="en-US" sz="3200" dirty="0"/>
              <a:t>・研修の実施機関が発行した受講料の領収書</a:t>
            </a:r>
          </a:p>
        </p:txBody>
      </p:sp>
      <p:sp>
        <p:nvSpPr>
          <p:cNvPr id="4" name="テキスト ボックス 3">
            <a:extLst>
              <a:ext uri="{FF2B5EF4-FFF2-40B4-BE49-F238E27FC236}">
                <a16:creationId xmlns:a16="http://schemas.microsoft.com/office/drawing/2014/main" id="{2B9B8765-6592-6529-B755-4586E7532E59}"/>
              </a:ext>
            </a:extLst>
          </p:cNvPr>
          <p:cNvSpPr txBox="1"/>
          <p:nvPr/>
        </p:nvSpPr>
        <p:spPr>
          <a:xfrm>
            <a:off x="914400" y="5181600"/>
            <a:ext cx="10363200" cy="923330"/>
          </a:xfrm>
          <a:prstGeom prst="rect">
            <a:avLst/>
          </a:prstGeom>
          <a:noFill/>
        </p:spPr>
        <p:txBody>
          <a:bodyPr wrap="square" rtlCol="0">
            <a:spAutoFit/>
          </a:bodyPr>
          <a:lstStyle/>
          <a:p>
            <a:r>
              <a:rPr kumimoji="1" lang="ja-JP" altLang="en-US" dirty="0"/>
              <a:t>「補助金交付決定通知書」を受け取られた方は、対象となる研修がすべて完了した日から</a:t>
            </a:r>
            <a:r>
              <a:rPr kumimoji="1" lang="en-US" altLang="ja-JP" dirty="0"/>
              <a:t>30</a:t>
            </a:r>
            <a:r>
              <a:rPr kumimoji="1" lang="ja-JP" altLang="en-US" dirty="0"/>
              <a:t>日を経過した日または対象となる研修がすべて完了した日の属する年度の末日のいずれか早い日までに、下記の書類を健康保険課介護・高齢者福祉係へ提出してください。</a:t>
            </a:r>
          </a:p>
        </p:txBody>
      </p:sp>
    </p:spTree>
    <p:extLst>
      <p:ext uri="{BB962C8B-B14F-4D97-AF65-F5344CB8AC3E}">
        <p14:creationId xmlns:p14="http://schemas.microsoft.com/office/powerpoint/2010/main" val="1987354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TotalTime>
  <Words>414</Words>
  <Application>Microsoft Office PowerPoint</Application>
  <PresentationFormat>ワイド画面</PresentationFormat>
  <Paragraphs>40</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BIZ UDPGothic</vt:lpstr>
      <vt:lpstr>Yu Gothic</vt:lpstr>
      <vt:lpstr>Calibri</vt:lpstr>
      <vt:lpstr>Office Theme</vt:lpstr>
      <vt:lpstr>介護職員人材育成支援事業について</vt:lpstr>
      <vt:lpstr>①概要</vt:lpstr>
      <vt:lpstr>②対象となる事業所及び対象者</vt:lpstr>
      <vt:lpstr>③対象となる研修及び補助金額</vt:lpstr>
      <vt:lpstr>④申請時必要書類</vt:lpstr>
      <vt:lpstr>⑤補助金請求時必要書類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感染症対策の強化</dc:title>
  <dc:creator>鳥越 光</dc:creator>
  <cp:lastModifiedBy>後藤 淳</cp:lastModifiedBy>
  <cp:revision>19</cp:revision>
  <cp:lastPrinted>2025-03-06T02:47:02Z</cp:lastPrinted>
  <dcterms:created xsi:type="dcterms:W3CDTF">2024-02-25T23:54:54Z</dcterms:created>
  <dcterms:modified xsi:type="dcterms:W3CDTF">2026-02-16T06:17:05Z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2023-11-28T00:00:00Z</vt:filetime>
  </property>
  <property fmtid="{D5CDD505-2E9C-101B-9397-08002B2CF9AE}" pid="3" name="Creator">
    <vt:lpwstr>Microsoft® PowerPoint® for Microsoft 365</vt:lpwstr>
  </property>
  <property fmtid="{D5CDD505-2E9C-101B-9397-08002B2CF9AE}" pid="4" name="LastSaved">
    <vt:filetime>2024-02-25T00:00:00Z</vt:filetime>
  </property>
  <property fmtid="{D5CDD505-2E9C-101B-9397-08002B2CF9AE}" pid="5" name="Producer">
    <vt:lpwstr>Microsoft® PowerPoint® for Microsoft 365</vt:lpwstr>
  </property>
</Properties>
</file>