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3" r:id="rId16"/>
    <p:sldId id="274" r:id="rId17"/>
    <p:sldId id="275" r:id="rId18"/>
    <p:sldId id="276" r:id="rId19"/>
    <p:sldId id="277" r:id="rId20"/>
    <p:sldId id="278" r:id="rId21"/>
    <p:sldId id="279" r:id="rId22"/>
    <p:sldId id="272" r:id="rId23"/>
    <p:sldId id="281" r:id="rId24"/>
    <p:sldId id="280" r:id="rId25"/>
  </p:sldIdLst>
  <p:sldSz cx="12192000" cy="6858000"/>
  <p:notesSz cx="6735763" cy="9866313"/>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564" autoAdjust="0"/>
  </p:normalViewPr>
  <p:slideViewPr>
    <p:cSldViewPr>
      <p:cViewPr varScale="1">
        <p:scale>
          <a:sx n="63" d="100"/>
          <a:sy n="63" d="100"/>
        </p:scale>
        <p:origin x="996" y="7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Slide">
    <p:bg>
      <p:bgPr>
        <a:solidFill>
          <a:schemeClr val="bg1"/>
        </a:solidFill>
        <a:effectLst/>
      </p:bgPr>
    </p:bg>
    <p:spTree>
      <p:nvGrpSpPr>
        <p:cNvPr id="1" name=""/>
        <p:cNvGrpSpPr/>
        <p:nvPr/>
      </p:nvGrpSpPr>
      <p:grpSpPr>
        <a:xfrm>
          <a:off x="0" y="0"/>
          <a:ext cx="0" cy="0"/>
          <a:chOff x="0" y="0"/>
          <a:chExt cx="0" cy="0"/>
        </a:xfrm>
      </p:grpSpPr>
      <p:sp>
        <p:nvSpPr>
          <p:cNvPr id="17" name="bg object 17"/>
          <p:cNvSpPr/>
          <p:nvPr/>
        </p:nvSpPr>
        <p:spPr>
          <a:xfrm>
            <a:off x="0" y="2711195"/>
            <a:ext cx="12192000" cy="1435735"/>
          </a:xfrm>
          <a:custGeom>
            <a:avLst/>
            <a:gdLst/>
            <a:ahLst/>
            <a:cxnLst/>
            <a:rect l="l" t="t" r="r" b="b"/>
            <a:pathLst>
              <a:path w="12192000" h="1435735">
                <a:moveTo>
                  <a:pt x="12192000" y="0"/>
                </a:moveTo>
                <a:lnTo>
                  <a:pt x="0" y="0"/>
                </a:lnTo>
                <a:lnTo>
                  <a:pt x="0" y="1435608"/>
                </a:lnTo>
                <a:lnTo>
                  <a:pt x="12192000" y="1435608"/>
                </a:lnTo>
                <a:lnTo>
                  <a:pt x="12192000" y="0"/>
                </a:lnTo>
                <a:close/>
              </a:path>
            </a:pathLst>
          </a:custGeom>
          <a:solidFill>
            <a:srgbClr val="FFDE75"/>
          </a:solidFill>
        </p:spPr>
        <p:txBody>
          <a:bodyPr wrap="square" lIns="0" tIns="0" rIns="0" bIns="0" rtlCol="0"/>
          <a:lstStyle/>
          <a:p>
            <a:endParaRPr/>
          </a:p>
        </p:txBody>
      </p:sp>
      <p:sp>
        <p:nvSpPr>
          <p:cNvPr id="2" name="Holder 2"/>
          <p:cNvSpPr>
            <a:spLocks noGrp="1"/>
          </p:cNvSpPr>
          <p:nvPr>
            <p:ph type="ctrTitle"/>
          </p:nvPr>
        </p:nvSpPr>
        <p:spPr>
          <a:xfrm>
            <a:off x="2431160" y="3048380"/>
            <a:ext cx="7328534" cy="756920"/>
          </a:xfrm>
          <a:prstGeom prst="rect">
            <a:avLst/>
          </a:prstGeom>
        </p:spPr>
        <p:txBody>
          <a:bodyPr wrap="square" lIns="0" tIns="0" rIns="0" bIns="0">
            <a:spAutoFit/>
          </a:bodyPr>
          <a:lstStyle>
            <a:lvl1pPr>
              <a:defRPr sz="3200" b="0" i="0">
                <a:solidFill>
                  <a:schemeClr val="tx1"/>
                </a:solidFill>
                <a:latin typeface="Yu Gothic"/>
                <a:cs typeface="Yu Gothic"/>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2/27/2026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0" i="0">
                <a:solidFill>
                  <a:schemeClr val="tx1"/>
                </a:solidFill>
                <a:latin typeface="Yu Gothic"/>
                <a:cs typeface="Yu Gothic"/>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2/27/2026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0" i="0">
                <a:solidFill>
                  <a:schemeClr val="tx1"/>
                </a:solidFill>
                <a:latin typeface="Yu Gothic"/>
                <a:cs typeface="Yu Gothic"/>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2/27/2026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0" i="0">
                <a:solidFill>
                  <a:schemeClr val="tx1"/>
                </a:solidFill>
                <a:latin typeface="Yu Gothic"/>
                <a:cs typeface="Yu Gothic"/>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2/27/2026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2/27/2026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371855" y="702563"/>
            <a:ext cx="11391900" cy="147955"/>
          </a:xfrm>
          <a:custGeom>
            <a:avLst/>
            <a:gdLst/>
            <a:ahLst/>
            <a:cxnLst/>
            <a:rect l="l" t="t" r="r" b="b"/>
            <a:pathLst>
              <a:path w="11391900" h="147955">
                <a:moveTo>
                  <a:pt x="0" y="0"/>
                </a:moveTo>
                <a:lnTo>
                  <a:pt x="0" y="147827"/>
                </a:lnTo>
                <a:lnTo>
                  <a:pt x="11391900" y="73913"/>
                </a:lnTo>
                <a:lnTo>
                  <a:pt x="0" y="0"/>
                </a:lnTo>
                <a:close/>
              </a:path>
            </a:pathLst>
          </a:custGeom>
          <a:solidFill>
            <a:srgbClr val="FFC000"/>
          </a:solidFill>
        </p:spPr>
        <p:txBody>
          <a:bodyPr wrap="square" lIns="0" tIns="0" rIns="0" bIns="0" rtlCol="0"/>
          <a:lstStyle/>
          <a:p>
            <a:endParaRPr/>
          </a:p>
        </p:txBody>
      </p:sp>
      <p:sp>
        <p:nvSpPr>
          <p:cNvPr id="17" name="bg object 17"/>
          <p:cNvSpPr/>
          <p:nvPr/>
        </p:nvSpPr>
        <p:spPr>
          <a:xfrm>
            <a:off x="371855" y="702563"/>
            <a:ext cx="11391900" cy="147955"/>
          </a:xfrm>
          <a:custGeom>
            <a:avLst/>
            <a:gdLst/>
            <a:ahLst/>
            <a:cxnLst/>
            <a:rect l="l" t="t" r="r" b="b"/>
            <a:pathLst>
              <a:path w="11391900" h="147955">
                <a:moveTo>
                  <a:pt x="0" y="0"/>
                </a:moveTo>
                <a:lnTo>
                  <a:pt x="11391900" y="73913"/>
                </a:lnTo>
                <a:lnTo>
                  <a:pt x="0" y="147827"/>
                </a:lnTo>
                <a:lnTo>
                  <a:pt x="0" y="0"/>
                </a:lnTo>
                <a:close/>
              </a:path>
            </a:pathLst>
          </a:custGeom>
          <a:ln w="12700">
            <a:solidFill>
              <a:srgbClr val="FFC000"/>
            </a:solidFill>
          </a:ln>
        </p:spPr>
        <p:txBody>
          <a:bodyPr wrap="square" lIns="0" tIns="0" rIns="0" bIns="0" rtlCol="0"/>
          <a:lstStyle/>
          <a:p>
            <a:endParaRPr/>
          </a:p>
        </p:txBody>
      </p:sp>
      <p:sp>
        <p:nvSpPr>
          <p:cNvPr id="18" name="bg object 18"/>
          <p:cNvSpPr/>
          <p:nvPr/>
        </p:nvSpPr>
        <p:spPr>
          <a:xfrm>
            <a:off x="28955" y="108204"/>
            <a:ext cx="723900" cy="742315"/>
          </a:xfrm>
          <a:custGeom>
            <a:avLst/>
            <a:gdLst/>
            <a:ahLst/>
            <a:cxnLst/>
            <a:rect l="l" t="t" r="r" b="b"/>
            <a:pathLst>
              <a:path w="723900" h="742315">
                <a:moveTo>
                  <a:pt x="361950" y="0"/>
                </a:moveTo>
                <a:lnTo>
                  <a:pt x="0" y="742188"/>
                </a:lnTo>
                <a:lnTo>
                  <a:pt x="723900" y="742188"/>
                </a:lnTo>
                <a:lnTo>
                  <a:pt x="361950" y="0"/>
                </a:lnTo>
                <a:close/>
              </a:path>
            </a:pathLst>
          </a:custGeom>
          <a:solidFill>
            <a:srgbClr val="FFC000"/>
          </a:solidFill>
        </p:spPr>
        <p:txBody>
          <a:bodyPr wrap="square" lIns="0" tIns="0" rIns="0" bIns="0" rtlCol="0"/>
          <a:lstStyle/>
          <a:p>
            <a:endParaRPr/>
          </a:p>
        </p:txBody>
      </p:sp>
      <p:sp>
        <p:nvSpPr>
          <p:cNvPr id="19" name="bg object 19"/>
          <p:cNvSpPr/>
          <p:nvPr/>
        </p:nvSpPr>
        <p:spPr>
          <a:xfrm>
            <a:off x="28955" y="108204"/>
            <a:ext cx="723900" cy="742315"/>
          </a:xfrm>
          <a:custGeom>
            <a:avLst/>
            <a:gdLst/>
            <a:ahLst/>
            <a:cxnLst/>
            <a:rect l="l" t="t" r="r" b="b"/>
            <a:pathLst>
              <a:path w="723900" h="742315">
                <a:moveTo>
                  <a:pt x="0" y="742188"/>
                </a:moveTo>
                <a:lnTo>
                  <a:pt x="361950" y="0"/>
                </a:lnTo>
                <a:lnTo>
                  <a:pt x="723900" y="742188"/>
                </a:lnTo>
                <a:lnTo>
                  <a:pt x="0" y="742188"/>
                </a:lnTo>
                <a:close/>
              </a:path>
            </a:pathLst>
          </a:custGeom>
          <a:ln w="12700">
            <a:solidFill>
              <a:srgbClr val="FFC000"/>
            </a:solidFill>
          </a:ln>
        </p:spPr>
        <p:txBody>
          <a:bodyPr wrap="square" lIns="0" tIns="0" rIns="0" bIns="0" rtlCol="0"/>
          <a:lstStyle/>
          <a:p>
            <a:endParaRPr/>
          </a:p>
        </p:txBody>
      </p:sp>
      <p:sp>
        <p:nvSpPr>
          <p:cNvPr id="2" name="Holder 2"/>
          <p:cNvSpPr>
            <a:spLocks noGrp="1"/>
          </p:cNvSpPr>
          <p:nvPr>
            <p:ph type="title"/>
          </p:nvPr>
        </p:nvSpPr>
        <p:spPr>
          <a:xfrm>
            <a:off x="755091" y="118363"/>
            <a:ext cx="8971280" cy="513715"/>
          </a:xfrm>
          <a:prstGeom prst="rect">
            <a:avLst/>
          </a:prstGeom>
        </p:spPr>
        <p:txBody>
          <a:bodyPr wrap="square" lIns="0" tIns="0" rIns="0" bIns="0">
            <a:spAutoFit/>
          </a:bodyPr>
          <a:lstStyle>
            <a:lvl1pPr>
              <a:defRPr sz="3200" b="0" i="0">
                <a:solidFill>
                  <a:schemeClr val="tx1"/>
                </a:solidFill>
                <a:latin typeface="Yu Gothic"/>
                <a:cs typeface="Yu Gothic"/>
              </a:defRPr>
            </a:lvl1pPr>
          </a:lstStyle>
          <a:p>
            <a:endParaRPr/>
          </a:p>
        </p:txBody>
      </p:sp>
      <p:sp>
        <p:nvSpPr>
          <p:cNvPr id="3" name="Holder 3"/>
          <p:cNvSpPr>
            <a:spLocks noGrp="1"/>
          </p:cNvSpPr>
          <p:nvPr>
            <p:ph type="body" idx="1"/>
          </p:nvPr>
        </p:nvSpPr>
        <p:spPr>
          <a:xfrm>
            <a:off x="297891" y="2786634"/>
            <a:ext cx="11226800" cy="386842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2/27/2026</a:t>
            </a:fld>
            <a:endParaRPr lang="en-US"/>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ctrTitle"/>
          </p:nvPr>
        </p:nvSpPr>
        <p:spPr>
          <a:xfrm>
            <a:off x="2706687" y="3053256"/>
            <a:ext cx="6778625" cy="751488"/>
          </a:xfrm>
          <a:prstGeom prst="rect">
            <a:avLst/>
          </a:prstGeom>
        </p:spPr>
        <p:txBody>
          <a:bodyPr vert="horz" wrap="square" lIns="0" tIns="12700" rIns="0" bIns="0" rtlCol="0">
            <a:spAutoFit/>
          </a:bodyPr>
          <a:lstStyle/>
          <a:p>
            <a:pPr marL="12700">
              <a:lnSpc>
                <a:spcPct val="100000"/>
              </a:lnSpc>
              <a:spcBef>
                <a:spcPts val="100"/>
              </a:spcBef>
            </a:pPr>
            <a:r>
              <a:rPr lang="ja-JP" altLang="en-US" sz="4800" dirty="0">
                <a:latin typeface="BIZ UDPGothic"/>
                <a:cs typeface="BIZ UDPGothic"/>
              </a:rPr>
              <a:t>介護職員等処遇改善加算</a:t>
            </a:r>
            <a:endParaRPr sz="4800" dirty="0">
              <a:latin typeface="BIZ UDPGothic"/>
              <a:cs typeface="BIZ UDPGothic"/>
            </a:endParaRPr>
          </a:p>
        </p:txBody>
      </p:sp>
      <p:pic>
        <p:nvPicPr>
          <p:cNvPr id="3" name="図 2">
            <a:extLst>
              <a:ext uri="{FF2B5EF4-FFF2-40B4-BE49-F238E27FC236}">
                <a16:creationId xmlns:a16="http://schemas.microsoft.com/office/drawing/2014/main" id="{8C83D557-6DBB-484B-A201-4973FE0D4D3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88164" y="424180"/>
            <a:ext cx="2854535" cy="1557020"/>
          </a:xfrm>
          <a:prstGeom prst="rect">
            <a:avLst/>
          </a:prstGeom>
          <a:ln>
            <a:noFill/>
          </a:ln>
          <a:effectLst>
            <a:softEdge rad="112500"/>
          </a:effec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938E0CA-004A-6360-F711-11489F0ECC3D}"/>
              </a:ext>
            </a:extLst>
          </p:cNvPr>
          <p:cNvSpPr>
            <a:spLocks noGrp="1"/>
          </p:cNvSpPr>
          <p:nvPr>
            <p:ph type="title"/>
          </p:nvPr>
        </p:nvSpPr>
        <p:spPr>
          <a:xfrm>
            <a:off x="755091" y="118363"/>
            <a:ext cx="8971280" cy="492443"/>
          </a:xfrm>
        </p:spPr>
        <p:txBody>
          <a:bodyPr/>
          <a:lstStyle/>
          <a:p>
            <a:r>
              <a:rPr kumimoji="1" lang="ja-JP" altLang="en-US" dirty="0"/>
              <a:t>介護職員等処遇改善加算の要件について</a:t>
            </a:r>
          </a:p>
        </p:txBody>
      </p:sp>
      <p:sp>
        <p:nvSpPr>
          <p:cNvPr id="3" name="テキスト プレースホルダー 2">
            <a:extLst>
              <a:ext uri="{FF2B5EF4-FFF2-40B4-BE49-F238E27FC236}">
                <a16:creationId xmlns:a16="http://schemas.microsoft.com/office/drawing/2014/main" id="{42144C14-5109-854C-8AF7-78D4702DAE24}"/>
              </a:ext>
            </a:extLst>
          </p:cNvPr>
          <p:cNvSpPr>
            <a:spLocks noGrp="1"/>
          </p:cNvSpPr>
          <p:nvPr>
            <p:ph type="body" idx="1"/>
          </p:nvPr>
        </p:nvSpPr>
        <p:spPr>
          <a:xfrm>
            <a:off x="482600" y="1284044"/>
            <a:ext cx="11226800" cy="430887"/>
          </a:xfrm>
        </p:spPr>
        <p:txBody>
          <a:bodyPr/>
          <a:lstStyle/>
          <a:p>
            <a:r>
              <a:rPr kumimoji="1" lang="ja-JP" altLang="en-US" sz="2800" b="1" dirty="0">
                <a:solidFill>
                  <a:srgbClr val="FF0000"/>
                </a:solidFill>
              </a:rPr>
              <a:t>〇キャリアパス要件</a:t>
            </a:r>
            <a:r>
              <a:rPr kumimoji="1" lang="en-US" altLang="ja-JP" sz="2800" b="1" dirty="0">
                <a:solidFill>
                  <a:srgbClr val="FF0000"/>
                </a:solidFill>
              </a:rPr>
              <a:t>Ⅲ</a:t>
            </a:r>
            <a:r>
              <a:rPr kumimoji="1" lang="ja-JP" altLang="en-US" sz="2800" b="1" dirty="0">
                <a:solidFill>
                  <a:srgbClr val="FF0000"/>
                </a:solidFill>
              </a:rPr>
              <a:t>　</a:t>
            </a:r>
            <a:r>
              <a:rPr kumimoji="1" lang="ja-JP" altLang="en-US" sz="2800" dirty="0"/>
              <a:t>（昇給の仕組み）加算</a:t>
            </a:r>
            <a:r>
              <a:rPr kumimoji="1" lang="en-US" altLang="ja-JP" sz="2800" dirty="0"/>
              <a:t>Ⅰ</a:t>
            </a:r>
            <a:r>
              <a:rPr kumimoji="1" lang="ja-JP" altLang="en-US" sz="2800" dirty="0"/>
              <a:t>～</a:t>
            </a:r>
            <a:r>
              <a:rPr kumimoji="1" lang="en-US" altLang="ja-JP" sz="2800" dirty="0"/>
              <a:t>Ⅲ</a:t>
            </a:r>
          </a:p>
        </p:txBody>
      </p:sp>
      <p:sp>
        <p:nvSpPr>
          <p:cNvPr id="4" name="テキスト ボックス 3">
            <a:extLst>
              <a:ext uri="{FF2B5EF4-FFF2-40B4-BE49-F238E27FC236}">
                <a16:creationId xmlns:a16="http://schemas.microsoft.com/office/drawing/2014/main" id="{7725D2C6-E6FE-1F73-8611-238DD74F0A42}"/>
              </a:ext>
            </a:extLst>
          </p:cNvPr>
          <p:cNvSpPr txBox="1"/>
          <p:nvPr/>
        </p:nvSpPr>
        <p:spPr>
          <a:xfrm>
            <a:off x="482600" y="2133600"/>
            <a:ext cx="10718800" cy="2677656"/>
          </a:xfrm>
          <a:prstGeom prst="rect">
            <a:avLst/>
          </a:prstGeom>
          <a:noFill/>
        </p:spPr>
        <p:txBody>
          <a:bodyPr wrap="square" rtlCol="0">
            <a:spAutoFit/>
          </a:bodyPr>
          <a:lstStyle/>
          <a:p>
            <a:r>
              <a:rPr kumimoji="1" lang="ja-JP" altLang="en-US" sz="2400" dirty="0"/>
              <a:t>次の</a:t>
            </a:r>
            <a:r>
              <a:rPr kumimoji="1" lang="en-US" altLang="ja-JP" sz="2400" dirty="0"/>
              <a:t>1</a:t>
            </a:r>
            <a:r>
              <a:rPr kumimoji="1" lang="ja-JP" altLang="en-US" sz="2400" dirty="0"/>
              <a:t>及び</a:t>
            </a:r>
            <a:r>
              <a:rPr kumimoji="1" lang="en-US" altLang="ja-JP" sz="2400" dirty="0"/>
              <a:t>2</a:t>
            </a:r>
            <a:r>
              <a:rPr kumimoji="1" lang="ja-JP" altLang="en-US" sz="2400" dirty="0"/>
              <a:t>を満たすこと。</a:t>
            </a:r>
            <a:endParaRPr kumimoji="1" lang="en-US" altLang="ja-JP" sz="2400" dirty="0"/>
          </a:p>
          <a:p>
            <a:r>
              <a:rPr kumimoji="1" lang="en-US" altLang="ja-JP" sz="2400" dirty="0"/>
              <a:t>1.</a:t>
            </a:r>
            <a:r>
              <a:rPr kumimoji="1" lang="ja-JP" altLang="en-US" sz="2400" dirty="0"/>
              <a:t>　介護職員について、経験もしくは資格等に応じて昇給する仕組み又は一定の基準に基づき定期的に昇給を判定する仕組みを設けていること。具体的には、以下いずれかの仕組みを整備する。</a:t>
            </a:r>
            <a:endParaRPr kumimoji="1" lang="en-US" altLang="ja-JP" sz="2400" dirty="0"/>
          </a:p>
          <a:p>
            <a:r>
              <a:rPr kumimoji="1" lang="en-US" altLang="ja-JP" sz="2400" dirty="0"/>
              <a:t>A</a:t>
            </a:r>
            <a:r>
              <a:rPr kumimoji="1" lang="ja-JP" altLang="en-US" sz="2400" dirty="0"/>
              <a:t>　経験に応じて昇給する仕組み</a:t>
            </a:r>
            <a:endParaRPr kumimoji="1" lang="en-US" altLang="ja-JP" sz="2400" dirty="0"/>
          </a:p>
          <a:p>
            <a:r>
              <a:rPr kumimoji="1" lang="en-US" altLang="ja-JP" sz="2400" dirty="0"/>
              <a:t>B</a:t>
            </a:r>
            <a:r>
              <a:rPr kumimoji="1" lang="ja-JP" altLang="en-US" sz="2400" dirty="0"/>
              <a:t>　資格等に応じて昇給する仕組み</a:t>
            </a:r>
            <a:endParaRPr kumimoji="1" lang="en-US" altLang="ja-JP" sz="2400" dirty="0"/>
          </a:p>
          <a:p>
            <a:r>
              <a:rPr kumimoji="1" lang="en-US" altLang="ja-JP" sz="2400" dirty="0"/>
              <a:t>C</a:t>
            </a:r>
            <a:r>
              <a:rPr kumimoji="1" lang="ja-JP" altLang="en-US" sz="2400" dirty="0"/>
              <a:t>　一定の基準に基づき定期的に昇給を判定する仕組み</a:t>
            </a:r>
            <a:endParaRPr kumimoji="1" lang="en-US" altLang="ja-JP" sz="2400" dirty="0"/>
          </a:p>
        </p:txBody>
      </p:sp>
      <p:sp>
        <p:nvSpPr>
          <p:cNvPr id="5" name="テキスト ボックス 4">
            <a:extLst>
              <a:ext uri="{FF2B5EF4-FFF2-40B4-BE49-F238E27FC236}">
                <a16:creationId xmlns:a16="http://schemas.microsoft.com/office/drawing/2014/main" id="{7B6AA9B0-4F65-F52F-70DD-60BB9E91D3C0}"/>
              </a:ext>
            </a:extLst>
          </p:cNvPr>
          <p:cNvSpPr txBox="1"/>
          <p:nvPr/>
        </p:nvSpPr>
        <p:spPr>
          <a:xfrm>
            <a:off x="482600" y="5229925"/>
            <a:ext cx="10718800" cy="830997"/>
          </a:xfrm>
          <a:prstGeom prst="rect">
            <a:avLst/>
          </a:prstGeom>
          <a:noFill/>
        </p:spPr>
        <p:txBody>
          <a:bodyPr wrap="square" rtlCol="0">
            <a:spAutoFit/>
          </a:bodyPr>
          <a:lstStyle/>
          <a:p>
            <a:r>
              <a:rPr kumimoji="1" lang="en-US" altLang="ja-JP" sz="2400" dirty="0"/>
              <a:t>2.</a:t>
            </a:r>
            <a:r>
              <a:rPr kumimoji="1" lang="ja-JP" altLang="en-US" sz="2400" dirty="0"/>
              <a:t>　</a:t>
            </a:r>
            <a:r>
              <a:rPr kumimoji="1" lang="en-US" altLang="ja-JP" sz="2400" dirty="0"/>
              <a:t>1</a:t>
            </a:r>
            <a:r>
              <a:rPr kumimoji="1" lang="ja-JP" altLang="en-US" sz="2400" dirty="0"/>
              <a:t>の内容について、終業規則等の明確な根拠規定を書面で整備し、すべての介護職員に周知していること</a:t>
            </a:r>
          </a:p>
        </p:txBody>
      </p:sp>
    </p:spTree>
    <p:extLst>
      <p:ext uri="{BB962C8B-B14F-4D97-AF65-F5344CB8AC3E}">
        <p14:creationId xmlns:p14="http://schemas.microsoft.com/office/powerpoint/2010/main" val="13039912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B0A1A3C-FEF2-9F2D-54FD-20ED95681B91}"/>
              </a:ext>
            </a:extLst>
          </p:cNvPr>
          <p:cNvSpPr>
            <a:spLocks noGrp="1"/>
          </p:cNvSpPr>
          <p:nvPr>
            <p:ph type="title"/>
          </p:nvPr>
        </p:nvSpPr>
        <p:spPr>
          <a:xfrm>
            <a:off x="755091" y="118363"/>
            <a:ext cx="8971280" cy="492443"/>
          </a:xfrm>
        </p:spPr>
        <p:txBody>
          <a:bodyPr/>
          <a:lstStyle/>
          <a:p>
            <a:r>
              <a:rPr kumimoji="1" lang="ja-JP" altLang="en-US" dirty="0"/>
              <a:t>介護職員等処遇改善加算の要件について</a:t>
            </a:r>
          </a:p>
        </p:txBody>
      </p:sp>
      <p:sp>
        <p:nvSpPr>
          <p:cNvPr id="3" name="テキスト プレースホルダー 2">
            <a:extLst>
              <a:ext uri="{FF2B5EF4-FFF2-40B4-BE49-F238E27FC236}">
                <a16:creationId xmlns:a16="http://schemas.microsoft.com/office/drawing/2014/main" id="{35D5B2E9-6A80-B971-35A4-B490D0029834}"/>
              </a:ext>
            </a:extLst>
          </p:cNvPr>
          <p:cNvSpPr>
            <a:spLocks noGrp="1"/>
          </p:cNvSpPr>
          <p:nvPr>
            <p:ph type="body" idx="1"/>
          </p:nvPr>
        </p:nvSpPr>
        <p:spPr>
          <a:xfrm>
            <a:off x="482600" y="2359558"/>
            <a:ext cx="11226800" cy="1107996"/>
          </a:xfrm>
        </p:spPr>
        <p:txBody>
          <a:bodyPr/>
          <a:lstStyle/>
          <a:p>
            <a:r>
              <a:rPr kumimoji="1" lang="ja-JP" altLang="en-US" sz="2400" dirty="0"/>
              <a:t>・常時雇用する者の数が</a:t>
            </a:r>
            <a:r>
              <a:rPr kumimoji="1" lang="en-US" altLang="ja-JP" sz="2400" dirty="0"/>
              <a:t>10</a:t>
            </a:r>
            <a:r>
              <a:rPr kumimoji="1" lang="ja-JP" altLang="en-US" sz="2400" dirty="0"/>
              <a:t>人未満の事業所など、労働規則上の就業規則の作成義務がない事業所等においては、就業規則の代わりに内規等の整備・周知により</a:t>
            </a:r>
            <a:r>
              <a:rPr kumimoji="1" lang="en-US" altLang="ja-JP" sz="2400" dirty="0"/>
              <a:t>2</a:t>
            </a:r>
            <a:r>
              <a:rPr kumimoji="1" lang="ja-JP" altLang="en-US" sz="2400" dirty="0"/>
              <a:t>の要件を満たすこととしても差し支えない。</a:t>
            </a:r>
            <a:endParaRPr kumimoji="1" lang="en-US" altLang="ja-JP" sz="2400" dirty="0"/>
          </a:p>
        </p:txBody>
      </p:sp>
      <p:sp>
        <p:nvSpPr>
          <p:cNvPr id="4" name="テキスト ボックス 3">
            <a:extLst>
              <a:ext uri="{FF2B5EF4-FFF2-40B4-BE49-F238E27FC236}">
                <a16:creationId xmlns:a16="http://schemas.microsoft.com/office/drawing/2014/main" id="{D46AE648-DA0B-D324-9440-FA5523C49F9D}"/>
              </a:ext>
            </a:extLst>
          </p:cNvPr>
          <p:cNvSpPr txBox="1"/>
          <p:nvPr/>
        </p:nvSpPr>
        <p:spPr>
          <a:xfrm>
            <a:off x="482600" y="4438471"/>
            <a:ext cx="11226800" cy="1938992"/>
          </a:xfrm>
          <a:prstGeom prst="rect">
            <a:avLst/>
          </a:prstGeom>
          <a:noFill/>
        </p:spPr>
        <p:txBody>
          <a:bodyPr wrap="square" rtlCol="0">
            <a:spAutoFit/>
          </a:bodyPr>
          <a:lstStyle/>
          <a:p>
            <a:r>
              <a:rPr kumimoji="1" lang="ja-JP" altLang="en-US" sz="2400" dirty="0"/>
              <a:t>・令和</a:t>
            </a:r>
            <a:r>
              <a:rPr kumimoji="1" lang="en-US" altLang="ja-JP" sz="2400" dirty="0"/>
              <a:t>7</a:t>
            </a:r>
            <a:r>
              <a:rPr kumimoji="1" lang="ja-JP" altLang="en-US" sz="2400" dirty="0"/>
              <a:t>年度においては、処遇改善計画書において令和</a:t>
            </a:r>
            <a:r>
              <a:rPr kumimoji="1" lang="en-US" altLang="ja-JP" sz="2400" dirty="0"/>
              <a:t>8</a:t>
            </a:r>
            <a:r>
              <a:rPr kumimoji="1" lang="ja-JP" altLang="en-US" sz="2400" dirty="0"/>
              <a:t>年</a:t>
            </a:r>
            <a:r>
              <a:rPr kumimoji="1" lang="en-US" altLang="ja-JP" sz="2400" dirty="0"/>
              <a:t>3</a:t>
            </a:r>
            <a:r>
              <a:rPr kumimoji="1" lang="ja-JP" altLang="en-US" sz="2400" dirty="0"/>
              <a:t>月末までに</a:t>
            </a:r>
            <a:r>
              <a:rPr kumimoji="1" lang="en-US" altLang="ja-JP" sz="2400" dirty="0"/>
              <a:t>1</a:t>
            </a:r>
            <a:r>
              <a:rPr kumimoji="1" lang="ja-JP" altLang="en-US" sz="2400" dirty="0"/>
              <a:t>の仕組みの整備を行うことを誓約した場合は、令和</a:t>
            </a:r>
            <a:r>
              <a:rPr kumimoji="1" lang="en-US" altLang="ja-JP" sz="2400" dirty="0"/>
              <a:t>7</a:t>
            </a:r>
            <a:r>
              <a:rPr kumimoji="1" lang="ja-JP" altLang="en-US" sz="2400" dirty="0"/>
              <a:t>年度当初からキャリアパス要件</a:t>
            </a:r>
            <a:r>
              <a:rPr kumimoji="1" lang="en-US" altLang="ja-JP" sz="2400" dirty="0"/>
              <a:t>Ⅲ</a:t>
            </a:r>
            <a:r>
              <a:rPr kumimoji="1" lang="ja-JP" altLang="en-US" sz="2400" dirty="0"/>
              <a:t>を満たしたものと取り扱うこととして差し支えない。</a:t>
            </a:r>
            <a:endParaRPr kumimoji="1" lang="en-US" altLang="ja-JP" sz="2400" dirty="0"/>
          </a:p>
          <a:p>
            <a:r>
              <a:rPr kumimoji="1" lang="ja-JP" altLang="en-US" sz="2400" dirty="0"/>
              <a:t>⇒その場合は、令和</a:t>
            </a:r>
            <a:r>
              <a:rPr kumimoji="1" lang="en-US" altLang="ja-JP" sz="2400" dirty="0"/>
              <a:t>8</a:t>
            </a:r>
            <a:r>
              <a:rPr kumimoji="1" lang="ja-JP" altLang="en-US" sz="2400" dirty="0"/>
              <a:t>年</a:t>
            </a:r>
            <a:r>
              <a:rPr kumimoji="1" lang="en-US" altLang="ja-JP" sz="2400" dirty="0"/>
              <a:t>3</a:t>
            </a:r>
            <a:r>
              <a:rPr kumimoji="1" lang="ja-JP" altLang="en-US" sz="2400" dirty="0"/>
              <a:t>月末までに仕組みの準備を行い、実績報告書にてその旨を報告する。</a:t>
            </a:r>
            <a:endParaRPr kumimoji="1" lang="en-US" altLang="ja-JP" sz="2400" dirty="0"/>
          </a:p>
        </p:txBody>
      </p:sp>
      <p:sp>
        <p:nvSpPr>
          <p:cNvPr id="5" name="テキスト ボックス 4">
            <a:extLst>
              <a:ext uri="{FF2B5EF4-FFF2-40B4-BE49-F238E27FC236}">
                <a16:creationId xmlns:a16="http://schemas.microsoft.com/office/drawing/2014/main" id="{AF07D46C-1B85-D38B-42D1-8FFA325316E2}"/>
              </a:ext>
            </a:extLst>
          </p:cNvPr>
          <p:cNvSpPr txBox="1"/>
          <p:nvPr/>
        </p:nvSpPr>
        <p:spPr>
          <a:xfrm>
            <a:off x="755091" y="1219200"/>
            <a:ext cx="5234125" cy="523220"/>
          </a:xfrm>
          <a:prstGeom prst="rect">
            <a:avLst/>
          </a:prstGeom>
          <a:noFill/>
        </p:spPr>
        <p:txBody>
          <a:bodyPr wrap="none" rtlCol="0">
            <a:spAutoFit/>
          </a:bodyPr>
          <a:lstStyle/>
          <a:p>
            <a:r>
              <a:rPr kumimoji="1" lang="ja-JP" altLang="en-US" sz="2800" b="1" dirty="0">
                <a:solidFill>
                  <a:srgbClr val="FF0000"/>
                </a:solidFill>
              </a:rPr>
              <a:t>〇キャリアパス要件</a:t>
            </a:r>
            <a:r>
              <a:rPr kumimoji="1" lang="en-US" altLang="ja-JP" sz="2800" b="1" dirty="0">
                <a:solidFill>
                  <a:srgbClr val="FF0000"/>
                </a:solidFill>
              </a:rPr>
              <a:t>Ⅲ</a:t>
            </a:r>
            <a:r>
              <a:rPr kumimoji="1" lang="ja-JP" altLang="en-US" sz="2800" b="1" dirty="0">
                <a:solidFill>
                  <a:schemeClr val="tx1"/>
                </a:solidFill>
              </a:rPr>
              <a:t>（続き）</a:t>
            </a:r>
            <a:endParaRPr kumimoji="1" lang="en-US" altLang="ja-JP" sz="2800" b="1" dirty="0">
              <a:solidFill>
                <a:schemeClr val="tx1"/>
              </a:solidFill>
            </a:endParaRPr>
          </a:p>
        </p:txBody>
      </p:sp>
    </p:spTree>
    <p:extLst>
      <p:ext uri="{BB962C8B-B14F-4D97-AF65-F5344CB8AC3E}">
        <p14:creationId xmlns:p14="http://schemas.microsoft.com/office/powerpoint/2010/main" val="37085555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FD047A0-DBAE-9019-DB0E-26D94EE5DF4C}"/>
              </a:ext>
            </a:extLst>
          </p:cNvPr>
          <p:cNvSpPr>
            <a:spLocks noGrp="1"/>
          </p:cNvSpPr>
          <p:nvPr>
            <p:ph type="title"/>
          </p:nvPr>
        </p:nvSpPr>
        <p:spPr>
          <a:xfrm>
            <a:off x="755091" y="118363"/>
            <a:ext cx="8971280" cy="492443"/>
          </a:xfrm>
        </p:spPr>
        <p:txBody>
          <a:bodyPr/>
          <a:lstStyle/>
          <a:p>
            <a:r>
              <a:rPr kumimoji="1" lang="ja-JP" altLang="en-US" dirty="0"/>
              <a:t>介護職員等処遇改善加算の要件について</a:t>
            </a:r>
          </a:p>
        </p:txBody>
      </p:sp>
      <p:sp>
        <p:nvSpPr>
          <p:cNvPr id="3" name="テキスト プレースホルダー 2">
            <a:extLst>
              <a:ext uri="{FF2B5EF4-FFF2-40B4-BE49-F238E27FC236}">
                <a16:creationId xmlns:a16="http://schemas.microsoft.com/office/drawing/2014/main" id="{0E07CC90-DB07-920B-51D4-9362B1110D73}"/>
              </a:ext>
            </a:extLst>
          </p:cNvPr>
          <p:cNvSpPr>
            <a:spLocks noGrp="1"/>
          </p:cNvSpPr>
          <p:nvPr>
            <p:ph type="body" idx="1"/>
          </p:nvPr>
        </p:nvSpPr>
        <p:spPr>
          <a:xfrm>
            <a:off x="482600" y="1905000"/>
            <a:ext cx="11226800" cy="430887"/>
          </a:xfrm>
        </p:spPr>
        <p:txBody>
          <a:bodyPr/>
          <a:lstStyle/>
          <a:p>
            <a:r>
              <a:rPr kumimoji="1" lang="ja-JP" altLang="en-US" sz="2800" b="1" dirty="0">
                <a:solidFill>
                  <a:srgbClr val="FF0000"/>
                </a:solidFill>
              </a:rPr>
              <a:t>〇キャリアパス要件</a:t>
            </a:r>
            <a:r>
              <a:rPr kumimoji="1" lang="en-US" altLang="ja-JP" sz="2800" b="1" dirty="0">
                <a:solidFill>
                  <a:srgbClr val="FF0000"/>
                </a:solidFill>
              </a:rPr>
              <a:t>Ⅳ</a:t>
            </a:r>
            <a:r>
              <a:rPr kumimoji="1" lang="ja-JP" altLang="en-US" sz="2800" b="1" dirty="0"/>
              <a:t>（改善後の賃金額）加算</a:t>
            </a:r>
            <a:r>
              <a:rPr kumimoji="1" lang="en-US" altLang="ja-JP" sz="2800" b="1" dirty="0"/>
              <a:t>Ⅰ</a:t>
            </a:r>
            <a:r>
              <a:rPr kumimoji="1" lang="ja-JP" altLang="en-US" sz="2800" b="1" dirty="0"/>
              <a:t>・</a:t>
            </a:r>
            <a:r>
              <a:rPr kumimoji="1" lang="en-US" altLang="ja-JP" sz="2800" b="1" dirty="0"/>
              <a:t>Ⅱ</a:t>
            </a:r>
            <a:endParaRPr kumimoji="1" lang="ja-JP" altLang="en-US" sz="2800" b="1" dirty="0"/>
          </a:p>
        </p:txBody>
      </p:sp>
      <p:sp>
        <p:nvSpPr>
          <p:cNvPr id="4" name="テキスト ボックス 3">
            <a:extLst>
              <a:ext uri="{FF2B5EF4-FFF2-40B4-BE49-F238E27FC236}">
                <a16:creationId xmlns:a16="http://schemas.microsoft.com/office/drawing/2014/main" id="{DE139886-C756-A08B-DC55-14E09CCD2986}"/>
              </a:ext>
            </a:extLst>
          </p:cNvPr>
          <p:cNvSpPr txBox="1"/>
          <p:nvPr/>
        </p:nvSpPr>
        <p:spPr>
          <a:xfrm>
            <a:off x="482601" y="3429000"/>
            <a:ext cx="11226800" cy="1569660"/>
          </a:xfrm>
          <a:prstGeom prst="rect">
            <a:avLst/>
          </a:prstGeom>
          <a:noFill/>
        </p:spPr>
        <p:txBody>
          <a:bodyPr wrap="square" rtlCol="0">
            <a:spAutoFit/>
          </a:bodyPr>
          <a:lstStyle/>
          <a:p>
            <a:r>
              <a:rPr kumimoji="1" lang="ja-JP" altLang="en-US" sz="2400" dirty="0"/>
              <a:t>経験・技能のある介護職員のうち</a:t>
            </a:r>
            <a:r>
              <a:rPr kumimoji="1" lang="en-US" altLang="ja-JP" sz="2400" dirty="0"/>
              <a:t>1</a:t>
            </a:r>
            <a:r>
              <a:rPr kumimoji="1" lang="ja-JP" altLang="en-US" sz="2400" dirty="0"/>
              <a:t>人以上は、賃金改善後の賃金額が年額</a:t>
            </a:r>
            <a:r>
              <a:rPr kumimoji="1" lang="en-US" altLang="ja-JP" sz="2400" dirty="0"/>
              <a:t>440</a:t>
            </a:r>
            <a:r>
              <a:rPr kumimoji="1" lang="ja-JP" altLang="en-US" sz="2400" dirty="0"/>
              <a:t>万円以上であること。</a:t>
            </a:r>
            <a:endParaRPr kumimoji="1" lang="en-US" altLang="ja-JP" sz="2400" dirty="0"/>
          </a:p>
          <a:p>
            <a:endParaRPr kumimoji="1" lang="en-US" altLang="ja-JP" sz="2400" dirty="0"/>
          </a:p>
          <a:p>
            <a:r>
              <a:rPr kumimoji="1" lang="en-US" altLang="ja-JP" sz="2400" dirty="0"/>
              <a:t>※</a:t>
            </a:r>
            <a:r>
              <a:rPr kumimoji="1" lang="ja-JP" altLang="en-US" sz="2400" dirty="0"/>
              <a:t>小規模事業所等で加算額全体が少額である場合などは、適用が免除される。</a:t>
            </a:r>
          </a:p>
        </p:txBody>
      </p:sp>
    </p:spTree>
    <p:extLst>
      <p:ext uri="{BB962C8B-B14F-4D97-AF65-F5344CB8AC3E}">
        <p14:creationId xmlns:p14="http://schemas.microsoft.com/office/powerpoint/2010/main" val="6843872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4C543A0-DAD2-453B-0982-AFE1F1C51BA0}"/>
              </a:ext>
            </a:extLst>
          </p:cNvPr>
          <p:cNvSpPr>
            <a:spLocks noGrp="1"/>
          </p:cNvSpPr>
          <p:nvPr>
            <p:ph type="title"/>
          </p:nvPr>
        </p:nvSpPr>
        <p:spPr>
          <a:xfrm>
            <a:off x="755091" y="118363"/>
            <a:ext cx="8971280" cy="492443"/>
          </a:xfrm>
        </p:spPr>
        <p:txBody>
          <a:bodyPr/>
          <a:lstStyle/>
          <a:p>
            <a:r>
              <a:rPr kumimoji="1" lang="ja-JP" altLang="en-US" dirty="0"/>
              <a:t>介護職員等処遇改善加算の要件について</a:t>
            </a:r>
          </a:p>
        </p:txBody>
      </p:sp>
      <p:sp>
        <p:nvSpPr>
          <p:cNvPr id="3" name="テキスト プレースホルダー 2">
            <a:extLst>
              <a:ext uri="{FF2B5EF4-FFF2-40B4-BE49-F238E27FC236}">
                <a16:creationId xmlns:a16="http://schemas.microsoft.com/office/drawing/2014/main" id="{6E528F1E-ACB7-56D2-E922-44191E62093C}"/>
              </a:ext>
            </a:extLst>
          </p:cNvPr>
          <p:cNvSpPr>
            <a:spLocks noGrp="1"/>
          </p:cNvSpPr>
          <p:nvPr>
            <p:ph type="body" idx="1"/>
          </p:nvPr>
        </p:nvSpPr>
        <p:spPr>
          <a:xfrm>
            <a:off x="482600" y="1379728"/>
            <a:ext cx="11226800" cy="430887"/>
          </a:xfrm>
        </p:spPr>
        <p:txBody>
          <a:bodyPr/>
          <a:lstStyle/>
          <a:p>
            <a:r>
              <a:rPr kumimoji="1" lang="ja-JP" altLang="en-US" sz="2800" b="1" dirty="0">
                <a:solidFill>
                  <a:srgbClr val="FF0000"/>
                </a:solidFill>
              </a:rPr>
              <a:t>〇キャリアパス要件</a:t>
            </a:r>
            <a:r>
              <a:rPr kumimoji="1" lang="en-US" altLang="ja-JP" sz="2800" b="1" dirty="0">
                <a:solidFill>
                  <a:srgbClr val="FF0000"/>
                </a:solidFill>
              </a:rPr>
              <a:t>Ⅴ</a:t>
            </a:r>
            <a:r>
              <a:rPr kumimoji="1" lang="ja-JP" altLang="en-US" sz="2800" dirty="0"/>
              <a:t>（介護福祉士等の配置）加算</a:t>
            </a:r>
            <a:r>
              <a:rPr kumimoji="1" lang="en-US" altLang="ja-JP" sz="2800" dirty="0"/>
              <a:t>Ⅰ</a:t>
            </a:r>
            <a:endParaRPr kumimoji="1" lang="ja-JP" altLang="en-US" sz="2800" dirty="0"/>
          </a:p>
        </p:txBody>
      </p:sp>
      <p:sp>
        <p:nvSpPr>
          <p:cNvPr id="4" name="テキスト ボックス 3">
            <a:extLst>
              <a:ext uri="{FF2B5EF4-FFF2-40B4-BE49-F238E27FC236}">
                <a16:creationId xmlns:a16="http://schemas.microsoft.com/office/drawing/2014/main" id="{E5DC680A-3CF3-FB81-BEDD-2B48264B0851}"/>
              </a:ext>
            </a:extLst>
          </p:cNvPr>
          <p:cNvSpPr txBox="1"/>
          <p:nvPr/>
        </p:nvSpPr>
        <p:spPr>
          <a:xfrm>
            <a:off x="482600" y="2689310"/>
            <a:ext cx="11226800" cy="461665"/>
          </a:xfrm>
          <a:prstGeom prst="rect">
            <a:avLst/>
          </a:prstGeom>
          <a:noFill/>
        </p:spPr>
        <p:txBody>
          <a:bodyPr wrap="square" rtlCol="0">
            <a:spAutoFit/>
          </a:bodyPr>
          <a:lstStyle/>
          <a:p>
            <a:r>
              <a:rPr kumimoji="1" lang="ja-JP" altLang="en-US" sz="2400" dirty="0"/>
              <a:t>サービス類型ごとに一定の割合以上の介護福祉党を配置していること。</a:t>
            </a:r>
          </a:p>
        </p:txBody>
      </p:sp>
      <p:sp>
        <p:nvSpPr>
          <p:cNvPr id="5" name="テキスト ボックス 4">
            <a:extLst>
              <a:ext uri="{FF2B5EF4-FFF2-40B4-BE49-F238E27FC236}">
                <a16:creationId xmlns:a16="http://schemas.microsoft.com/office/drawing/2014/main" id="{52EA5343-BD21-6608-604B-C888B63186DB}"/>
              </a:ext>
            </a:extLst>
          </p:cNvPr>
          <p:cNvSpPr txBox="1"/>
          <p:nvPr/>
        </p:nvSpPr>
        <p:spPr>
          <a:xfrm>
            <a:off x="482600" y="3707026"/>
            <a:ext cx="11226800" cy="2308324"/>
          </a:xfrm>
          <a:prstGeom prst="rect">
            <a:avLst/>
          </a:prstGeom>
          <a:noFill/>
        </p:spPr>
        <p:txBody>
          <a:bodyPr wrap="square" rtlCol="0">
            <a:spAutoFit/>
          </a:bodyPr>
          <a:lstStyle/>
          <a:p>
            <a:r>
              <a:rPr kumimoji="1" lang="en-US" altLang="ja-JP" sz="2400" dirty="0"/>
              <a:t>※</a:t>
            </a:r>
            <a:r>
              <a:rPr kumimoji="1" lang="ja-JP" altLang="en-US" sz="2400" dirty="0"/>
              <a:t>キャリアパス要件</a:t>
            </a:r>
            <a:r>
              <a:rPr kumimoji="1" lang="en-US" altLang="ja-JP" sz="2400" dirty="0"/>
              <a:t>Ⅴ</a:t>
            </a:r>
            <a:r>
              <a:rPr kumimoji="1" lang="ja-JP" altLang="en-US" sz="2400" dirty="0"/>
              <a:t>を担保するものとして算定が必要御名加算の種類や加算区分がある。</a:t>
            </a:r>
            <a:endParaRPr kumimoji="1" lang="en-US" altLang="ja-JP" sz="2400" dirty="0"/>
          </a:p>
          <a:p>
            <a:pPr marL="285750" indent="-285750">
              <a:buFont typeface="Arial" panose="020B0604020202020204" pitchFamily="34" charset="0"/>
              <a:buChar char="•"/>
            </a:pPr>
            <a:r>
              <a:rPr kumimoji="1" lang="ja-JP" altLang="en-US" sz="2400" dirty="0"/>
              <a:t>特定事業所加算</a:t>
            </a:r>
            <a:r>
              <a:rPr kumimoji="1" lang="en-US" altLang="ja-JP" sz="2400" dirty="0"/>
              <a:t>Ⅰ</a:t>
            </a:r>
            <a:r>
              <a:rPr kumimoji="1" lang="ja-JP" altLang="en-US" sz="2400" dirty="0"/>
              <a:t>又は</a:t>
            </a:r>
            <a:r>
              <a:rPr kumimoji="1" lang="en-US" altLang="ja-JP" sz="2400" dirty="0"/>
              <a:t>Ⅱ</a:t>
            </a:r>
            <a:r>
              <a:rPr kumimoji="1" lang="ja-JP" altLang="en-US" sz="2400" dirty="0"/>
              <a:t>（訪問介護）</a:t>
            </a:r>
            <a:endParaRPr kumimoji="1" lang="en-US" altLang="ja-JP" sz="2400" dirty="0"/>
          </a:p>
          <a:p>
            <a:pPr marL="285750" indent="-285750">
              <a:buFont typeface="Arial" panose="020B0604020202020204" pitchFamily="34" charset="0"/>
              <a:buChar char="•"/>
            </a:pPr>
            <a:r>
              <a:rPr kumimoji="1" lang="ja-JP" altLang="en-US" sz="2400" dirty="0"/>
              <a:t>サービス提供体制強化加算</a:t>
            </a:r>
            <a:r>
              <a:rPr kumimoji="1" lang="en-US" altLang="ja-JP" sz="2400" dirty="0"/>
              <a:t>Ⅰ</a:t>
            </a:r>
            <a:r>
              <a:rPr kumimoji="1" lang="ja-JP" altLang="en-US" sz="2400" dirty="0"/>
              <a:t>または</a:t>
            </a:r>
            <a:r>
              <a:rPr kumimoji="1" lang="en-US" altLang="ja-JP" sz="2400" dirty="0"/>
              <a:t>Ⅱ</a:t>
            </a:r>
            <a:r>
              <a:rPr kumimoji="1" lang="ja-JP" altLang="en-US" sz="2400" dirty="0"/>
              <a:t>（通所介護）</a:t>
            </a:r>
            <a:endParaRPr kumimoji="1" lang="en-US" altLang="ja-JP" sz="2400" dirty="0"/>
          </a:p>
          <a:p>
            <a:pPr marL="285750" indent="-285750">
              <a:buFont typeface="Arial" panose="020B0604020202020204" pitchFamily="34" charset="0"/>
              <a:buChar char="•"/>
            </a:pPr>
            <a:r>
              <a:rPr kumimoji="1" lang="ja-JP" altLang="en-US" sz="2400" dirty="0"/>
              <a:t>サービス提供体制強化加算</a:t>
            </a:r>
            <a:r>
              <a:rPr kumimoji="1" lang="en-US" altLang="ja-JP" sz="2400" dirty="0"/>
              <a:t>Ⅰ</a:t>
            </a:r>
            <a:r>
              <a:rPr kumimoji="1" lang="ja-JP" altLang="en-US" sz="2400" dirty="0"/>
              <a:t>または</a:t>
            </a:r>
            <a:r>
              <a:rPr kumimoji="1" lang="en-US" altLang="ja-JP" sz="2400" dirty="0"/>
              <a:t>Ⅱ</a:t>
            </a:r>
            <a:r>
              <a:rPr kumimoji="1" lang="ja-JP" altLang="en-US" sz="2400" dirty="0"/>
              <a:t>、または併設本体施設において旧特定加算</a:t>
            </a:r>
            <a:r>
              <a:rPr kumimoji="1" lang="en-US" altLang="ja-JP" sz="2400" dirty="0"/>
              <a:t>Ⅰ</a:t>
            </a:r>
            <a:r>
              <a:rPr kumimoji="1" lang="ja-JP" altLang="en-US" sz="2400" dirty="0"/>
              <a:t>又は新加算</a:t>
            </a:r>
            <a:r>
              <a:rPr kumimoji="1" lang="en-US" altLang="ja-JP" sz="2400" dirty="0"/>
              <a:t>Ⅰ</a:t>
            </a:r>
            <a:r>
              <a:rPr kumimoji="1" lang="ja-JP" altLang="en-US" sz="2400" dirty="0"/>
              <a:t>の届け出あり（介護予防、短期入所生活介護等）</a:t>
            </a:r>
          </a:p>
        </p:txBody>
      </p:sp>
    </p:spTree>
    <p:extLst>
      <p:ext uri="{BB962C8B-B14F-4D97-AF65-F5344CB8AC3E}">
        <p14:creationId xmlns:p14="http://schemas.microsoft.com/office/powerpoint/2010/main" val="29501490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EC4F489-C3F4-CF00-C371-6AB204EC80B4}"/>
              </a:ext>
            </a:extLst>
          </p:cNvPr>
          <p:cNvSpPr>
            <a:spLocks noGrp="1"/>
          </p:cNvSpPr>
          <p:nvPr>
            <p:ph type="title"/>
          </p:nvPr>
        </p:nvSpPr>
        <p:spPr>
          <a:xfrm>
            <a:off x="755091" y="118363"/>
            <a:ext cx="8971280" cy="492443"/>
          </a:xfrm>
        </p:spPr>
        <p:txBody>
          <a:bodyPr/>
          <a:lstStyle/>
          <a:p>
            <a:r>
              <a:rPr kumimoji="1" lang="ja-JP" altLang="en-US" dirty="0"/>
              <a:t>介護職員等処遇改善加算の要件について</a:t>
            </a:r>
          </a:p>
        </p:txBody>
      </p:sp>
      <p:sp>
        <p:nvSpPr>
          <p:cNvPr id="3" name="テキスト プレースホルダー 2">
            <a:extLst>
              <a:ext uri="{FF2B5EF4-FFF2-40B4-BE49-F238E27FC236}">
                <a16:creationId xmlns:a16="http://schemas.microsoft.com/office/drawing/2014/main" id="{E8B54699-89F1-7E77-CBD2-C9627A4E220C}"/>
              </a:ext>
            </a:extLst>
          </p:cNvPr>
          <p:cNvSpPr>
            <a:spLocks noGrp="1"/>
          </p:cNvSpPr>
          <p:nvPr>
            <p:ph type="body" idx="1"/>
          </p:nvPr>
        </p:nvSpPr>
        <p:spPr>
          <a:xfrm>
            <a:off x="755091" y="1600200"/>
            <a:ext cx="10979709" cy="492443"/>
          </a:xfrm>
        </p:spPr>
        <p:txBody>
          <a:bodyPr/>
          <a:lstStyle/>
          <a:p>
            <a:r>
              <a:rPr kumimoji="1" lang="ja-JP" altLang="en-US" sz="2800" b="1" dirty="0">
                <a:solidFill>
                  <a:srgbClr val="FF0000"/>
                </a:solidFill>
              </a:rPr>
              <a:t>〇職場環境等要件</a:t>
            </a:r>
            <a:endParaRPr kumimoji="1" lang="en-US" altLang="ja-JP" sz="2800" b="1" dirty="0">
              <a:solidFill>
                <a:srgbClr val="FF0000"/>
              </a:solidFill>
            </a:endParaRPr>
          </a:p>
        </p:txBody>
      </p:sp>
      <p:sp>
        <p:nvSpPr>
          <p:cNvPr id="4" name="テキスト ボックス 3">
            <a:extLst>
              <a:ext uri="{FF2B5EF4-FFF2-40B4-BE49-F238E27FC236}">
                <a16:creationId xmlns:a16="http://schemas.microsoft.com/office/drawing/2014/main" id="{F2B4A60A-7D1B-44D1-E8A2-1E8B070D95A1}"/>
              </a:ext>
            </a:extLst>
          </p:cNvPr>
          <p:cNvSpPr txBox="1"/>
          <p:nvPr/>
        </p:nvSpPr>
        <p:spPr>
          <a:xfrm>
            <a:off x="755091" y="2438400"/>
            <a:ext cx="8966200" cy="3046988"/>
          </a:xfrm>
          <a:prstGeom prst="rect">
            <a:avLst/>
          </a:prstGeom>
          <a:noFill/>
        </p:spPr>
        <p:txBody>
          <a:bodyPr wrap="square" rtlCol="0">
            <a:spAutoFit/>
          </a:bodyPr>
          <a:lstStyle/>
          <a:p>
            <a:r>
              <a:rPr kumimoji="1" lang="ja-JP" altLang="en-US" sz="2400" dirty="0"/>
              <a:t>職場環境等要件は</a:t>
            </a:r>
            <a:r>
              <a:rPr kumimoji="1" lang="en-US" altLang="ja-JP" sz="2400" dirty="0"/>
              <a:t>28</a:t>
            </a:r>
            <a:r>
              <a:rPr kumimoji="1" lang="ja-JP" altLang="en-US" sz="2400" dirty="0"/>
              <a:t>個あり、下記の</a:t>
            </a:r>
            <a:r>
              <a:rPr kumimoji="1" lang="en-US" altLang="ja-JP" sz="2400" dirty="0"/>
              <a:t>6</a:t>
            </a:r>
            <a:r>
              <a:rPr kumimoji="1" lang="ja-JP" altLang="en-US" sz="2400" dirty="0"/>
              <a:t>つの区分に分けられる</a:t>
            </a:r>
            <a:endParaRPr kumimoji="1" lang="en-US" altLang="ja-JP" sz="2400" dirty="0"/>
          </a:p>
          <a:p>
            <a:endParaRPr kumimoji="1" lang="en-US" altLang="ja-JP" sz="2400" dirty="0"/>
          </a:p>
          <a:p>
            <a:pPr marL="457200" indent="-457200">
              <a:buFont typeface="Wingdings" panose="05000000000000000000" pitchFamily="2" charset="2"/>
              <a:buChar char="n"/>
            </a:pPr>
            <a:r>
              <a:rPr kumimoji="1" lang="ja-JP" altLang="en-US" sz="2400" b="1" dirty="0"/>
              <a:t>入植促進に向けた取り組み</a:t>
            </a:r>
            <a:endParaRPr kumimoji="1" lang="en-US" altLang="ja-JP" sz="2400" b="1" dirty="0"/>
          </a:p>
          <a:p>
            <a:pPr marL="457200" indent="-457200">
              <a:buFont typeface="Wingdings" panose="05000000000000000000" pitchFamily="2" charset="2"/>
              <a:buChar char="n"/>
            </a:pPr>
            <a:r>
              <a:rPr kumimoji="1" lang="ja-JP" altLang="en-US" sz="2400" b="1" dirty="0"/>
              <a:t>資質の向上やキャリアアップに向けた支援</a:t>
            </a:r>
            <a:endParaRPr kumimoji="1" lang="en-US" altLang="ja-JP" sz="2400" b="1" dirty="0"/>
          </a:p>
          <a:p>
            <a:pPr marL="457200" indent="-457200">
              <a:buFont typeface="Wingdings" panose="05000000000000000000" pitchFamily="2" charset="2"/>
              <a:buChar char="n"/>
            </a:pPr>
            <a:r>
              <a:rPr kumimoji="1" lang="ja-JP" altLang="en-US" sz="2400" b="1" dirty="0"/>
              <a:t>両立支援・多様な働き方の推進</a:t>
            </a:r>
            <a:endParaRPr kumimoji="1" lang="en-US" altLang="ja-JP" sz="2400" b="1" dirty="0"/>
          </a:p>
          <a:p>
            <a:pPr marL="457200" indent="-457200">
              <a:buFont typeface="Wingdings" panose="05000000000000000000" pitchFamily="2" charset="2"/>
              <a:buChar char="n"/>
            </a:pPr>
            <a:r>
              <a:rPr kumimoji="1" lang="ja-JP" altLang="en-US" sz="2400" b="1" dirty="0"/>
              <a:t>腰痛を含む心身の健康管理</a:t>
            </a:r>
            <a:endParaRPr kumimoji="1" lang="en-US" altLang="ja-JP" sz="2400" b="1" dirty="0"/>
          </a:p>
          <a:p>
            <a:pPr marL="457200" indent="-457200">
              <a:buFont typeface="Wingdings" panose="05000000000000000000" pitchFamily="2" charset="2"/>
              <a:buChar char="n"/>
            </a:pPr>
            <a:r>
              <a:rPr kumimoji="1" lang="ja-JP" altLang="en-US" sz="2400" b="1" dirty="0"/>
              <a:t>生産性向上のための業務改善の取り組み</a:t>
            </a:r>
            <a:endParaRPr kumimoji="1" lang="en-US" altLang="ja-JP" sz="2400" b="1" dirty="0"/>
          </a:p>
          <a:p>
            <a:pPr marL="457200" indent="-457200">
              <a:buFont typeface="Wingdings" panose="05000000000000000000" pitchFamily="2" charset="2"/>
              <a:buChar char="n"/>
            </a:pPr>
            <a:r>
              <a:rPr kumimoji="1" lang="ja-JP" altLang="en-US" sz="2400" b="1" dirty="0"/>
              <a:t>やりがい・働きがいの醸成</a:t>
            </a:r>
            <a:endParaRPr kumimoji="1" lang="en-US" altLang="ja-JP" sz="2400" b="1" dirty="0"/>
          </a:p>
        </p:txBody>
      </p:sp>
    </p:spTree>
    <p:extLst>
      <p:ext uri="{BB962C8B-B14F-4D97-AF65-F5344CB8AC3E}">
        <p14:creationId xmlns:p14="http://schemas.microsoft.com/office/powerpoint/2010/main" val="14994227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50369D4-67DE-2AA5-C67E-92F3315C9E52}"/>
              </a:ext>
            </a:extLst>
          </p:cNvPr>
          <p:cNvSpPr>
            <a:spLocks noGrp="1"/>
          </p:cNvSpPr>
          <p:nvPr>
            <p:ph type="title"/>
          </p:nvPr>
        </p:nvSpPr>
        <p:spPr>
          <a:xfrm>
            <a:off x="755091" y="118363"/>
            <a:ext cx="8971280" cy="492443"/>
          </a:xfrm>
        </p:spPr>
        <p:txBody>
          <a:bodyPr/>
          <a:lstStyle/>
          <a:p>
            <a:r>
              <a:rPr kumimoji="1" lang="ja-JP" altLang="en-US" dirty="0"/>
              <a:t>介護職員等処遇改善加算の要件について</a:t>
            </a:r>
          </a:p>
        </p:txBody>
      </p:sp>
      <p:sp>
        <p:nvSpPr>
          <p:cNvPr id="3" name="テキスト プレースホルダー 2">
            <a:extLst>
              <a:ext uri="{FF2B5EF4-FFF2-40B4-BE49-F238E27FC236}">
                <a16:creationId xmlns:a16="http://schemas.microsoft.com/office/drawing/2014/main" id="{38F5072E-EAAA-91F5-568F-1196B301AEC6}"/>
              </a:ext>
            </a:extLst>
          </p:cNvPr>
          <p:cNvSpPr>
            <a:spLocks noGrp="1"/>
          </p:cNvSpPr>
          <p:nvPr>
            <p:ph type="body" idx="1"/>
          </p:nvPr>
        </p:nvSpPr>
        <p:spPr>
          <a:xfrm>
            <a:off x="482600" y="1371600"/>
            <a:ext cx="11226800" cy="430887"/>
          </a:xfrm>
        </p:spPr>
        <p:txBody>
          <a:bodyPr/>
          <a:lstStyle/>
          <a:p>
            <a:r>
              <a:rPr kumimoji="1" lang="ja-JP" altLang="en-US" sz="2800" b="1" dirty="0">
                <a:solidFill>
                  <a:srgbClr val="FF0000"/>
                </a:solidFill>
              </a:rPr>
              <a:t>〇職場環境等要件</a:t>
            </a:r>
          </a:p>
        </p:txBody>
      </p:sp>
      <p:sp>
        <p:nvSpPr>
          <p:cNvPr id="5" name="テキスト ボックス 4">
            <a:extLst>
              <a:ext uri="{FF2B5EF4-FFF2-40B4-BE49-F238E27FC236}">
                <a16:creationId xmlns:a16="http://schemas.microsoft.com/office/drawing/2014/main" id="{D3F9FBB1-9707-2EA1-F437-4E17D648B8EF}"/>
              </a:ext>
            </a:extLst>
          </p:cNvPr>
          <p:cNvSpPr txBox="1"/>
          <p:nvPr/>
        </p:nvSpPr>
        <p:spPr>
          <a:xfrm>
            <a:off x="482601" y="1905000"/>
            <a:ext cx="11226800" cy="3416320"/>
          </a:xfrm>
          <a:prstGeom prst="rect">
            <a:avLst/>
          </a:prstGeom>
          <a:noFill/>
        </p:spPr>
        <p:txBody>
          <a:bodyPr wrap="square" rtlCol="0">
            <a:spAutoFit/>
          </a:bodyPr>
          <a:lstStyle/>
          <a:p>
            <a:r>
              <a:rPr kumimoji="1" lang="ja-JP" altLang="en-US" sz="2400" dirty="0"/>
              <a:t>　</a:t>
            </a:r>
            <a:r>
              <a:rPr kumimoji="1" lang="ja-JP" altLang="en-US" sz="2400" b="1" dirty="0"/>
              <a:t>入植促進に向けた取り組み</a:t>
            </a:r>
            <a:endParaRPr kumimoji="1" lang="en-US" altLang="ja-JP" sz="2400" b="1" dirty="0"/>
          </a:p>
          <a:p>
            <a:endParaRPr kumimoji="1" lang="en-US" altLang="ja-JP" sz="2400" dirty="0"/>
          </a:p>
          <a:p>
            <a:pPr marL="514350" indent="-514350">
              <a:buFont typeface="+mj-lt"/>
              <a:buAutoNum type="arabicPeriod"/>
            </a:pPr>
            <a:r>
              <a:rPr kumimoji="1" lang="ja-JP" altLang="en-US" sz="2400" dirty="0"/>
              <a:t>法人や事業所の経営理念やケア方針・人材育成方針、その実現のための施策・仕組みなどの明確化</a:t>
            </a:r>
          </a:p>
          <a:p>
            <a:pPr marL="342900" indent="-342900">
              <a:buFont typeface="+mj-ea"/>
              <a:buAutoNum type="arabicPeriod"/>
            </a:pPr>
            <a:r>
              <a:rPr kumimoji="1" lang="ja-JP" altLang="en-US" sz="2400" dirty="0"/>
              <a:t>事業者の共同尾による採用・人事ローテーション・研修のための制度構築</a:t>
            </a:r>
            <a:endParaRPr kumimoji="1" lang="en-US" altLang="ja-JP" sz="2400" dirty="0"/>
          </a:p>
          <a:p>
            <a:pPr marL="342900" indent="-342900">
              <a:buFont typeface="+mj-ea"/>
              <a:buAutoNum type="arabicPeriod"/>
            </a:pPr>
            <a:r>
              <a:rPr kumimoji="1" lang="ja-JP" altLang="en-US" sz="2400" dirty="0"/>
              <a:t>他産業からの転職者、主婦走尾、中高年齢者等、経験者・有資格者等にこだわらない幅広い採用の仕組みの構築（採用の実績でも可）</a:t>
            </a:r>
            <a:endParaRPr kumimoji="1" lang="en-US" altLang="ja-JP" sz="2400" dirty="0"/>
          </a:p>
          <a:p>
            <a:pPr marL="342900" indent="-342900">
              <a:buFont typeface="+mj-ea"/>
              <a:buAutoNum type="arabicPeriod"/>
            </a:pPr>
            <a:r>
              <a:rPr kumimoji="1" lang="ja-JP" altLang="en-US" sz="2400" dirty="0"/>
              <a:t>職業体験の受け入れや地域事業への参加や主催者等による職業魅力度向上の取組の実施</a:t>
            </a:r>
          </a:p>
        </p:txBody>
      </p:sp>
    </p:spTree>
    <p:extLst>
      <p:ext uri="{BB962C8B-B14F-4D97-AF65-F5344CB8AC3E}">
        <p14:creationId xmlns:p14="http://schemas.microsoft.com/office/powerpoint/2010/main" val="31986231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E55627F-8F92-2D60-CD05-DDE9D8C8B6EA}"/>
              </a:ext>
            </a:extLst>
          </p:cNvPr>
          <p:cNvSpPr>
            <a:spLocks noGrp="1"/>
          </p:cNvSpPr>
          <p:nvPr>
            <p:ph type="title"/>
          </p:nvPr>
        </p:nvSpPr>
        <p:spPr>
          <a:xfrm>
            <a:off x="755091" y="118363"/>
            <a:ext cx="8971280" cy="492443"/>
          </a:xfrm>
        </p:spPr>
        <p:txBody>
          <a:bodyPr/>
          <a:lstStyle/>
          <a:p>
            <a:r>
              <a:rPr kumimoji="1" lang="ja-JP" altLang="en-US" dirty="0"/>
              <a:t>介護職員等処遇改善加算の要件について</a:t>
            </a:r>
          </a:p>
        </p:txBody>
      </p:sp>
      <p:sp>
        <p:nvSpPr>
          <p:cNvPr id="3" name="テキスト プレースホルダー 2">
            <a:extLst>
              <a:ext uri="{FF2B5EF4-FFF2-40B4-BE49-F238E27FC236}">
                <a16:creationId xmlns:a16="http://schemas.microsoft.com/office/drawing/2014/main" id="{2F01ACDE-FFB7-0CA0-5750-2B22505FB475}"/>
              </a:ext>
            </a:extLst>
          </p:cNvPr>
          <p:cNvSpPr>
            <a:spLocks noGrp="1"/>
          </p:cNvSpPr>
          <p:nvPr>
            <p:ph type="body" idx="1"/>
          </p:nvPr>
        </p:nvSpPr>
        <p:spPr>
          <a:xfrm>
            <a:off x="720445" y="1260165"/>
            <a:ext cx="10190007" cy="430887"/>
          </a:xfrm>
        </p:spPr>
        <p:txBody>
          <a:bodyPr/>
          <a:lstStyle/>
          <a:p>
            <a:r>
              <a:rPr kumimoji="1" lang="ja-JP" altLang="en-US" sz="2800" b="1" dirty="0">
                <a:solidFill>
                  <a:srgbClr val="FF0000"/>
                </a:solidFill>
              </a:rPr>
              <a:t>〇職場環境等要件</a:t>
            </a:r>
          </a:p>
        </p:txBody>
      </p:sp>
      <p:sp>
        <p:nvSpPr>
          <p:cNvPr id="4" name="テキスト ボックス 3">
            <a:extLst>
              <a:ext uri="{FF2B5EF4-FFF2-40B4-BE49-F238E27FC236}">
                <a16:creationId xmlns:a16="http://schemas.microsoft.com/office/drawing/2014/main" id="{9770618E-2452-98D0-919B-8C13B1FBD85F}"/>
              </a:ext>
            </a:extLst>
          </p:cNvPr>
          <p:cNvSpPr txBox="1"/>
          <p:nvPr/>
        </p:nvSpPr>
        <p:spPr>
          <a:xfrm>
            <a:off x="755091" y="2824670"/>
            <a:ext cx="10751109" cy="3416320"/>
          </a:xfrm>
          <a:prstGeom prst="rect">
            <a:avLst/>
          </a:prstGeom>
          <a:noFill/>
        </p:spPr>
        <p:txBody>
          <a:bodyPr wrap="square" rtlCol="0">
            <a:spAutoFit/>
          </a:bodyPr>
          <a:lstStyle/>
          <a:p>
            <a:pPr marL="514350" indent="-514350">
              <a:buFont typeface="+mj-lt"/>
              <a:buAutoNum type="arabicPeriod" startAt="5"/>
            </a:pPr>
            <a:r>
              <a:rPr kumimoji="1" lang="ja-JP" altLang="en-US" sz="2400" dirty="0"/>
              <a:t>働きながら介護福祉士取得を目指すものに対する実務者研修受講支援や、より専門性の高い介護技術を取得しようとするものに対するユニットリーダー研修、ファーストステップ研修、喀痰吸引、認知症ケア、サービス提供責任者研修、中堅職員に対するマネジメント研修の受講支援等</a:t>
            </a:r>
            <a:endParaRPr kumimoji="1" lang="en-US" altLang="ja-JP" sz="2400" dirty="0"/>
          </a:p>
          <a:p>
            <a:pPr marL="342900" indent="-342900">
              <a:buFont typeface="+mj-ea"/>
              <a:buAutoNum type="arabicPeriod" startAt="5"/>
            </a:pPr>
            <a:r>
              <a:rPr kumimoji="1" lang="ja-JP" altLang="en-US" sz="2400" dirty="0"/>
              <a:t>研修の熟考やキャリア段位制度と人事考課との連動</a:t>
            </a:r>
            <a:endParaRPr kumimoji="1" lang="en-US" altLang="ja-JP" sz="2400" dirty="0"/>
          </a:p>
          <a:p>
            <a:pPr marL="342900" indent="-342900">
              <a:buFont typeface="+mj-ea"/>
              <a:buAutoNum type="arabicPeriod" startAt="5"/>
            </a:pPr>
            <a:r>
              <a:rPr kumimoji="1" lang="ja-JP" altLang="en-US" sz="2400" dirty="0"/>
              <a:t>エルダー・メンター（仕事やメンタル面のサポート等をする担当者）制度導入</a:t>
            </a:r>
            <a:endParaRPr kumimoji="1" lang="en-US" altLang="ja-JP" sz="2400" dirty="0"/>
          </a:p>
          <a:p>
            <a:pPr marL="342900" indent="-342900">
              <a:buFont typeface="+mj-ea"/>
              <a:buAutoNum type="arabicPeriod" startAt="5"/>
            </a:pPr>
            <a:r>
              <a:rPr kumimoji="1" lang="ja-JP" altLang="en-US" sz="2400" dirty="0"/>
              <a:t>上位者・担当者等によるキャリア面談など、キャリアアップ・働き方に関する定期的な相談の機会の確保</a:t>
            </a:r>
          </a:p>
        </p:txBody>
      </p:sp>
      <p:sp>
        <p:nvSpPr>
          <p:cNvPr id="5" name="テキスト ボックス 4">
            <a:extLst>
              <a:ext uri="{FF2B5EF4-FFF2-40B4-BE49-F238E27FC236}">
                <a16:creationId xmlns:a16="http://schemas.microsoft.com/office/drawing/2014/main" id="{864B785B-BCDD-AADD-76DD-1283E134F142}"/>
              </a:ext>
            </a:extLst>
          </p:cNvPr>
          <p:cNvSpPr txBox="1"/>
          <p:nvPr/>
        </p:nvSpPr>
        <p:spPr>
          <a:xfrm>
            <a:off x="697585" y="1863506"/>
            <a:ext cx="6032421" cy="461665"/>
          </a:xfrm>
          <a:prstGeom prst="rect">
            <a:avLst/>
          </a:prstGeom>
          <a:noFill/>
        </p:spPr>
        <p:txBody>
          <a:bodyPr wrap="none" rtlCol="0">
            <a:spAutoFit/>
          </a:bodyPr>
          <a:lstStyle/>
          <a:p>
            <a:r>
              <a:rPr kumimoji="1" lang="ja-JP" altLang="en-US" sz="2400" b="1" dirty="0"/>
              <a:t>資質の向上やキャリアアップに向けた支援</a:t>
            </a:r>
          </a:p>
        </p:txBody>
      </p:sp>
    </p:spTree>
    <p:extLst>
      <p:ext uri="{BB962C8B-B14F-4D97-AF65-F5344CB8AC3E}">
        <p14:creationId xmlns:p14="http://schemas.microsoft.com/office/powerpoint/2010/main" val="7089748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060764B-C656-F9B8-33F1-AAF5BE6F0B19}"/>
              </a:ext>
            </a:extLst>
          </p:cNvPr>
          <p:cNvSpPr>
            <a:spLocks noGrp="1"/>
          </p:cNvSpPr>
          <p:nvPr>
            <p:ph type="title"/>
          </p:nvPr>
        </p:nvSpPr>
        <p:spPr>
          <a:xfrm>
            <a:off x="755091" y="118363"/>
            <a:ext cx="8971280" cy="492443"/>
          </a:xfrm>
        </p:spPr>
        <p:txBody>
          <a:bodyPr/>
          <a:lstStyle/>
          <a:p>
            <a:r>
              <a:rPr kumimoji="1" lang="ja-JP" altLang="en-US" dirty="0"/>
              <a:t>介護職員等処遇改善加算の要件について</a:t>
            </a:r>
          </a:p>
        </p:txBody>
      </p:sp>
      <p:sp>
        <p:nvSpPr>
          <p:cNvPr id="3" name="テキスト プレースホルダー 2">
            <a:extLst>
              <a:ext uri="{FF2B5EF4-FFF2-40B4-BE49-F238E27FC236}">
                <a16:creationId xmlns:a16="http://schemas.microsoft.com/office/drawing/2014/main" id="{65B3496C-A9EB-0D84-48C8-D1B623CBEBF7}"/>
              </a:ext>
            </a:extLst>
          </p:cNvPr>
          <p:cNvSpPr>
            <a:spLocks noGrp="1"/>
          </p:cNvSpPr>
          <p:nvPr>
            <p:ph type="body" idx="1"/>
          </p:nvPr>
        </p:nvSpPr>
        <p:spPr>
          <a:xfrm>
            <a:off x="482600" y="1143000"/>
            <a:ext cx="11226800" cy="430887"/>
          </a:xfrm>
        </p:spPr>
        <p:txBody>
          <a:bodyPr/>
          <a:lstStyle/>
          <a:p>
            <a:r>
              <a:rPr kumimoji="1" lang="ja-JP" altLang="en-US" sz="2800" b="1" dirty="0">
                <a:solidFill>
                  <a:srgbClr val="FF0000"/>
                </a:solidFill>
              </a:rPr>
              <a:t>〇職場環境等要件</a:t>
            </a:r>
          </a:p>
        </p:txBody>
      </p:sp>
      <p:sp>
        <p:nvSpPr>
          <p:cNvPr id="4" name="テキスト ボックス 3">
            <a:extLst>
              <a:ext uri="{FF2B5EF4-FFF2-40B4-BE49-F238E27FC236}">
                <a16:creationId xmlns:a16="http://schemas.microsoft.com/office/drawing/2014/main" id="{72814B45-F6EA-CDBA-76A0-722598D91805}"/>
              </a:ext>
            </a:extLst>
          </p:cNvPr>
          <p:cNvSpPr txBox="1"/>
          <p:nvPr/>
        </p:nvSpPr>
        <p:spPr>
          <a:xfrm>
            <a:off x="393700" y="2667000"/>
            <a:ext cx="11404600" cy="3785652"/>
          </a:xfrm>
          <a:prstGeom prst="rect">
            <a:avLst/>
          </a:prstGeom>
          <a:noFill/>
        </p:spPr>
        <p:txBody>
          <a:bodyPr wrap="square" rtlCol="0">
            <a:spAutoFit/>
          </a:bodyPr>
          <a:lstStyle/>
          <a:p>
            <a:pPr marL="514350" indent="-514350">
              <a:buFont typeface="+mj-lt"/>
              <a:buAutoNum type="arabicPeriod" startAt="9"/>
            </a:pPr>
            <a:r>
              <a:rPr kumimoji="1" lang="ja-JP" altLang="en-US" sz="2400" dirty="0"/>
              <a:t>子育てや家族等の介護等と仕事の両立を目指すもののための休業制度等の充実、事業所内託児施設の整備</a:t>
            </a:r>
            <a:endParaRPr kumimoji="1" lang="en-US" altLang="ja-JP" sz="2400" dirty="0"/>
          </a:p>
          <a:p>
            <a:pPr marL="342900" indent="-342900">
              <a:buFont typeface="+mj-ea"/>
              <a:buAutoNum type="arabicPeriod" startAt="9"/>
            </a:pPr>
            <a:r>
              <a:rPr kumimoji="1" lang="ja-JP" altLang="en-US" sz="2400" dirty="0"/>
              <a:t>職員の事情等の状況に応じた勤務シフトや短時間正規職員制度の導入、職員の希望に即した非正規職員から正規職員への転換の制度等の整備</a:t>
            </a:r>
            <a:endParaRPr kumimoji="1" lang="en-US" altLang="ja-JP" sz="2400" dirty="0"/>
          </a:p>
          <a:p>
            <a:pPr marL="342900" indent="-342900">
              <a:buFont typeface="+mj-ea"/>
              <a:buAutoNum type="arabicPeriod" startAt="9"/>
            </a:pPr>
            <a:r>
              <a:rPr kumimoji="1" lang="ja-JP" altLang="en-US" sz="2400" dirty="0"/>
              <a:t>有給休暇を取得し余水雰囲気・意識づくりのため、具体的な取得目標（例えば、</a:t>
            </a:r>
            <a:r>
              <a:rPr kumimoji="1" lang="en-US" altLang="ja-JP" sz="2400" dirty="0"/>
              <a:t>1</a:t>
            </a:r>
            <a:r>
              <a:rPr kumimoji="1" lang="ja-JP" altLang="en-US" sz="2400" dirty="0"/>
              <a:t>週間以上の休暇を年に●回取得、付与日数のうち●％以上を取得）を定めたうえで、所得状況を定期的に確認し、身近な上肢等からの積極的な声掛けを行っている</a:t>
            </a:r>
            <a:endParaRPr kumimoji="1" lang="en-US" altLang="ja-JP" sz="2400" dirty="0"/>
          </a:p>
          <a:p>
            <a:pPr marL="342900" indent="-342900">
              <a:buFont typeface="+mj-ea"/>
              <a:buAutoNum type="arabicPeriod" startAt="9"/>
            </a:pPr>
            <a:r>
              <a:rPr kumimoji="1" lang="ja-JP" altLang="en-US" sz="2400" dirty="0"/>
              <a:t>有給休暇の取得促進のラメ、情報共有や複数担当政党により、業務の俗人化の解消、業務配分の偏り解消を行っている</a:t>
            </a:r>
            <a:endParaRPr kumimoji="1" lang="en-US" altLang="ja-JP" sz="2400" dirty="0"/>
          </a:p>
        </p:txBody>
      </p:sp>
      <p:sp>
        <p:nvSpPr>
          <p:cNvPr id="5" name="テキスト ボックス 4">
            <a:extLst>
              <a:ext uri="{FF2B5EF4-FFF2-40B4-BE49-F238E27FC236}">
                <a16:creationId xmlns:a16="http://schemas.microsoft.com/office/drawing/2014/main" id="{A42EE30F-AD47-38CE-9C6D-A14C997909D6}"/>
              </a:ext>
            </a:extLst>
          </p:cNvPr>
          <p:cNvSpPr txBox="1"/>
          <p:nvPr/>
        </p:nvSpPr>
        <p:spPr>
          <a:xfrm>
            <a:off x="482600" y="1828800"/>
            <a:ext cx="4493538" cy="461665"/>
          </a:xfrm>
          <a:prstGeom prst="rect">
            <a:avLst/>
          </a:prstGeom>
          <a:noFill/>
        </p:spPr>
        <p:txBody>
          <a:bodyPr wrap="none" rtlCol="0">
            <a:spAutoFit/>
          </a:bodyPr>
          <a:lstStyle/>
          <a:p>
            <a:r>
              <a:rPr kumimoji="1" lang="ja-JP" altLang="en-US" sz="2400" b="1" dirty="0"/>
              <a:t>両立支援・多様な働き方の推進</a:t>
            </a:r>
          </a:p>
        </p:txBody>
      </p:sp>
    </p:spTree>
    <p:extLst>
      <p:ext uri="{BB962C8B-B14F-4D97-AF65-F5344CB8AC3E}">
        <p14:creationId xmlns:p14="http://schemas.microsoft.com/office/powerpoint/2010/main" val="22673388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0F90563-1176-151A-D2B3-29120DF60A46}"/>
              </a:ext>
            </a:extLst>
          </p:cNvPr>
          <p:cNvSpPr>
            <a:spLocks noGrp="1"/>
          </p:cNvSpPr>
          <p:nvPr>
            <p:ph type="title"/>
          </p:nvPr>
        </p:nvSpPr>
        <p:spPr>
          <a:xfrm>
            <a:off x="755091" y="118363"/>
            <a:ext cx="8971280" cy="492443"/>
          </a:xfrm>
        </p:spPr>
        <p:txBody>
          <a:bodyPr/>
          <a:lstStyle/>
          <a:p>
            <a:r>
              <a:rPr kumimoji="1" lang="ja-JP" altLang="en-US" dirty="0"/>
              <a:t>介護職員等処遇改善加算の要件について</a:t>
            </a:r>
          </a:p>
        </p:txBody>
      </p:sp>
      <p:sp>
        <p:nvSpPr>
          <p:cNvPr id="3" name="テキスト プレースホルダー 2">
            <a:extLst>
              <a:ext uri="{FF2B5EF4-FFF2-40B4-BE49-F238E27FC236}">
                <a16:creationId xmlns:a16="http://schemas.microsoft.com/office/drawing/2014/main" id="{AF0B2293-5D64-7590-0963-6EE7FF2E65D5}"/>
              </a:ext>
            </a:extLst>
          </p:cNvPr>
          <p:cNvSpPr>
            <a:spLocks noGrp="1"/>
          </p:cNvSpPr>
          <p:nvPr>
            <p:ph type="body" idx="1"/>
          </p:nvPr>
        </p:nvSpPr>
        <p:spPr>
          <a:xfrm>
            <a:off x="482600" y="1066800"/>
            <a:ext cx="11226800" cy="430887"/>
          </a:xfrm>
        </p:spPr>
        <p:txBody>
          <a:bodyPr/>
          <a:lstStyle/>
          <a:p>
            <a:r>
              <a:rPr kumimoji="1" lang="ja-JP" altLang="en-US" sz="2800" b="1" dirty="0">
                <a:solidFill>
                  <a:srgbClr val="FF0000"/>
                </a:solidFill>
              </a:rPr>
              <a:t>○職場環境等要件</a:t>
            </a:r>
          </a:p>
        </p:txBody>
      </p:sp>
      <p:sp>
        <p:nvSpPr>
          <p:cNvPr id="4" name="テキスト ボックス 3">
            <a:extLst>
              <a:ext uri="{FF2B5EF4-FFF2-40B4-BE49-F238E27FC236}">
                <a16:creationId xmlns:a16="http://schemas.microsoft.com/office/drawing/2014/main" id="{815CCFCA-0C66-A035-4A65-FDE2309673FE}"/>
              </a:ext>
            </a:extLst>
          </p:cNvPr>
          <p:cNvSpPr txBox="1"/>
          <p:nvPr/>
        </p:nvSpPr>
        <p:spPr>
          <a:xfrm>
            <a:off x="482600" y="1981200"/>
            <a:ext cx="3877985" cy="461665"/>
          </a:xfrm>
          <a:prstGeom prst="rect">
            <a:avLst/>
          </a:prstGeom>
          <a:noFill/>
        </p:spPr>
        <p:txBody>
          <a:bodyPr wrap="none" rtlCol="0">
            <a:spAutoFit/>
          </a:bodyPr>
          <a:lstStyle/>
          <a:p>
            <a:r>
              <a:rPr kumimoji="1" lang="ja-JP" altLang="en-US" sz="2400" b="1" dirty="0"/>
              <a:t>腰痛を含む心身の健康管理</a:t>
            </a:r>
          </a:p>
        </p:txBody>
      </p:sp>
      <p:sp>
        <p:nvSpPr>
          <p:cNvPr id="5" name="テキスト ボックス 4">
            <a:extLst>
              <a:ext uri="{FF2B5EF4-FFF2-40B4-BE49-F238E27FC236}">
                <a16:creationId xmlns:a16="http://schemas.microsoft.com/office/drawing/2014/main" id="{ECD7226E-3A20-A085-BC05-E5F604AF5B9E}"/>
              </a:ext>
            </a:extLst>
          </p:cNvPr>
          <p:cNvSpPr txBox="1"/>
          <p:nvPr/>
        </p:nvSpPr>
        <p:spPr>
          <a:xfrm>
            <a:off x="190500" y="2926378"/>
            <a:ext cx="11810999" cy="2308324"/>
          </a:xfrm>
          <a:prstGeom prst="rect">
            <a:avLst/>
          </a:prstGeom>
          <a:noFill/>
        </p:spPr>
        <p:txBody>
          <a:bodyPr wrap="square" rtlCol="0">
            <a:spAutoFit/>
          </a:bodyPr>
          <a:lstStyle/>
          <a:p>
            <a:pPr marL="514350" indent="-514350">
              <a:buFont typeface="+mj-lt"/>
              <a:buAutoNum type="arabicPeriod" startAt="13"/>
            </a:pPr>
            <a:r>
              <a:rPr kumimoji="1" lang="ja-JP" altLang="en-US" sz="2400" dirty="0"/>
              <a:t>業務や福利厚生制度、メンタルヘルス等の職員相談窓口の設置等相談体制の充実</a:t>
            </a:r>
            <a:endParaRPr kumimoji="1" lang="en-US" altLang="ja-JP" sz="2400" dirty="0"/>
          </a:p>
          <a:p>
            <a:pPr marL="342900" indent="-342900">
              <a:buFont typeface="+mj-ea"/>
              <a:buAutoNum type="arabicPeriod" startAt="13"/>
            </a:pPr>
            <a:r>
              <a:rPr kumimoji="1" lang="ja-JP" altLang="en-US" sz="2400" dirty="0"/>
              <a:t>短時間勤務労働者党も受診可能な健康診断・ストレスチェックや、従業員のための休憩室の設置等健康管理対策の実施</a:t>
            </a:r>
            <a:endParaRPr kumimoji="1" lang="en-US" altLang="ja-JP" sz="2400" dirty="0"/>
          </a:p>
          <a:p>
            <a:pPr marL="342900" indent="-342900">
              <a:buFont typeface="+mj-ea"/>
              <a:buAutoNum type="arabicPeriod" startAt="13"/>
            </a:pPr>
            <a:r>
              <a:rPr kumimoji="1" lang="ja-JP" altLang="en-US" sz="2400" dirty="0"/>
              <a:t>介護職員の身体の負担軽減のための介護技術の取得支援、職員に対する腰痛対策の研修、管理者に対する雇用管理改善の研修等の実施</a:t>
            </a:r>
            <a:endParaRPr kumimoji="1" lang="en-US" altLang="ja-JP" sz="2400" dirty="0"/>
          </a:p>
          <a:p>
            <a:pPr marL="342900" indent="-342900">
              <a:buFont typeface="+mj-ea"/>
              <a:buAutoNum type="arabicPeriod" startAt="13"/>
            </a:pPr>
            <a:r>
              <a:rPr kumimoji="1" lang="ja-JP" altLang="en-US" sz="2400" dirty="0"/>
              <a:t>事故・トラブルへの対応マニュアル等の作成等の体制の整備</a:t>
            </a:r>
          </a:p>
        </p:txBody>
      </p:sp>
    </p:spTree>
    <p:extLst>
      <p:ext uri="{BB962C8B-B14F-4D97-AF65-F5344CB8AC3E}">
        <p14:creationId xmlns:p14="http://schemas.microsoft.com/office/powerpoint/2010/main" val="39036238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0FD5197-8738-23CE-3DC1-5348D34A6B8A}"/>
              </a:ext>
            </a:extLst>
          </p:cNvPr>
          <p:cNvSpPr>
            <a:spLocks noGrp="1"/>
          </p:cNvSpPr>
          <p:nvPr>
            <p:ph type="title"/>
          </p:nvPr>
        </p:nvSpPr>
        <p:spPr>
          <a:xfrm>
            <a:off x="755091" y="118363"/>
            <a:ext cx="8971280" cy="492443"/>
          </a:xfrm>
        </p:spPr>
        <p:txBody>
          <a:bodyPr/>
          <a:lstStyle/>
          <a:p>
            <a:r>
              <a:rPr kumimoji="1" lang="ja-JP" altLang="en-US" dirty="0"/>
              <a:t>介護職員等処遇改善加算の要件について</a:t>
            </a:r>
          </a:p>
        </p:txBody>
      </p:sp>
      <p:sp>
        <p:nvSpPr>
          <p:cNvPr id="3" name="テキスト プレースホルダー 2">
            <a:extLst>
              <a:ext uri="{FF2B5EF4-FFF2-40B4-BE49-F238E27FC236}">
                <a16:creationId xmlns:a16="http://schemas.microsoft.com/office/drawing/2014/main" id="{BF944B11-570D-47BE-6982-64663BA62182}"/>
              </a:ext>
            </a:extLst>
          </p:cNvPr>
          <p:cNvSpPr>
            <a:spLocks noGrp="1"/>
          </p:cNvSpPr>
          <p:nvPr>
            <p:ph type="body" idx="1"/>
          </p:nvPr>
        </p:nvSpPr>
        <p:spPr>
          <a:xfrm>
            <a:off x="482600" y="1718548"/>
            <a:ext cx="11226800" cy="369332"/>
          </a:xfrm>
        </p:spPr>
        <p:txBody>
          <a:bodyPr/>
          <a:lstStyle/>
          <a:p>
            <a:r>
              <a:rPr kumimoji="1" lang="ja-JP" altLang="en-US" sz="2400" b="1" dirty="0"/>
              <a:t>生産性向上（業務改善及び働く環境改善）のための取組</a:t>
            </a:r>
          </a:p>
        </p:txBody>
      </p:sp>
      <p:sp>
        <p:nvSpPr>
          <p:cNvPr id="5" name="テキスト ボックス 4">
            <a:extLst>
              <a:ext uri="{FF2B5EF4-FFF2-40B4-BE49-F238E27FC236}">
                <a16:creationId xmlns:a16="http://schemas.microsoft.com/office/drawing/2014/main" id="{28CC6462-44BA-3E30-CD8E-49008C36B83C}"/>
              </a:ext>
            </a:extLst>
          </p:cNvPr>
          <p:cNvSpPr txBox="1"/>
          <p:nvPr/>
        </p:nvSpPr>
        <p:spPr>
          <a:xfrm>
            <a:off x="482600" y="1072493"/>
            <a:ext cx="3327400" cy="523220"/>
          </a:xfrm>
          <a:prstGeom prst="rect">
            <a:avLst/>
          </a:prstGeom>
          <a:noFill/>
        </p:spPr>
        <p:txBody>
          <a:bodyPr wrap="square" rtlCol="0">
            <a:spAutoFit/>
          </a:bodyPr>
          <a:lstStyle/>
          <a:p>
            <a:r>
              <a:rPr kumimoji="1" lang="ja-JP" altLang="en-US" sz="2800" b="1" dirty="0">
                <a:solidFill>
                  <a:srgbClr val="FF0000"/>
                </a:solidFill>
              </a:rPr>
              <a:t>〇職場環境等要件</a:t>
            </a:r>
          </a:p>
        </p:txBody>
      </p:sp>
      <p:sp>
        <p:nvSpPr>
          <p:cNvPr id="6" name="テキスト ボックス 5">
            <a:extLst>
              <a:ext uri="{FF2B5EF4-FFF2-40B4-BE49-F238E27FC236}">
                <a16:creationId xmlns:a16="http://schemas.microsoft.com/office/drawing/2014/main" id="{A383F4F0-4972-1A09-8D1D-2E76B46428AD}"/>
              </a:ext>
            </a:extLst>
          </p:cNvPr>
          <p:cNvSpPr txBox="1"/>
          <p:nvPr/>
        </p:nvSpPr>
        <p:spPr>
          <a:xfrm>
            <a:off x="482600" y="2215322"/>
            <a:ext cx="10954309" cy="4524315"/>
          </a:xfrm>
          <a:prstGeom prst="rect">
            <a:avLst/>
          </a:prstGeom>
          <a:noFill/>
        </p:spPr>
        <p:txBody>
          <a:bodyPr wrap="square" rtlCol="0">
            <a:spAutoFit/>
          </a:bodyPr>
          <a:lstStyle/>
          <a:p>
            <a:pPr marL="342900" indent="-342900">
              <a:buFont typeface="+mj-lt"/>
              <a:buAutoNum type="arabicPeriod" startAt="17"/>
            </a:pPr>
            <a:r>
              <a:rPr lang="ja-JP" altLang="en-US" sz="2400" dirty="0"/>
              <a:t>厚生労働省が示している「生産性向上ガイドライン」に基づき、業務改善活動の体制構築（委員会やプロジェクトチームの立ち上げ、外部の研修会の活用等）を行っている</a:t>
            </a:r>
            <a:endParaRPr lang="en-US" altLang="ja-JP" sz="2400" dirty="0"/>
          </a:p>
          <a:p>
            <a:pPr marL="342900" indent="-342900">
              <a:buFont typeface="+mj-ea"/>
              <a:buAutoNum type="arabicPeriod" startAt="17"/>
            </a:pPr>
            <a:r>
              <a:rPr lang="ja-JP" altLang="en-US" sz="2400" dirty="0"/>
              <a:t>現場の課題の見える化（課題の抽出、課題の構造化、業務時間調査の実施等）を実施している</a:t>
            </a:r>
            <a:endParaRPr lang="en-US" altLang="ja-JP" sz="2400" dirty="0"/>
          </a:p>
          <a:p>
            <a:pPr marL="342900" indent="-342900">
              <a:buFont typeface="+mj-ea"/>
              <a:buAutoNum type="arabicPeriod" startAt="17"/>
            </a:pPr>
            <a:r>
              <a:rPr lang="ja-JP" altLang="en-US" sz="2400" dirty="0"/>
              <a:t>５Ｓ活動（業務管理の手法の１つ。整理・整頓・清掃・清潔・躾の頭文字をとったもの）等の実践による職場環境の整備を行っている</a:t>
            </a:r>
            <a:endParaRPr lang="en-US" altLang="ja-JP" sz="2400" dirty="0"/>
          </a:p>
          <a:p>
            <a:pPr marL="342900" indent="-342900">
              <a:buFont typeface="+mj-ea"/>
              <a:buAutoNum type="arabicPeriod" startAt="17"/>
            </a:pPr>
            <a:r>
              <a:rPr lang="ja-JP" altLang="en-US" sz="2400" dirty="0"/>
              <a:t>業務手順書の作成や、記録・報告様式の工夫等による情報共有や作業負担の軽減を行っている</a:t>
            </a:r>
            <a:endParaRPr lang="en-US" altLang="ja-JP" sz="2400" dirty="0"/>
          </a:p>
          <a:p>
            <a:pPr marL="342900" indent="-342900">
              <a:buFont typeface="+mj-ea"/>
              <a:buAutoNum type="arabicPeriod" startAt="17"/>
            </a:pPr>
            <a:r>
              <a:rPr lang="ja-JP" altLang="en-US" sz="2400" dirty="0"/>
              <a:t>介護ソフト（記録、情報共有、請求業務転記が不要なもの。）、情報端末（タブレット端末、スマートフォン端末等）の導入</a:t>
            </a:r>
            <a:endParaRPr kumimoji="1" lang="en-US" altLang="ja-JP" sz="2400" dirty="0"/>
          </a:p>
          <a:p>
            <a:pPr marL="342900" indent="-342900">
              <a:buFont typeface="+mj-ea"/>
              <a:buAutoNum type="arabicPeriod" startAt="17"/>
            </a:pPr>
            <a:endParaRPr lang="en-US" altLang="ja-JP" sz="2400" dirty="0"/>
          </a:p>
        </p:txBody>
      </p:sp>
    </p:spTree>
    <p:extLst>
      <p:ext uri="{BB962C8B-B14F-4D97-AF65-F5344CB8AC3E}">
        <p14:creationId xmlns:p14="http://schemas.microsoft.com/office/powerpoint/2010/main" val="37828303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lang="ja-JP" altLang="en-US" spc="-25" dirty="0"/>
              <a:t>介護職員等処遇改善加算とは</a:t>
            </a:r>
            <a:endParaRPr spc="-25" dirty="0"/>
          </a:p>
        </p:txBody>
      </p:sp>
      <p:sp>
        <p:nvSpPr>
          <p:cNvPr id="4" name="テキスト ボックス 3">
            <a:extLst>
              <a:ext uri="{FF2B5EF4-FFF2-40B4-BE49-F238E27FC236}">
                <a16:creationId xmlns:a16="http://schemas.microsoft.com/office/drawing/2014/main" id="{E3BEF0FF-3655-EB8C-2AA0-0E686797BCD9}"/>
              </a:ext>
            </a:extLst>
          </p:cNvPr>
          <p:cNvSpPr txBox="1"/>
          <p:nvPr/>
        </p:nvSpPr>
        <p:spPr>
          <a:xfrm>
            <a:off x="1345034" y="1544236"/>
            <a:ext cx="9296400" cy="2246769"/>
          </a:xfrm>
          <a:prstGeom prst="rect">
            <a:avLst/>
          </a:prstGeom>
          <a:noFill/>
        </p:spPr>
        <p:txBody>
          <a:bodyPr wrap="square" rtlCol="0">
            <a:spAutoFit/>
          </a:bodyPr>
          <a:lstStyle/>
          <a:p>
            <a:r>
              <a:rPr kumimoji="1" lang="ja-JP" altLang="en-US" sz="2800" dirty="0"/>
              <a:t>○キャリアパス要件、月額賃金改善要件、職場環境等要件を満たすことで、サービス別の基本サービス費に各種加算減算を加えた</a:t>
            </a:r>
            <a:r>
              <a:rPr kumimoji="1" lang="en-US" altLang="ja-JP" sz="2800" dirty="0"/>
              <a:t>1</a:t>
            </a:r>
            <a:r>
              <a:rPr kumimoji="1" lang="ja-JP" altLang="en-US" sz="2800" dirty="0"/>
              <a:t>月当たりの総単位数に、加算区分（</a:t>
            </a:r>
            <a:r>
              <a:rPr kumimoji="1" lang="en-US" altLang="ja-JP" sz="2800" dirty="0"/>
              <a:t>Ⅰ</a:t>
            </a:r>
            <a:r>
              <a:rPr kumimoji="1" lang="ja-JP" altLang="en-US" sz="2800" dirty="0"/>
              <a:t>～</a:t>
            </a:r>
            <a:r>
              <a:rPr kumimoji="1" lang="en-US" altLang="ja-JP" sz="2800" dirty="0"/>
              <a:t>Ⅳ</a:t>
            </a:r>
            <a:r>
              <a:rPr kumimoji="1" lang="ja-JP" altLang="en-US" sz="2800" dirty="0"/>
              <a:t>）ごとに、サービス類型別の加算率を乗じた単位数を算定するもの。</a:t>
            </a:r>
          </a:p>
        </p:txBody>
      </p:sp>
      <p:sp>
        <p:nvSpPr>
          <p:cNvPr id="3" name="テキスト ボックス 2">
            <a:extLst>
              <a:ext uri="{FF2B5EF4-FFF2-40B4-BE49-F238E27FC236}">
                <a16:creationId xmlns:a16="http://schemas.microsoft.com/office/drawing/2014/main" id="{844E4E5F-131E-7AEA-5C08-2A491293F4E4}"/>
              </a:ext>
            </a:extLst>
          </p:cNvPr>
          <p:cNvSpPr txBox="1"/>
          <p:nvPr/>
        </p:nvSpPr>
        <p:spPr>
          <a:xfrm>
            <a:off x="1310057" y="4267200"/>
            <a:ext cx="9296400" cy="1815882"/>
          </a:xfrm>
          <a:prstGeom prst="rect">
            <a:avLst/>
          </a:prstGeom>
          <a:noFill/>
        </p:spPr>
        <p:txBody>
          <a:bodyPr wrap="square" rtlCol="0">
            <a:spAutoFit/>
          </a:bodyPr>
          <a:lstStyle/>
          <a:p>
            <a:r>
              <a:rPr kumimoji="1" lang="ja-JP" altLang="en-US" sz="2800" dirty="0"/>
              <a:t>○介護サービス事業者又は介護保険施設（介護予防・日常生活支援総合事業の事業者を含む。）は、新加算等の算定額に相当する介護職員その他の職員の賃金の改善を実施しなければならない。</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E5FF295-B879-6583-7EFE-A60238DEFCB1}"/>
              </a:ext>
            </a:extLst>
          </p:cNvPr>
          <p:cNvSpPr>
            <a:spLocks noGrp="1"/>
          </p:cNvSpPr>
          <p:nvPr>
            <p:ph type="title"/>
          </p:nvPr>
        </p:nvSpPr>
        <p:spPr>
          <a:xfrm>
            <a:off x="755091" y="118363"/>
            <a:ext cx="8971280" cy="492443"/>
          </a:xfrm>
        </p:spPr>
        <p:txBody>
          <a:bodyPr/>
          <a:lstStyle/>
          <a:p>
            <a:r>
              <a:rPr kumimoji="1" lang="ja-JP" altLang="en-US" dirty="0"/>
              <a:t>介護職員等処遇改善加算の要件について</a:t>
            </a:r>
          </a:p>
        </p:txBody>
      </p:sp>
      <p:sp>
        <p:nvSpPr>
          <p:cNvPr id="3" name="テキスト プレースホルダー 2">
            <a:extLst>
              <a:ext uri="{FF2B5EF4-FFF2-40B4-BE49-F238E27FC236}">
                <a16:creationId xmlns:a16="http://schemas.microsoft.com/office/drawing/2014/main" id="{D62C369D-8455-B88C-EDAD-DFBF11F86EED}"/>
              </a:ext>
            </a:extLst>
          </p:cNvPr>
          <p:cNvSpPr>
            <a:spLocks noGrp="1"/>
          </p:cNvSpPr>
          <p:nvPr>
            <p:ph type="body" idx="1"/>
          </p:nvPr>
        </p:nvSpPr>
        <p:spPr>
          <a:xfrm>
            <a:off x="381000" y="1219200"/>
            <a:ext cx="11226800" cy="430887"/>
          </a:xfrm>
        </p:spPr>
        <p:txBody>
          <a:bodyPr/>
          <a:lstStyle/>
          <a:p>
            <a:r>
              <a:rPr kumimoji="1" lang="ja-JP" altLang="en-US" sz="2800" b="1" dirty="0">
                <a:solidFill>
                  <a:srgbClr val="FF0000"/>
                </a:solidFill>
              </a:rPr>
              <a:t>○職場環境等要件</a:t>
            </a:r>
          </a:p>
        </p:txBody>
      </p:sp>
      <p:sp>
        <p:nvSpPr>
          <p:cNvPr id="5" name="テキスト ボックス 4">
            <a:extLst>
              <a:ext uri="{FF2B5EF4-FFF2-40B4-BE49-F238E27FC236}">
                <a16:creationId xmlns:a16="http://schemas.microsoft.com/office/drawing/2014/main" id="{451F1F03-8981-EBFD-AD0E-71F78C27C867}"/>
              </a:ext>
            </a:extLst>
          </p:cNvPr>
          <p:cNvSpPr txBox="1"/>
          <p:nvPr/>
        </p:nvSpPr>
        <p:spPr>
          <a:xfrm>
            <a:off x="381000" y="1981200"/>
            <a:ext cx="8802410" cy="461665"/>
          </a:xfrm>
          <a:prstGeom prst="rect">
            <a:avLst/>
          </a:prstGeom>
          <a:noFill/>
        </p:spPr>
        <p:txBody>
          <a:bodyPr wrap="none" rtlCol="0">
            <a:spAutoFit/>
          </a:bodyPr>
          <a:lstStyle/>
          <a:p>
            <a:r>
              <a:rPr kumimoji="1" lang="ja-JP" altLang="en-US" sz="2400" b="1" dirty="0"/>
              <a:t>生産性向上（業務改善及び働く環境改善）のための取組　続き</a:t>
            </a:r>
          </a:p>
        </p:txBody>
      </p:sp>
      <p:sp>
        <p:nvSpPr>
          <p:cNvPr id="6" name="テキスト ボックス 5">
            <a:extLst>
              <a:ext uri="{FF2B5EF4-FFF2-40B4-BE49-F238E27FC236}">
                <a16:creationId xmlns:a16="http://schemas.microsoft.com/office/drawing/2014/main" id="{75C5BB5B-723F-BF6F-D125-9C63F1E24CC9}"/>
              </a:ext>
            </a:extLst>
          </p:cNvPr>
          <p:cNvSpPr txBox="1"/>
          <p:nvPr/>
        </p:nvSpPr>
        <p:spPr>
          <a:xfrm>
            <a:off x="533400" y="2590800"/>
            <a:ext cx="11074400" cy="4154984"/>
          </a:xfrm>
          <a:prstGeom prst="rect">
            <a:avLst/>
          </a:prstGeom>
          <a:noFill/>
        </p:spPr>
        <p:txBody>
          <a:bodyPr wrap="square" rtlCol="0">
            <a:spAutoFit/>
          </a:bodyPr>
          <a:lstStyle/>
          <a:p>
            <a:pPr marL="342900" indent="-342900">
              <a:buFont typeface="+mj-lt"/>
              <a:buAutoNum type="arabicPeriod" startAt="22"/>
            </a:pPr>
            <a:r>
              <a:rPr lang="ja-JP" altLang="en-US" sz="2400" dirty="0"/>
              <a:t>介護ロボット（見守り支援、移乗支援、移動支援、排泄支援、入浴支援、介護業務支援等）又はインカム等の職員間の連絡調整の迅速化に資するＩＣＴ機器（ビジネスチャットツール含む）の導入</a:t>
            </a:r>
            <a:endParaRPr lang="en-US" altLang="ja-JP" sz="2400" dirty="0"/>
          </a:p>
          <a:p>
            <a:pPr marL="342900" indent="-342900">
              <a:buFont typeface="+mj-lt"/>
              <a:buAutoNum type="arabicPeriod" startAt="22"/>
            </a:pPr>
            <a:r>
              <a:rPr lang="ja-JP" altLang="en-US" sz="2400" dirty="0"/>
              <a:t>業務内容の明確化と役割分担を行い、介護職員がケアに集中できる環境を整備。特に、間接業務（食事等の準備や片付け、清掃、ベッドメイク、ゴミ捨て等）がある場合は、いわゆる介護助手等の活用や外注等で担うなど、役割の見直しやシフトの組み換え等を行う</a:t>
            </a:r>
            <a:endParaRPr lang="en-US" altLang="ja-JP" sz="2400" dirty="0"/>
          </a:p>
          <a:p>
            <a:pPr marL="342900" indent="-342900">
              <a:buFont typeface="+mj-lt"/>
              <a:buAutoNum type="arabicPeriod" startAt="22"/>
            </a:pPr>
            <a:r>
              <a:rPr lang="ja-JP" altLang="en-US" sz="2400" dirty="0"/>
              <a:t>各種委員会の共同設置、各種指針・計画の共同策定、物品の共同購入等の事務処理部門の集約、共同で行うＩＣＴインフラの整備、人事管理システムや福利厚生システム等の共通化等、協働化を通じた職場環境の改善に向けた取組の実施</a:t>
            </a:r>
            <a:endParaRPr lang="en-US" altLang="ja-JP" sz="2400" dirty="0"/>
          </a:p>
        </p:txBody>
      </p:sp>
    </p:spTree>
    <p:extLst>
      <p:ext uri="{BB962C8B-B14F-4D97-AF65-F5344CB8AC3E}">
        <p14:creationId xmlns:p14="http://schemas.microsoft.com/office/powerpoint/2010/main" val="34371056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B01754F-B1EC-C227-CEA7-DE0555836730}"/>
              </a:ext>
            </a:extLst>
          </p:cNvPr>
          <p:cNvSpPr>
            <a:spLocks noGrp="1"/>
          </p:cNvSpPr>
          <p:nvPr>
            <p:ph type="title"/>
          </p:nvPr>
        </p:nvSpPr>
        <p:spPr>
          <a:xfrm>
            <a:off x="755091" y="118363"/>
            <a:ext cx="8971280" cy="492443"/>
          </a:xfrm>
        </p:spPr>
        <p:txBody>
          <a:bodyPr/>
          <a:lstStyle/>
          <a:p>
            <a:r>
              <a:rPr kumimoji="1" lang="ja-JP" altLang="en-US" dirty="0"/>
              <a:t>介護職員等処遇改善加算の要件について</a:t>
            </a:r>
          </a:p>
        </p:txBody>
      </p:sp>
      <p:sp>
        <p:nvSpPr>
          <p:cNvPr id="3" name="テキスト プレースホルダー 2">
            <a:extLst>
              <a:ext uri="{FF2B5EF4-FFF2-40B4-BE49-F238E27FC236}">
                <a16:creationId xmlns:a16="http://schemas.microsoft.com/office/drawing/2014/main" id="{8FE8DEB5-A119-823A-3CC0-6242FAD350BA}"/>
              </a:ext>
            </a:extLst>
          </p:cNvPr>
          <p:cNvSpPr>
            <a:spLocks noGrp="1"/>
          </p:cNvSpPr>
          <p:nvPr>
            <p:ph type="body" idx="1"/>
          </p:nvPr>
        </p:nvSpPr>
        <p:spPr>
          <a:xfrm>
            <a:off x="381000" y="1219200"/>
            <a:ext cx="11226800" cy="430887"/>
          </a:xfrm>
        </p:spPr>
        <p:txBody>
          <a:bodyPr/>
          <a:lstStyle/>
          <a:p>
            <a:r>
              <a:rPr kumimoji="1" lang="ja-JP" altLang="en-US" sz="2800" b="1" dirty="0">
                <a:solidFill>
                  <a:srgbClr val="FF0000"/>
                </a:solidFill>
              </a:rPr>
              <a:t>○職場環境等要件</a:t>
            </a:r>
          </a:p>
        </p:txBody>
      </p:sp>
      <p:sp>
        <p:nvSpPr>
          <p:cNvPr id="4" name="テキスト ボックス 3">
            <a:extLst>
              <a:ext uri="{FF2B5EF4-FFF2-40B4-BE49-F238E27FC236}">
                <a16:creationId xmlns:a16="http://schemas.microsoft.com/office/drawing/2014/main" id="{22F82B24-EDF4-3DCF-98C3-14D56B77027D}"/>
              </a:ext>
            </a:extLst>
          </p:cNvPr>
          <p:cNvSpPr txBox="1"/>
          <p:nvPr/>
        </p:nvSpPr>
        <p:spPr>
          <a:xfrm>
            <a:off x="533400" y="1752600"/>
            <a:ext cx="3877985" cy="461665"/>
          </a:xfrm>
          <a:prstGeom prst="rect">
            <a:avLst/>
          </a:prstGeom>
          <a:noFill/>
        </p:spPr>
        <p:txBody>
          <a:bodyPr wrap="none" rtlCol="0">
            <a:spAutoFit/>
          </a:bodyPr>
          <a:lstStyle/>
          <a:p>
            <a:r>
              <a:rPr lang="ja-JP" altLang="en-US" sz="2400" b="1" dirty="0"/>
              <a:t>やりがい・働きがいの醸成</a:t>
            </a:r>
            <a:endParaRPr kumimoji="1" lang="ja-JP" altLang="en-US" sz="2400" b="1" dirty="0"/>
          </a:p>
        </p:txBody>
      </p:sp>
      <p:sp>
        <p:nvSpPr>
          <p:cNvPr id="5" name="テキスト ボックス 4">
            <a:extLst>
              <a:ext uri="{FF2B5EF4-FFF2-40B4-BE49-F238E27FC236}">
                <a16:creationId xmlns:a16="http://schemas.microsoft.com/office/drawing/2014/main" id="{F412267C-8565-56EB-6C82-E38AC5EF10A5}"/>
              </a:ext>
            </a:extLst>
          </p:cNvPr>
          <p:cNvSpPr txBox="1"/>
          <p:nvPr/>
        </p:nvSpPr>
        <p:spPr>
          <a:xfrm>
            <a:off x="755091" y="2362200"/>
            <a:ext cx="10852709" cy="3046988"/>
          </a:xfrm>
          <a:prstGeom prst="rect">
            <a:avLst/>
          </a:prstGeom>
          <a:noFill/>
        </p:spPr>
        <p:txBody>
          <a:bodyPr wrap="square" rtlCol="0">
            <a:spAutoFit/>
          </a:bodyPr>
          <a:lstStyle/>
          <a:p>
            <a:pPr marL="342900" indent="-342900">
              <a:buFont typeface="+mj-lt"/>
              <a:buAutoNum type="arabicPeriod" startAt="25"/>
            </a:pPr>
            <a:r>
              <a:rPr lang="ja-JP" altLang="en-US" sz="2400" dirty="0"/>
              <a:t>ミーティング等による職場内コミュニケーションの円滑化による個々の介護職員の気づきを踏まえた勤務環境やケア内容の改善</a:t>
            </a:r>
            <a:endParaRPr lang="en-US" altLang="ja-JP" sz="2400" dirty="0"/>
          </a:p>
          <a:p>
            <a:pPr marL="342900" indent="-342900">
              <a:buFont typeface="+mj-lt"/>
              <a:buAutoNum type="arabicPeriod" startAt="25"/>
            </a:pPr>
            <a:r>
              <a:rPr lang="ja-JP" altLang="en-US" sz="2400" dirty="0"/>
              <a:t>地域包括ケアの一員としてのモチベーション向上に資する、地域の児童・生徒や住民との交流の実施</a:t>
            </a:r>
            <a:endParaRPr lang="en-US" altLang="ja-JP" sz="2400" dirty="0"/>
          </a:p>
          <a:p>
            <a:pPr marL="342900" indent="-342900">
              <a:buFont typeface="+mj-lt"/>
              <a:buAutoNum type="arabicPeriod" startAt="25"/>
            </a:pPr>
            <a:r>
              <a:rPr lang="ja-JP" altLang="en-US" sz="2400" dirty="0"/>
              <a:t>利用者本位のケア方針など介護保険や法人の理念等を定期的に学ぶ機会の提供</a:t>
            </a:r>
            <a:endParaRPr lang="en-US" altLang="ja-JP" sz="2400" dirty="0"/>
          </a:p>
          <a:p>
            <a:pPr marL="342900" indent="-342900">
              <a:buFont typeface="+mj-lt"/>
              <a:buAutoNum type="arabicPeriod" startAt="25"/>
            </a:pPr>
            <a:r>
              <a:rPr lang="ja-JP" altLang="en-US" sz="2400" dirty="0"/>
              <a:t>ケアの好事例や、利用者やその家族からの謝意等の情報を共有する機会の提供</a:t>
            </a:r>
            <a:endParaRPr kumimoji="1" lang="ja-JP" altLang="en-US" sz="2400" dirty="0"/>
          </a:p>
        </p:txBody>
      </p:sp>
    </p:spTree>
    <p:extLst>
      <p:ext uri="{BB962C8B-B14F-4D97-AF65-F5344CB8AC3E}">
        <p14:creationId xmlns:p14="http://schemas.microsoft.com/office/powerpoint/2010/main" val="23928672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33D25B3-AB25-B241-7186-EE83370001BC}"/>
              </a:ext>
            </a:extLst>
          </p:cNvPr>
          <p:cNvSpPr>
            <a:spLocks noGrp="1"/>
          </p:cNvSpPr>
          <p:nvPr>
            <p:ph type="title"/>
          </p:nvPr>
        </p:nvSpPr>
        <p:spPr>
          <a:xfrm>
            <a:off x="755091" y="118363"/>
            <a:ext cx="8971280" cy="492443"/>
          </a:xfrm>
        </p:spPr>
        <p:txBody>
          <a:bodyPr/>
          <a:lstStyle/>
          <a:p>
            <a:r>
              <a:rPr kumimoji="1" lang="ja-JP" altLang="en-US" dirty="0"/>
              <a:t>介護職員等処遇改善加算の要件について</a:t>
            </a:r>
          </a:p>
        </p:txBody>
      </p:sp>
      <p:sp>
        <p:nvSpPr>
          <p:cNvPr id="3" name="テキスト プレースホルダー 2">
            <a:extLst>
              <a:ext uri="{FF2B5EF4-FFF2-40B4-BE49-F238E27FC236}">
                <a16:creationId xmlns:a16="http://schemas.microsoft.com/office/drawing/2014/main" id="{EE426701-47F3-7EBD-967F-7EE8AF58F8BA}"/>
              </a:ext>
            </a:extLst>
          </p:cNvPr>
          <p:cNvSpPr>
            <a:spLocks noGrp="1"/>
          </p:cNvSpPr>
          <p:nvPr>
            <p:ph type="body" idx="1"/>
          </p:nvPr>
        </p:nvSpPr>
        <p:spPr>
          <a:xfrm>
            <a:off x="304800" y="1600200"/>
            <a:ext cx="11226800" cy="430887"/>
          </a:xfrm>
        </p:spPr>
        <p:txBody>
          <a:bodyPr/>
          <a:lstStyle/>
          <a:p>
            <a:r>
              <a:rPr kumimoji="1" lang="ja-JP" altLang="en-US" sz="2800" b="1" dirty="0">
                <a:solidFill>
                  <a:srgbClr val="FF0000"/>
                </a:solidFill>
              </a:rPr>
              <a:t>〇職場環境等要件</a:t>
            </a:r>
            <a:endParaRPr kumimoji="1" lang="ja-JP" altLang="en-US" dirty="0"/>
          </a:p>
        </p:txBody>
      </p:sp>
      <p:sp>
        <p:nvSpPr>
          <p:cNvPr id="4" name="テキスト ボックス 3">
            <a:extLst>
              <a:ext uri="{FF2B5EF4-FFF2-40B4-BE49-F238E27FC236}">
                <a16:creationId xmlns:a16="http://schemas.microsoft.com/office/drawing/2014/main" id="{B6E1B07B-D2A7-A4F0-6D88-499DB384C6DD}"/>
              </a:ext>
            </a:extLst>
          </p:cNvPr>
          <p:cNvSpPr txBox="1"/>
          <p:nvPr/>
        </p:nvSpPr>
        <p:spPr>
          <a:xfrm>
            <a:off x="304800" y="2598003"/>
            <a:ext cx="11226800" cy="830997"/>
          </a:xfrm>
          <a:prstGeom prst="rect">
            <a:avLst/>
          </a:prstGeom>
          <a:noFill/>
        </p:spPr>
        <p:txBody>
          <a:bodyPr wrap="square" rtlCol="0">
            <a:spAutoFit/>
          </a:bodyPr>
          <a:lstStyle/>
          <a:p>
            <a:r>
              <a:rPr kumimoji="1" lang="ja-JP" altLang="en-US" sz="2400" dirty="0"/>
              <a:t>・加算</a:t>
            </a:r>
            <a:r>
              <a:rPr kumimoji="1" lang="en-US" altLang="ja-JP" sz="2400" dirty="0"/>
              <a:t>Ⅲ</a:t>
            </a:r>
            <a:r>
              <a:rPr kumimoji="1" lang="ja-JP" altLang="en-US" sz="2400" dirty="0"/>
              <a:t>と</a:t>
            </a:r>
            <a:r>
              <a:rPr kumimoji="1" lang="en-US" altLang="ja-JP" sz="2400" dirty="0"/>
              <a:t>Ⅳ</a:t>
            </a:r>
            <a:r>
              <a:rPr kumimoji="1" lang="ja-JP" altLang="en-US" sz="2400" dirty="0"/>
              <a:t>について、</a:t>
            </a:r>
            <a:r>
              <a:rPr kumimoji="1" lang="en-US" altLang="ja-JP" sz="2400" dirty="0"/>
              <a:t>6</a:t>
            </a:r>
            <a:r>
              <a:rPr kumimoji="1" lang="ja-JP" altLang="en-US" sz="2400" dirty="0"/>
              <a:t>つの区分ごとにそれぞれ</a:t>
            </a:r>
            <a:r>
              <a:rPr kumimoji="1" lang="en-US" altLang="ja-JP" sz="2400" dirty="0"/>
              <a:t>1</a:t>
            </a:r>
            <a:r>
              <a:rPr kumimoji="1" lang="ja-JP" altLang="en-US" sz="2400" dirty="0"/>
              <a:t>つ以上（生産性向上は</a:t>
            </a:r>
            <a:r>
              <a:rPr kumimoji="1" lang="en-US" altLang="ja-JP" sz="2400" dirty="0"/>
              <a:t>2</a:t>
            </a:r>
            <a:r>
              <a:rPr kumimoji="1" lang="ja-JP" altLang="en-US" sz="2400" dirty="0"/>
              <a:t>つ以上）の計</a:t>
            </a:r>
            <a:r>
              <a:rPr kumimoji="1" lang="en-US" altLang="ja-JP" sz="2400" dirty="0"/>
              <a:t>7</a:t>
            </a:r>
            <a:r>
              <a:rPr kumimoji="1" lang="ja-JP" altLang="en-US" sz="2400" dirty="0"/>
              <a:t>つに取り組む。</a:t>
            </a:r>
          </a:p>
        </p:txBody>
      </p:sp>
      <p:sp>
        <p:nvSpPr>
          <p:cNvPr id="5" name="テキスト ボックス 4">
            <a:extLst>
              <a:ext uri="{FF2B5EF4-FFF2-40B4-BE49-F238E27FC236}">
                <a16:creationId xmlns:a16="http://schemas.microsoft.com/office/drawing/2014/main" id="{EBA75837-CFA2-9E78-3F33-027C896406F0}"/>
              </a:ext>
            </a:extLst>
          </p:cNvPr>
          <p:cNvSpPr txBox="1"/>
          <p:nvPr/>
        </p:nvSpPr>
        <p:spPr>
          <a:xfrm>
            <a:off x="304800" y="4191000"/>
            <a:ext cx="11226800" cy="1569660"/>
          </a:xfrm>
          <a:prstGeom prst="rect">
            <a:avLst/>
          </a:prstGeom>
          <a:noFill/>
        </p:spPr>
        <p:txBody>
          <a:bodyPr wrap="square" rtlCol="0">
            <a:spAutoFit/>
          </a:bodyPr>
          <a:lstStyle/>
          <a:p>
            <a:r>
              <a:rPr kumimoji="1" lang="ja-JP" altLang="en-US" sz="2400" dirty="0"/>
              <a:t>・加算</a:t>
            </a:r>
            <a:r>
              <a:rPr kumimoji="1" lang="en-US" altLang="ja-JP" sz="2400" dirty="0"/>
              <a:t>Ⅰ</a:t>
            </a:r>
            <a:r>
              <a:rPr kumimoji="1" lang="ja-JP" altLang="en-US" sz="2400" dirty="0"/>
              <a:t>と</a:t>
            </a:r>
            <a:r>
              <a:rPr kumimoji="1" lang="en-US" altLang="ja-JP" sz="2400" dirty="0"/>
              <a:t>Ⅱ</a:t>
            </a:r>
            <a:r>
              <a:rPr kumimoji="1" lang="ja-JP" altLang="en-US" sz="2400" dirty="0"/>
              <a:t>については、</a:t>
            </a:r>
            <a:r>
              <a:rPr kumimoji="1" lang="en-US" altLang="ja-JP" sz="2400" dirty="0"/>
              <a:t>6</a:t>
            </a:r>
            <a:r>
              <a:rPr kumimoji="1" lang="ja-JP" altLang="en-US" sz="2400" dirty="0"/>
              <a:t>つの区分ごとにそれぞれ</a:t>
            </a:r>
            <a:r>
              <a:rPr kumimoji="1" lang="en-US" altLang="ja-JP" sz="2400" dirty="0"/>
              <a:t>2</a:t>
            </a:r>
            <a:r>
              <a:rPr kumimoji="1" lang="ja-JP" altLang="en-US" sz="2400" dirty="0"/>
              <a:t>つ以上（生産性向上は</a:t>
            </a:r>
            <a:r>
              <a:rPr kumimoji="1" lang="en-US" altLang="ja-JP" sz="2400" dirty="0"/>
              <a:t>3</a:t>
            </a:r>
            <a:r>
              <a:rPr kumimoji="1" lang="ja-JP" altLang="en-US" sz="2400" dirty="0"/>
              <a:t>つ以上、うち一部は必須）の計</a:t>
            </a:r>
            <a:r>
              <a:rPr kumimoji="1" lang="en-US" altLang="ja-JP" sz="2400" dirty="0"/>
              <a:t>13</a:t>
            </a:r>
            <a:r>
              <a:rPr kumimoji="1" lang="ja-JP" altLang="en-US" sz="2400" dirty="0"/>
              <a:t>に取り組み、情報公表システム等で実施した取り組みの内容については具体的に公表する。</a:t>
            </a:r>
            <a:endParaRPr kumimoji="1" lang="en-US" altLang="ja-JP" sz="2400" dirty="0"/>
          </a:p>
          <a:p>
            <a:r>
              <a:rPr kumimoji="1" lang="en-US" altLang="ja-JP" sz="2400" dirty="0"/>
              <a:t>※</a:t>
            </a:r>
            <a:r>
              <a:rPr kumimoji="1" lang="ja-JP" altLang="en-US" sz="2400" dirty="0"/>
              <a:t>情報公表システムにて公表する場合は、</a:t>
            </a:r>
            <a:r>
              <a:rPr kumimoji="1" lang="en-US" altLang="ja-JP" sz="2400" dirty="0"/>
              <a:t>『</a:t>
            </a:r>
            <a:r>
              <a:rPr kumimoji="1" lang="ja-JP" altLang="en-US" sz="2400" dirty="0"/>
              <a:t>事業所の特色</a:t>
            </a:r>
            <a:r>
              <a:rPr kumimoji="1" lang="en-US" altLang="ja-JP" sz="2400" dirty="0"/>
              <a:t>』</a:t>
            </a:r>
            <a:r>
              <a:rPr kumimoji="1" lang="ja-JP" altLang="en-US" sz="2400" dirty="0"/>
              <a:t>欄に記載。</a:t>
            </a:r>
          </a:p>
        </p:txBody>
      </p:sp>
    </p:spTree>
    <p:extLst>
      <p:ext uri="{BB962C8B-B14F-4D97-AF65-F5344CB8AC3E}">
        <p14:creationId xmlns:p14="http://schemas.microsoft.com/office/powerpoint/2010/main" val="35845005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F720F28-F91A-B4C7-192F-29425ABC03BC}"/>
              </a:ext>
            </a:extLst>
          </p:cNvPr>
          <p:cNvSpPr>
            <a:spLocks noGrp="1"/>
          </p:cNvSpPr>
          <p:nvPr>
            <p:ph type="title"/>
          </p:nvPr>
        </p:nvSpPr>
        <p:spPr>
          <a:xfrm>
            <a:off x="755091" y="118363"/>
            <a:ext cx="8971280" cy="492443"/>
          </a:xfrm>
        </p:spPr>
        <p:txBody>
          <a:bodyPr/>
          <a:lstStyle/>
          <a:p>
            <a:r>
              <a:rPr kumimoji="1" lang="ja-JP" altLang="en-US" dirty="0"/>
              <a:t>令和８年度の処遇改善計画書等提出期限について</a:t>
            </a:r>
          </a:p>
        </p:txBody>
      </p:sp>
      <p:sp>
        <p:nvSpPr>
          <p:cNvPr id="3" name="テキスト プレースホルダー 2">
            <a:extLst>
              <a:ext uri="{FF2B5EF4-FFF2-40B4-BE49-F238E27FC236}">
                <a16:creationId xmlns:a16="http://schemas.microsoft.com/office/drawing/2014/main" id="{D7B092DF-C784-B25B-7F97-5B5422C71498}"/>
              </a:ext>
            </a:extLst>
          </p:cNvPr>
          <p:cNvSpPr>
            <a:spLocks noGrp="1"/>
          </p:cNvSpPr>
          <p:nvPr>
            <p:ph type="body" idx="1"/>
          </p:nvPr>
        </p:nvSpPr>
        <p:spPr>
          <a:xfrm>
            <a:off x="482600" y="1024637"/>
            <a:ext cx="11226800" cy="5539978"/>
          </a:xfrm>
        </p:spPr>
        <p:txBody>
          <a:bodyPr/>
          <a:lstStyle/>
          <a:p>
            <a:r>
              <a:rPr kumimoji="1" lang="ja-JP" altLang="en-US" dirty="0"/>
              <a:t>介護保険最新情報</a:t>
            </a:r>
            <a:r>
              <a:rPr kumimoji="1" lang="en-US" altLang="ja-JP" dirty="0"/>
              <a:t>vol.1469</a:t>
            </a:r>
            <a:r>
              <a:rPr kumimoji="1" lang="ja-JP" altLang="en-US" dirty="0"/>
              <a:t>が発出されました。</a:t>
            </a:r>
          </a:p>
          <a:p>
            <a:endParaRPr kumimoji="1" lang="ja-JP" altLang="en-US" dirty="0"/>
          </a:p>
          <a:p>
            <a:r>
              <a:rPr kumimoji="1" lang="ja-JP" altLang="en-US" dirty="0"/>
              <a:t>内容は</a:t>
            </a:r>
            <a:r>
              <a:rPr kumimoji="1" lang="en-US" altLang="ja-JP" dirty="0"/>
              <a:t>『</a:t>
            </a:r>
            <a:r>
              <a:rPr kumimoji="1" lang="ja-JP" altLang="en-US" dirty="0"/>
              <a:t>令和</a:t>
            </a:r>
            <a:r>
              <a:rPr kumimoji="1" lang="en-US" altLang="ja-JP" dirty="0"/>
              <a:t>8</a:t>
            </a:r>
            <a:r>
              <a:rPr kumimoji="1" lang="ja-JP" altLang="en-US" dirty="0"/>
              <a:t>年度の介護職員等処遇改善加算の取得に係る処遇改善計画書の提出期限について</a:t>
            </a:r>
            <a:r>
              <a:rPr kumimoji="1" lang="en-US" altLang="ja-JP" dirty="0"/>
              <a:t>』</a:t>
            </a:r>
            <a:r>
              <a:rPr kumimoji="1" lang="ja-JP" altLang="en-US" dirty="0"/>
              <a:t>です。令和</a:t>
            </a:r>
            <a:r>
              <a:rPr kumimoji="1" lang="en-US" altLang="ja-JP" dirty="0"/>
              <a:t>8</a:t>
            </a:r>
            <a:r>
              <a:rPr kumimoji="1" lang="ja-JP" altLang="en-US" dirty="0"/>
              <a:t>年度における介護職員等処遇改善加算について、期中改定により加算内容が拡充される予定です。これに伴い、処遇改善計画書の様式見直しおよび提出期限の特例対応が示されています。</a:t>
            </a:r>
          </a:p>
          <a:p>
            <a:endParaRPr kumimoji="1" lang="ja-JP" altLang="en-US" dirty="0"/>
          </a:p>
          <a:p>
            <a:r>
              <a:rPr kumimoji="1" lang="ja-JP" altLang="en-US" dirty="0"/>
              <a:t>つきましては、以下の対応をお願いいたします。</a:t>
            </a:r>
          </a:p>
          <a:p>
            <a:endParaRPr kumimoji="1" lang="ja-JP" altLang="en-US" dirty="0"/>
          </a:p>
          <a:p>
            <a:r>
              <a:rPr kumimoji="1" lang="ja-JP" altLang="en-US" dirty="0"/>
              <a:t>１．まず令和</a:t>
            </a:r>
            <a:r>
              <a:rPr kumimoji="1" lang="en-US" altLang="ja-JP" dirty="0"/>
              <a:t>8</a:t>
            </a:r>
            <a:r>
              <a:rPr kumimoji="1" lang="ja-JP" altLang="en-US" dirty="0"/>
              <a:t>年度の処遇改善加算を いつから算定するか を決定してください。</a:t>
            </a:r>
          </a:p>
          <a:p>
            <a:endParaRPr kumimoji="1" lang="ja-JP" altLang="en-US" dirty="0"/>
          </a:p>
          <a:p>
            <a:r>
              <a:rPr kumimoji="1" lang="ja-JP" altLang="en-US" dirty="0"/>
              <a:t>２．計画書の提出期限</a:t>
            </a:r>
          </a:p>
          <a:p>
            <a:r>
              <a:rPr kumimoji="1" lang="ja-JP" altLang="en-US" dirty="0"/>
              <a:t>（令和</a:t>
            </a:r>
            <a:r>
              <a:rPr kumimoji="1" lang="en-US" altLang="ja-JP" dirty="0"/>
              <a:t>8</a:t>
            </a:r>
            <a:r>
              <a:rPr kumimoji="1" lang="ja-JP" altLang="en-US" dirty="0"/>
              <a:t>年</a:t>
            </a:r>
            <a:r>
              <a:rPr kumimoji="1" lang="en-US" altLang="ja-JP" dirty="0"/>
              <a:t>4</a:t>
            </a:r>
            <a:r>
              <a:rPr kumimoji="1" lang="ja-JP" altLang="en-US" dirty="0"/>
              <a:t>月・</a:t>
            </a:r>
            <a:r>
              <a:rPr kumimoji="1" lang="en-US" altLang="ja-JP" dirty="0"/>
              <a:t>5</a:t>
            </a:r>
            <a:r>
              <a:rPr kumimoji="1" lang="ja-JP" altLang="en-US" dirty="0"/>
              <a:t>月分から算定する場合） </a:t>
            </a:r>
            <a:r>
              <a:rPr kumimoji="1" lang="ja-JP" altLang="en-US" u="sng" dirty="0">
                <a:solidFill>
                  <a:srgbClr val="FF0000"/>
                </a:solidFill>
              </a:rPr>
              <a:t>令和</a:t>
            </a:r>
            <a:r>
              <a:rPr kumimoji="1" lang="en-US" altLang="ja-JP" u="sng" dirty="0">
                <a:solidFill>
                  <a:srgbClr val="FF0000"/>
                </a:solidFill>
              </a:rPr>
              <a:t>8</a:t>
            </a:r>
            <a:r>
              <a:rPr kumimoji="1" lang="ja-JP" altLang="en-US" u="sng" dirty="0">
                <a:solidFill>
                  <a:srgbClr val="FF0000"/>
                </a:solidFill>
              </a:rPr>
              <a:t>年</a:t>
            </a:r>
            <a:r>
              <a:rPr kumimoji="1" lang="en-US" altLang="ja-JP" u="sng" dirty="0">
                <a:solidFill>
                  <a:srgbClr val="FF0000"/>
                </a:solidFill>
              </a:rPr>
              <a:t>4</a:t>
            </a:r>
            <a:r>
              <a:rPr kumimoji="1" lang="ja-JP" altLang="en-US" u="sng" dirty="0">
                <a:solidFill>
                  <a:srgbClr val="FF0000"/>
                </a:solidFill>
              </a:rPr>
              <a:t>月</a:t>
            </a:r>
            <a:r>
              <a:rPr kumimoji="1" lang="en-US" altLang="ja-JP" u="sng" dirty="0">
                <a:solidFill>
                  <a:srgbClr val="FF0000"/>
                </a:solidFill>
              </a:rPr>
              <a:t>15</a:t>
            </a:r>
            <a:r>
              <a:rPr kumimoji="1" lang="ja-JP" altLang="en-US" u="sng" dirty="0">
                <a:solidFill>
                  <a:srgbClr val="FF0000"/>
                </a:solidFill>
              </a:rPr>
              <a:t>日まで</a:t>
            </a:r>
            <a:r>
              <a:rPr kumimoji="1" lang="ja-JP" altLang="en-US" dirty="0"/>
              <a:t>に提出</a:t>
            </a:r>
          </a:p>
          <a:p>
            <a:r>
              <a:rPr kumimoji="1" lang="en-US" altLang="ja-JP" dirty="0"/>
              <a:t>※4</a:t>
            </a:r>
            <a:r>
              <a:rPr kumimoji="1" lang="ja-JP" altLang="en-US" dirty="0"/>
              <a:t>月分・</a:t>
            </a:r>
            <a:r>
              <a:rPr kumimoji="1" lang="en-US" altLang="ja-JP" dirty="0"/>
              <a:t>5</a:t>
            </a:r>
            <a:r>
              <a:rPr kumimoji="1" lang="ja-JP" altLang="en-US" dirty="0"/>
              <a:t>月分に加え、</a:t>
            </a:r>
            <a:r>
              <a:rPr kumimoji="1" lang="en-US" altLang="ja-JP" dirty="0"/>
              <a:t>6</a:t>
            </a:r>
            <a:r>
              <a:rPr kumimoji="1" lang="ja-JP" altLang="en-US" dirty="0"/>
              <a:t>月以降分および</a:t>
            </a:r>
            <a:r>
              <a:rPr kumimoji="1" lang="en-US" altLang="ja-JP" dirty="0"/>
              <a:t>6</a:t>
            </a:r>
            <a:r>
              <a:rPr kumimoji="1" lang="ja-JP" altLang="en-US" dirty="0"/>
              <a:t>月から新たに加算対象となるサービス分をまとめて提出します。</a:t>
            </a:r>
          </a:p>
          <a:p>
            <a:endParaRPr kumimoji="1" lang="ja-JP" altLang="en-US" dirty="0"/>
          </a:p>
          <a:p>
            <a:r>
              <a:rPr kumimoji="1" lang="ja-JP" altLang="en-US" dirty="0"/>
              <a:t>（令和</a:t>
            </a:r>
            <a:r>
              <a:rPr kumimoji="1" lang="en-US" altLang="ja-JP" dirty="0"/>
              <a:t>8</a:t>
            </a:r>
            <a:r>
              <a:rPr kumimoji="1" lang="ja-JP" altLang="en-US" dirty="0"/>
              <a:t>年</a:t>
            </a:r>
            <a:r>
              <a:rPr kumimoji="1" lang="en-US" altLang="ja-JP" dirty="0"/>
              <a:t>6</a:t>
            </a:r>
            <a:r>
              <a:rPr kumimoji="1" lang="ja-JP" altLang="en-US" dirty="0"/>
              <a:t>月から算定する場合）</a:t>
            </a:r>
            <a:r>
              <a:rPr kumimoji="1" lang="ja-JP" altLang="en-US" u="sng" dirty="0">
                <a:solidFill>
                  <a:srgbClr val="FF0000"/>
                </a:solidFill>
              </a:rPr>
              <a:t>令和</a:t>
            </a:r>
            <a:r>
              <a:rPr kumimoji="1" lang="en-US" altLang="ja-JP" u="sng" dirty="0">
                <a:solidFill>
                  <a:srgbClr val="FF0000"/>
                </a:solidFill>
              </a:rPr>
              <a:t>8</a:t>
            </a:r>
            <a:r>
              <a:rPr kumimoji="1" lang="ja-JP" altLang="en-US" u="sng" dirty="0">
                <a:solidFill>
                  <a:srgbClr val="FF0000"/>
                </a:solidFill>
              </a:rPr>
              <a:t>年</a:t>
            </a:r>
            <a:r>
              <a:rPr kumimoji="1" lang="en-US" altLang="ja-JP" u="sng" dirty="0">
                <a:solidFill>
                  <a:srgbClr val="FF0000"/>
                </a:solidFill>
              </a:rPr>
              <a:t>6</a:t>
            </a:r>
            <a:r>
              <a:rPr kumimoji="1" lang="ja-JP" altLang="en-US" u="sng" dirty="0">
                <a:solidFill>
                  <a:srgbClr val="FF0000"/>
                </a:solidFill>
              </a:rPr>
              <a:t>月</a:t>
            </a:r>
            <a:r>
              <a:rPr kumimoji="1" lang="en-US" altLang="ja-JP" u="sng" dirty="0">
                <a:solidFill>
                  <a:srgbClr val="FF0000"/>
                </a:solidFill>
              </a:rPr>
              <a:t>15</a:t>
            </a:r>
            <a:r>
              <a:rPr kumimoji="1" lang="ja-JP" altLang="en-US" u="sng" dirty="0">
                <a:solidFill>
                  <a:srgbClr val="FF0000"/>
                </a:solidFill>
              </a:rPr>
              <a:t>日まで</a:t>
            </a:r>
            <a:r>
              <a:rPr kumimoji="1" lang="ja-JP" altLang="en-US" dirty="0"/>
              <a:t>に提出</a:t>
            </a:r>
          </a:p>
          <a:p>
            <a:endParaRPr kumimoji="1" lang="ja-JP" altLang="en-US" dirty="0"/>
          </a:p>
          <a:p>
            <a:r>
              <a:rPr kumimoji="1" lang="ja-JP" altLang="en-US" dirty="0"/>
              <a:t>３．留意事項</a:t>
            </a:r>
          </a:p>
          <a:p>
            <a:r>
              <a:rPr kumimoji="1" lang="ja-JP" altLang="en-US" dirty="0"/>
              <a:t>・計画書様式は見直し予定（</a:t>
            </a:r>
            <a:r>
              <a:rPr kumimoji="1" lang="en-US" altLang="ja-JP" dirty="0"/>
              <a:t>2</a:t>
            </a:r>
            <a:r>
              <a:rPr kumimoji="1" lang="ja-JP" altLang="en-US" dirty="0"/>
              <a:t>月下旬頃提示予定）</a:t>
            </a:r>
          </a:p>
          <a:p>
            <a:r>
              <a:rPr kumimoji="1" lang="ja-JP" altLang="en-US" dirty="0"/>
              <a:t>・通常の「算定月の前々月末」提出ではありません（今回は特例）</a:t>
            </a:r>
          </a:p>
          <a:p>
            <a:r>
              <a:rPr kumimoji="1" lang="ja-JP" altLang="en-US" dirty="0"/>
              <a:t>・</a:t>
            </a:r>
            <a:r>
              <a:rPr kumimoji="1" lang="en-US" altLang="ja-JP" dirty="0"/>
              <a:t>6</a:t>
            </a:r>
            <a:r>
              <a:rPr kumimoji="1" lang="ja-JP" altLang="en-US" dirty="0"/>
              <a:t>月より対象サービスが拡大されます</a:t>
            </a:r>
          </a:p>
        </p:txBody>
      </p:sp>
    </p:spTree>
    <p:extLst>
      <p:ext uri="{BB962C8B-B14F-4D97-AF65-F5344CB8AC3E}">
        <p14:creationId xmlns:p14="http://schemas.microsoft.com/office/powerpoint/2010/main" val="6307612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50A4081-1312-7E11-8FF1-13DECBF9FE7D}"/>
              </a:ext>
            </a:extLst>
          </p:cNvPr>
          <p:cNvSpPr>
            <a:spLocks noGrp="1"/>
          </p:cNvSpPr>
          <p:nvPr>
            <p:ph type="title"/>
          </p:nvPr>
        </p:nvSpPr>
        <p:spPr>
          <a:xfrm>
            <a:off x="685800" y="233838"/>
            <a:ext cx="8971280" cy="492443"/>
          </a:xfrm>
        </p:spPr>
        <p:txBody>
          <a:bodyPr/>
          <a:lstStyle/>
          <a:p>
            <a:r>
              <a:rPr kumimoji="1" lang="ja-JP" altLang="en-US" dirty="0"/>
              <a:t>令和８年度の処遇改善計画書等提出期限について</a:t>
            </a:r>
          </a:p>
        </p:txBody>
      </p:sp>
      <p:sp>
        <p:nvSpPr>
          <p:cNvPr id="3" name="テキスト プレースホルダー 2">
            <a:extLst>
              <a:ext uri="{FF2B5EF4-FFF2-40B4-BE49-F238E27FC236}">
                <a16:creationId xmlns:a16="http://schemas.microsoft.com/office/drawing/2014/main" id="{050CBD90-7E09-1914-606C-30187F4BBDC6}"/>
              </a:ext>
            </a:extLst>
          </p:cNvPr>
          <p:cNvSpPr>
            <a:spLocks noGrp="1"/>
          </p:cNvSpPr>
          <p:nvPr>
            <p:ph type="body" idx="1"/>
          </p:nvPr>
        </p:nvSpPr>
        <p:spPr>
          <a:xfrm>
            <a:off x="482600" y="2690336"/>
            <a:ext cx="11226800" cy="1477328"/>
          </a:xfrm>
        </p:spPr>
        <p:txBody>
          <a:bodyPr/>
          <a:lstStyle/>
          <a:p>
            <a:r>
              <a:rPr kumimoji="1" lang="ja-JP" altLang="en-US" sz="3200" dirty="0"/>
              <a:t>処遇改善計画書の様式等については、厚生労働省から通知があり次第、本町ホームページへ様式を掲載させていただきますので、いましばらくお待ちいただきますようお願いいたします。</a:t>
            </a:r>
          </a:p>
        </p:txBody>
      </p:sp>
    </p:spTree>
    <p:extLst>
      <p:ext uri="{BB962C8B-B14F-4D97-AF65-F5344CB8AC3E}">
        <p14:creationId xmlns:p14="http://schemas.microsoft.com/office/powerpoint/2010/main" val="18723182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3FF2366-238C-E694-737C-9B2B1E71A94A}"/>
              </a:ext>
            </a:extLst>
          </p:cNvPr>
          <p:cNvSpPr>
            <a:spLocks noGrp="1"/>
          </p:cNvSpPr>
          <p:nvPr>
            <p:ph type="title"/>
          </p:nvPr>
        </p:nvSpPr>
        <p:spPr>
          <a:xfrm>
            <a:off x="755091" y="118363"/>
            <a:ext cx="8971280" cy="492443"/>
          </a:xfrm>
        </p:spPr>
        <p:txBody>
          <a:bodyPr/>
          <a:lstStyle/>
          <a:p>
            <a:r>
              <a:rPr kumimoji="1" lang="ja-JP" altLang="en-US" dirty="0"/>
              <a:t>介護職員等処遇改善加算とは</a:t>
            </a:r>
          </a:p>
        </p:txBody>
      </p:sp>
      <p:sp>
        <p:nvSpPr>
          <p:cNvPr id="3" name="テキスト プレースホルダー 2">
            <a:extLst>
              <a:ext uri="{FF2B5EF4-FFF2-40B4-BE49-F238E27FC236}">
                <a16:creationId xmlns:a16="http://schemas.microsoft.com/office/drawing/2014/main" id="{AB16DF25-0741-E051-9938-59CDC4E0DCF6}"/>
              </a:ext>
            </a:extLst>
          </p:cNvPr>
          <p:cNvSpPr>
            <a:spLocks noGrp="1"/>
          </p:cNvSpPr>
          <p:nvPr>
            <p:ph type="body" idx="1"/>
          </p:nvPr>
        </p:nvSpPr>
        <p:spPr>
          <a:xfrm>
            <a:off x="482600" y="1752600"/>
            <a:ext cx="11226800" cy="2154436"/>
          </a:xfrm>
        </p:spPr>
        <p:txBody>
          <a:bodyPr/>
          <a:lstStyle/>
          <a:p>
            <a:r>
              <a:rPr kumimoji="1" lang="ja-JP" altLang="en-US" sz="2800" dirty="0"/>
              <a:t>令和</a:t>
            </a:r>
            <a:r>
              <a:rPr kumimoji="1" lang="en-US" altLang="ja-JP" sz="2800" dirty="0"/>
              <a:t>6</a:t>
            </a:r>
            <a:r>
              <a:rPr kumimoji="1" lang="ja-JP" altLang="en-US" sz="2800" dirty="0"/>
              <a:t>年度の報酬改定により、「処遇改善加算」、「特定処遇改善加算」、「ベースアップ等支援加算」の</a:t>
            </a:r>
            <a:r>
              <a:rPr kumimoji="1" lang="en-US" altLang="ja-JP" sz="2800" dirty="0"/>
              <a:t>3</a:t>
            </a:r>
            <a:r>
              <a:rPr kumimoji="1" lang="ja-JP" altLang="en-US" sz="2800" dirty="0"/>
              <a:t>加算が令和</a:t>
            </a:r>
            <a:r>
              <a:rPr kumimoji="1" lang="en-US" altLang="ja-JP" sz="2800" dirty="0"/>
              <a:t>6</a:t>
            </a:r>
            <a:r>
              <a:rPr kumimoji="1" lang="ja-JP" altLang="en-US" sz="2800" dirty="0"/>
              <a:t>年</a:t>
            </a:r>
            <a:r>
              <a:rPr kumimoji="1" lang="en-US" altLang="ja-JP" sz="2800" dirty="0"/>
              <a:t>6</a:t>
            </a:r>
            <a:r>
              <a:rPr kumimoji="1" lang="ja-JP" altLang="en-US" sz="2800" dirty="0"/>
              <a:t>月から一本化され、「</a:t>
            </a:r>
            <a:r>
              <a:rPr kumimoji="1" lang="ja-JP" altLang="en-US" sz="2800" dirty="0">
                <a:solidFill>
                  <a:srgbClr val="FF0000"/>
                </a:solidFill>
              </a:rPr>
              <a:t>介護職員等改善加算</a:t>
            </a:r>
            <a:r>
              <a:rPr kumimoji="1" lang="ja-JP" altLang="en-US" sz="2800" dirty="0"/>
              <a:t>」となった。</a:t>
            </a:r>
            <a:endParaRPr kumimoji="1" lang="en-US" altLang="ja-JP" sz="2800" dirty="0"/>
          </a:p>
          <a:p>
            <a:endParaRPr kumimoji="1" lang="en-US" altLang="ja-JP" sz="2800" dirty="0"/>
          </a:p>
          <a:p>
            <a:endParaRPr kumimoji="1" lang="en-US" altLang="ja-JP" sz="2800" dirty="0"/>
          </a:p>
        </p:txBody>
      </p:sp>
      <p:sp>
        <p:nvSpPr>
          <p:cNvPr id="4" name="テキスト ボックス 3">
            <a:extLst>
              <a:ext uri="{FF2B5EF4-FFF2-40B4-BE49-F238E27FC236}">
                <a16:creationId xmlns:a16="http://schemas.microsoft.com/office/drawing/2014/main" id="{AC4EB6E2-B85D-CFD1-16A4-6BA1E0DFAFB0}"/>
              </a:ext>
            </a:extLst>
          </p:cNvPr>
          <p:cNvSpPr txBox="1"/>
          <p:nvPr/>
        </p:nvSpPr>
        <p:spPr>
          <a:xfrm>
            <a:off x="660400" y="3657601"/>
            <a:ext cx="11049000" cy="1938992"/>
          </a:xfrm>
          <a:prstGeom prst="rect">
            <a:avLst/>
          </a:prstGeom>
          <a:noFill/>
        </p:spPr>
        <p:txBody>
          <a:bodyPr wrap="square" rtlCol="0">
            <a:spAutoFit/>
          </a:bodyPr>
          <a:lstStyle/>
          <a:p>
            <a:r>
              <a:rPr kumimoji="1" lang="ja-JP" altLang="en-US" sz="2000" dirty="0"/>
              <a:t>＜一本化することとなった観点＞</a:t>
            </a:r>
            <a:endParaRPr kumimoji="1" lang="en-US" altLang="ja-JP" sz="2000" dirty="0"/>
          </a:p>
          <a:p>
            <a:r>
              <a:rPr lang="ja-JP" altLang="en-US" sz="2000" dirty="0"/>
              <a:t>○介護職員等の確保に向けて、介護職員の処遇改善のための措置ができるだけ多くの事業所に活用されるよう推進する</a:t>
            </a:r>
          </a:p>
          <a:p>
            <a:r>
              <a:rPr lang="ja-JP" altLang="en-US" sz="2000" dirty="0"/>
              <a:t>○事業者の賃金の改善や申請に係る事務負担の軽減</a:t>
            </a:r>
          </a:p>
          <a:p>
            <a:r>
              <a:rPr lang="ja-JP" altLang="en-US" sz="2000" dirty="0"/>
              <a:t>○利用者にとって分かりやすい制度とし、利用者負担の理解を得やすくする</a:t>
            </a:r>
          </a:p>
          <a:p>
            <a:r>
              <a:rPr lang="ja-JP" altLang="en-US" sz="2000" dirty="0"/>
              <a:t>○事業所全体として、柔軟な事業運営を可能とする</a:t>
            </a:r>
            <a:endParaRPr kumimoji="1" lang="en-US" altLang="ja-JP" sz="2000" dirty="0"/>
          </a:p>
        </p:txBody>
      </p:sp>
    </p:spTree>
    <p:extLst>
      <p:ext uri="{BB962C8B-B14F-4D97-AF65-F5344CB8AC3E}">
        <p14:creationId xmlns:p14="http://schemas.microsoft.com/office/powerpoint/2010/main" val="29477677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AC954D2-4F8D-4E7D-8A02-FDD4F26A8EC2}"/>
              </a:ext>
            </a:extLst>
          </p:cNvPr>
          <p:cNvSpPr>
            <a:spLocks noGrp="1"/>
          </p:cNvSpPr>
          <p:nvPr>
            <p:ph type="title"/>
          </p:nvPr>
        </p:nvSpPr>
        <p:spPr>
          <a:xfrm>
            <a:off x="755091" y="118363"/>
            <a:ext cx="8971280" cy="492443"/>
          </a:xfrm>
        </p:spPr>
        <p:txBody>
          <a:bodyPr/>
          <a:lstStyle/>
          <a:p>
            <a:r>
              <a:rPr kumimoji="1" lang="ja-JP" altLang="en-US" dirty="0"/>
              <a:t>介護職員等処遇改善加算の経過措置について</a:t>
            </a:r>
          </a:p>
        </p:txBody>
      </p:sp>
      <p:sp>
        <p:nvSpPr>
          <p:cNvPr id="3" name="テキスト プレースホルダー 2">
            <a:extLst>
              <a:ext uri="{FF2B5EF4-FFF2-40B4-BE49-F238E27FC236}">
                <a16:creationId xmlns:a16="http://schemas.microsoft.com/office/drawing/2014/main" id="{679C5B9E-1501-F792-D7E5-F25F9C5C1BD7}"/>
              </a:ext>
            </a:extLst>
          </p:cNvPr>
          <p:cNvSpPr>
            <a:spLocks noGrp="1"/>
          </p:cNvSpPr>
          <p:nvPr>
            <p:ph type="body" idx="1"/>
          </p:nvPr>
        </p:nvSpPr>
        <p:spPr>
          <a:xfrm>
            <a:off x="739852" y="1524000"/>
            <a:ext cx="10766348" cy="2154436"/>
          </a:xfrm>
        </p:spPr>
        <p:txBody>
          <a:bodyPr/>
          <a:lstStyle/>
          <a:p>
            <a:r>
              <a:rPr kumimoji="1" lang="ja-JP" altLang="en-US" sz="2800" dirty="0">
                <a:latin typeface="ＭＳ ゴシック" panose="020B0609070205080204" pitchFamily="49" charset="-128"/>
                <a:ea typeface="ＭＳ ゴシック" panose="020B0609070205080204" pitchFamily="49" charset="-128"/>
              </a:rPr>
              <a:t>○令和</a:t>
            </a:r>
            <a:r>
              <a:rPr kumimoji="1" lang="en-US" altLang="ja-JP" sz="2800" dirty="0">
                <a:latin typeface="ＭＳ ゴシック" panose="020B0609070205080204" pitchFamily="49" charset="-128"/>
                <a:ea typeface="ＭＳ ゴシック" panose="020B0609070205080204" pitchFamily="49" charset="-128"/>
              </a:rPr>
              <a:t>7</a:t>
            </a:r>
            <a:r>
              <a:rPr kumimoji="1" lang="ja-JP" altLang="en-US" sz="2800" dirty="0">
                <a:latin typeface="ＭＳ ゴシック" panose="020B0609070205080204" pitchFamily="49" charset="-128"/>
                <a:ea typeface="ＭＳ ゴシック" panose="020B0609070205080204" pitchFamily="49" charset="-128"/>
              </a:rPr>
              <a:t>年度中の経過措置</a:t>
            </a:r>
            <a:endParaRPr kumimoji="1" lang="en-US" altLang="ja-JP" sz="2800" dirty="0">
              <a:latin typeface="ＭＳ ゴシック" panose="020B0609070205080204" pitchFamily="49" charset="-128"/>
              <a:ea typeface="ＭＳ ゴシック" panose="020B0609070205080204" pitchFamily="49" charset="-128"/>
            </a:endParaRPr>
          </a:p>
          <a:p>
            <a:r>
              <a:rPr kumimoji="1" lang="ja-JP" altLang="en-US" sz="2800" dirty="0">
                <a:latin typeface="ＭＳ ゴシック" panose="020B0609070205080204" pitchFamily="49" charset="-128"/>
                <a:ea typeface="ＭＳ ゴシック" panose="020B0609070205080204" pitchFamily="49" charset="-128"/>
              </a:rPr>
              <a:t>・キャリアパス要件</a:t>
            </a:r>
            <a:r>
              <a:rPr kumimoji="1" lang="en-US" altLang="ja-JP" sz="2800" dirty="0">
                <a:latin typeface="ＭＳ ゴシック" panose="020B0609070205080204" pitchFamily="49" charset="-128"/>
                <a:ea typeface="ＭＳ ゴシック" panose="020B0609070205080204" pitchFamily="49" charset="-128"/>
              </a:rPr>
              <a:t>Ⅰ</a:t>
            </a:r>
            <a:r>
              <a:rPr kumimoji="1" lang="ja-JP" altLang="en-US" sz="2800" dirty="0">
                <a:latin typeface="ＭＳ ゴシック" panose="020B0609070205080204" pitchFamily="49" charset="-128"/>
                <a:ea typeface="ＭＳ ゴシック" panose="020B0609070205080204" pitchFamily="49" charset="-128"/>
              </a:rPr>
              <a:t>からキャリアパス要件</a:t>
            </a:r>
            <a:r>
              <a:rPr kumimoji="1" lang="en-US" altLang="ja-JP" sz="2800" dirty="0">
                <a:latin typeface="ＭＳ ゴシック" panose="020B0609070205080204" pitchFamily="49" charset="-128"/>
                <a:ea typeface="ＭＳ ゴシック" panose="020B0609070205080204" pitchFamily="49" charset="-128"/>
              </a:rPr>
              <a:t>Ⅲ</a:t>
            </a:r>
            <a:r>
              <a:rPr kumimoji="1" lang="ja-JP" altLang="en-US" sz="2800" dirty="0">
                <a:latin typeface="ＭＳ ゴシック" panose="020B0609070205080204" pitchFamily="49" charset="-128"/>
                <a:ea typeface="ＭＳ ゴシック" panose="020B0609070205080204" pitchFamily="49" charset="-128"/>
              </a:rPr>
              <a:t>までについて、令和</a:t>
            </a:r>
            <a:r>
              <a:rPr kumimoji="1" lang="en-US" altLang="ja-JP" sz="2800" dirty="0">
                <a:latin typeface="ＭＳ ゴシック" panose="020B0609070205080204" pitchFamily="49" charset="-128"/>
                <a:ea typeface="ＭＳ ゴシック" panose="020B0609070205080204" pitchFamily="49" charset="-128"/>
              </a:rPr>
              <a:t>7</a:t>
            </a:r>
            <a:r>
              <a:rPr kumimoji="1" lang="ja-JP" altLang="en-US" sz="2800" dirty="0">
                <a:latin typeface="ＭＳ ゴシック" panose="020B0609070205080204" pitchFamily="49" charset="-128"/>
                <a:ea typeface="ＭＳ ゴシック" panose="020B0609070205080204" pitchFamily="49" charset="-128"/>
              </a:rPr>
              <a:t>年度中に取得要件を整備することを誓約した場合は、令和</a:t>
            </a:r>
            <a:r>
              <a:rPr kumimoji="1" lang="en-US" altLang="ja-JP" sz="2800" dirty="0">
                <a:latin typeface="ＭＳ ゴシック" panose="020B0609070205080204" pitchFamily="49" charset="-128"/>
                <a:ea typeface="ＭＳ ゴシック" panose="020B0609070205080204" pitchFamily="49" charset="-128"/>
              </a:rPr>
              <a:t>7</a:t>
            </a:r>
            <a:r>
              <a:rPr kumimoji="1" lang="ja-JP" altLang="en-US" sz="2800" dirty="0">
                <a:latin typeface="ＭＳ ゴシック" panose="020B0609070205080204" pitchFamily="49" charset="-128"/>
                <a:ea typeface="ＭＳ ゴシック" panose="020B0609070205080204" pitchFamily="49" charset="-128"/>
              </a:rPr>
              <a:t>年度当初から要件を満たしたものとして取り扱うこととして差し支えない。</a:t>
            </a:r>
          </a:p>
        </p:txBody>
      </p:sp>
      <p:sp>
        <p:nvSpPr>
          <p:cNvPr id="4" name="テキスト ボックス 3">
            <a:extLst>
              <a:ext uri="{FF2B5EF4-FFF2-40B4-BE49-F238E27FC236}">
                <a16:creationId xmlns:a16="http://schemas.microsoft.com/office/drawing/2014/main" id="{5C7F5B7F-8784-183D-7D28-32740433FF56}"/>
              </a:ext>
            </a:extLst>
          </p:cNvPr>
          <p:cNvSpPr txBox="1"/>
          <p:nvPr/>
        </p:nvSpPr>
        <p:spPr>
          <a:xfrm>
            <a:off x="674726" y="3695925"/>
            <a:ext cx="10896600" cy="1384995"/>
          </a:xfrm>
          <a:prstGeom prst="rect">
            <a:avLst/>
          </a:prstGeom>
          <a:noFill/>
        </p:spPr>
        <p:txBody>
          <a:bodyPr wrap="square" rtlCol="0">
            <a:spAutoFit/>
          </a:bodyPr>
          <a:lstStyle/>
          <a:p>
            <a:r>
              <a:rPr kumimoji="1" lang="ja-JP" altLang="en-US" sz="2800" dirty="0">
                <a:latin typeface="ＭＳ ゴシック" panose="020B0609070205080204" pitchFamily="49" charset="-128"/>
                <a:ea typeface="ＭＳ ゴシック" panose="020B0609070205080204" pitchFamily="49" charset="-128"/>
              </a:rPr>
              <a:t>・職場環境等要件について、令和</a:t>
            </a:r>
            <a:r>
              <a:rPr kumimoji="1" lang="en-US" altLang="ja-JP" sz="2800" dirty="0">
                <a:latin typeface="ＭＳ ゴシック" panose="020B0609070205080204" pitchFamily="49" charset="-128"/>
                <a:ea typeface="ＭＳ ゴシック" panose="020B0609070205080204" pitchFamily="49" charset="-128"/>
              </a:rPr>
              <a:t>7</a:t>
            </a:r>
            <a:r>
              <a:rPr kumimoji="1" lang="ja-JP" altLang="en-US" sz="2800" dirty="0">
                <a:latin typeface="ＭＳ ゴシック" panose="020B0609070205080204" pitchFamily="49" charset="-128"/>
                <a:ea typeface="ＭＳ ゴシック" panose="020B0609070205080204" pitchFamily="49" charset="-128"/>
              </a:rPr>
              <a:t>年度中に要件を整備することを誓約した場合は、令和</a:t>
            </a:r>
            <a:r>
              <a:rPr kumimoji="1" lang="en-US" altLang="ja-JP" sz="2800" dirty="0">
                <a:latin typeface="ＭＳ ゴシック" panose="020B0609070205080204" pitchFamily="49" charset="-128"/>
                <a:ea typeface="ＭＳ ゴシック" panose="020B0609070205080204" pitchFamily="49" charset="-128"/>
              </a:rPr>
              <a:t>7</a:t>
            </a:r>
            <a:r>
              <a:rPr kumimoji="1" lang="ja-JP" altLang="en-US" sz="2800" dirty="0">
                <a:latin typeface="ＭＳ ゴシック" panose="020B0609070205080204" pitchFamily="49" charset="-128"/>
                <a:ea typeface="ＭＳ ゴシック" panose="020B0609070205080204" pitchFamily="49" charset="-128"/>
              </a:rPr>
              <a:t>年度当初から要件を満たしたものと取り扱うこととして差し支えない。</a:t>
            </a:r>
          </a:p>
        </p:txBody>
      </p:sp>
      <p:sp>
        <p:nvSpPr>
          <p:cNvPr id="5" name="テキスト ボックス 4">
            <a:extLst>
              <a:ext uri="{FF2B5EF4-FFF2-40B4-BE49-F238E27FC236}">
                <a16:creationId xmlns:a16="http://schemas.microsoft.com/office/drawing/2014/main" id="{09FA6BF8-D0CD-DAFB-76C1-3D37D065ACCC}"/>
              </a:ext>
            </a:extLst>
          </p:cNvPr>
          <p:cNvSpPr txBox="1"/>
          <p:nvPr/>
        </p:nvSpPr>
        <p:spPr>
          <a:xfrm>
            <a:off x="674726" y="5486400"/>
            <a:ext cx="10896600" cy="954107"/>
          </a:xfrm>
          <a:prstGeom prst="rect">
            <a:avLst/>
          </a:prstGeom>
          <a:noFill/>
        </p:spPr>
        <p:txBody>
          <a:bodyPr wrap="square" rtlCol="0">
            <a:spAutoFit/>
          </a:bodyPr>
          <a:lstStyle/>
          <a:p>
            <a:r>
              <a:rPr kumimoji="1" lang="ja-JP" altLang="en-US" sz="2800" dirty="0">
                <a:latin typeface="ＭＳ ゴシック" panose="020B0609070205080204" pitchFamily="49" charset="-128"/>
                <a:ea typeface="ＭＳ ゴシック" panose="020B0609070205080204" pitchFamily="49" charset="-128"/>
              </a:rPr>
              <a:t>・介護人材確保、職場環境改善等事業の申請を行った場合は、令和</a:t>
            </a:r>
            <a:r>
              <a:rPr kumimoji="1" lang="en-US" altLang="ja-JP" sz="2800" dirty="0">
                <a:latin typeface="ＭＳ ゴシック" panose="020B0609070205080204" pitchFamily="49" charset="-128"/>
                <a:ea typeface="ＭＳ ゴシック" panose="020B0609070205080204" pitchFamily="49" charset="-128"/>
              </a:rPr>
              <a:t>7</a:t>
            </a:r>
            <a:r>
              <a:rPr kumimoji="1" lang="ja-JP" altLang="en-US" sz="2800" dirty="0">
                <a:latin typeface="ＭＳ ゴシック" panose="020B0609070205080204" pitchFamily="49" charset="-128"/>
                <a:ea typeface="ＭＳ ゴシック" panose="020B0609070205080204" pitchFamily="49" charset="-128"/>
              </a:rPr>
              <a:t>年度における職場環境改善等要求に係る適用を猶予する</a:t>
            </a:r>
          </a:p>
        </p:txBody>
      </p:sp>
    </p:spTree>
    <p:extLst>
      <p:ext uri="{BB962C8B-B14F-4D97-AF65-F5344CB8AC3E}">
        <p14:creationId xmlns:p14="http://schemas.microsoft.com/office/powerpoint/2010/main" val="12477243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563F640-9E9B-EB60-9E3F-6BC550186A54}"/>
              </a:ext>
            </a:extLst>
          </p:cNvPr>
          <p:cNvSpPr>
            <a:spLocks noGrp="1"/>
          </p:cNvSpPr>
          <p:nvPr>
            <p:ph type="title"/>
          </p:nvPr>
        </p:nvSpPr>
        <p:spPr>
          <a:xfrm>
            <a:off x="755091" y="118363"/>
            <a:ext cx="8971280" cy="492443"/>
          </a:xfrm>
        </p:spPr>
        <p:txBody>
          <a:bodyPr/>
          <a:lstStyle/>
          <a:p>
            <a:r>
              <a:rPr kumimoji="1" lang="ja-JP" altLang="en-US" dirty="0"/>
              <a:t>介護職員等処遇改善加算の全体像</a:t>
            </a:r>
          </a:p>
        </p:txBody>
      </p:sp>
      <p:graphicFrame>
        <p:nvGraphicFramePr>
          <p:cNvPr id="4" name="表 3">
            <a:extLst>
              <a:ext uri="{FF2B5EF4-FFF2-40B4-BE49-F238E27FC236}">
                <a16:creationId xmlns:a16="http://schemas.microsoft.com/office/drawing/2014/main" id="{2B4B4EAB-24EB-504D-5F9D-B38EF829F98E}"/>
              </a:ext>
            </a:extLst>
          </p:cNvPr>
          <p:cNvGraphicFramePr>
            <a:graphicFrameLocks noGrp="1"/>
          </p:cNvGraphicFramePr>
          <p:nvPr>
            <p:extLst>
              <p:ext uri="{D42A27DB-BD31-4B8C-83A1-F6EECF244321}">
                <p14:modId xmlns:p14="http://schemas.microsoft.com/office/powerpoint/2010/main" val="2263682472"/>
              </p:ext>
            </p:extLst>
          </p:nvPr>
        </p:nvGraphicFramePr>
        <p:xfrm>
          <a:off x="1854910" y="2522847"/>
          <a:ext cx="8482180" cy="2963553"/>
        </p:xfrm>
        <a:graphic>
          <a:graphicData uri="http://schemas.openxmlformats.org/drawingml/2006/table">
            <a:tbl>
              <a:tblPr firstRow="1">
                <a:tableStyleId>{073A0DAA-6AF3-43AB-8588-CEC1D06C72B9}</a:tableStyleId>
              </a:tblPr>
              <a:tblGrid>
                <a:gridCol w="1858180">
                  <a:extLst>
                    <a:ext uri="{9D8B030D-6E8A-4147-A177-3AD203B41FA5}">
                      <a16:colId xmlns:a16="http://schemas.microsoft.com/office/drawing/2014/main" val="1150887450"/>
                    </a:ext>
                  </a:extLst>
                </a:gridCol>
                <a:gridCol w="1656000">
                  <a:extLst>
                    <a:ext uri="{9D8B030D-6E8A-4147-A177-3AD203B41FA5}">
                      <a16:colId xmlns:a16="http://schemas.microsoft.com/office/drawing/2014/main" val="998123429"/>
                    </a:ext>
                  </a:extLst>
                </a:gridCol>
                <a:gridCol w="1656000">
                  <a:extLst>
                    <a:ext uri="{9D8B030D-6E8A-4147-A177-3AD203B41FA5}">
                      <a16:colId xmlns:a16="http://schemas.microsoft.com/office/drawing/2014/main" val="2443266137"/>
                    </a:ext>
                  </a:extLst>
                </a:gridCol>
                <a:gridCol w="1656000">
                  <a:extLst>
                    <a:ext uri="{9D8B030D-6E8A-4147-A177-3AD203B41FA5}">
                      <a16:colId xmlns:a16="http://schemas.microsoft.com/office/drawing/2014/main" val="2031396302"/>
                    </a:ext>
                  </a:extLst>
                </a:gridCol>
                <a:gridCol w="1656000">
                  <a:extLst>
                    <a:ext uri="{9D8B030D-6E8A-4147-A177-3AD203B41FA5}">
                      <a16:colId xmlns:a16="http://schemas.microsoft.com/office/drawing/2014/main" val="1604098976"/>
                    </a:ext>
                  </a:extLst>
                </a:gridCol>
              </a:tblGrid>
              <a:tr h="753753">
                <a:tc>
                  <a:txBody>
                    <a:bodyPr/>
                    <a:lstStyle/>
                    <a:p>
                      <a:pPr algn="ctr">
                        <a:lnSpc>
                          <a:spcPct val="100000"/>
                        </a:lnSpc>
                      </a:pPr>
                      <a:r>
                        <a:rPr kumimoji="1" lang="ja-JP" altLang="en-US" b="0" baseline="0" dirty="0">
                          <a:solidFill>
                            <a:schemeClr val="tx1"/>
                          </a:solidFill>
                        </a:rPr>
                        <a:t>職場環境の改善</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pPr>
                      <a:r>
                        <a:rPr kumimoji="1" lang="ja-JP" altLang="en-US" b="1" cap="none" spc="0" dirty="0">
                          <a:ln w="0"/>
                          <a:solidFill>
                            <a:schemeClr val="tx1"/>
                          </a:solidFill>
                          <a:effectLst>
                            <a:outerShdw blurRad="38100" dist="19050" dir="2700000" algn="tl" rotWithShape="0">
                              <a:schemeClr val="dk1">
                                <a:alpha val="40000"/>
                              </a:schemeClr>
                            </a:outerShdw>
                          </a:effectLst>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pPr>
                      <a:r>
                        <a:rPr kumimoji="1" lang="ja-JP" altLang="en-US" b="1" cap="none" spc="0" dirty="0">
                          <a:ln w="0"/>
                          <a:solidFill>
                            <a:schemeClr val="tx1"/>
                          </a:solidFill>
                          <a:effectLst>
                            <a:outerShdw blurRad="38100" dist="19050" dir="2700000" algn="tl" rotWithShape="0">
                              <a:schemeClr val="dk1">
                                <a:alpha val="40000"/>
                              </a:schemeClr>
                            </a:outerShdw>
                          </a:effectLst>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pPr>
                      <a:r>
                        <a:rPr kumimoji="1" lang="ja-JP" altLang="en-US" b="1" cap="none" spc="0" dirty="0">
                          <a:ln w="0"/>
                          <a:solidFill>
                            <a:schemeClr val="tx1"/>
                          </a:solidFill>
                          <a:effectLst>
                            <a:outerShdw blurRad="38100" dist="19050" dir="2700000" algn="tl" rotWithShape="0">
                              <a:schemeClr val="dk1">
                                <a:alpha val="40000"/>
                              </a:schemeClr>
                            </a:outerShdw>
                          </a:effectLst>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pPr>
                      <a:r>
                        <a:rPr kumimoji="1" lang="ja-JP" altLang="en-US" b="1" cap="none" spc="0" dirty="0">
                          <a:ln w="0"/>
                          <a:solidFill>
                            <a:schemeClr val="tx1"/>
                          </a:solidFill>
                          <a:effectLst>
                            <a:outerShdw blurRad="38100" dist="19050" dir="2700000" algn="tl" rotWithShape="0">
                              <a:schemeClr val="dk1">
                                <a:alpha val="40000"/>
                              </a:schemeClr>
                            </a:outerShdw>
                          </a:effectLst>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52990568"/>
                  </a:ext>
                </a:extLst>
              </a:tr>
              <a:tr h="762000">
                <a:tc>
                  <a:txBody>
                    <a:bodyPr/>
                    <a:lstStyle/>
                    <a:p>
                      <a:pPr algn="ctr">
                        <a:lnSpc>
                          <a:spcPct val="100000"/>
                        </a:lnSpc>
                      </a:pPr>
                      <a:r>
                        <a:rPr kumimoji="1" lang="ja-JP" altLang="en-US" b="0" dirty="0">
                          <a:solidFill>
                            <a:schemeClr val="tx1"/>
                          </a:solidFill>
                        </a:rPr>
                        <a:t>昇給の仕組み</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pPr>
                      <a:endParaRPr kumimoji="1" lang="ja-JP" altLang="en-US" b="1" cap="none" spc="0" dirty="0">
                        <a:ln w="0"/>
                        <a:solidFill>
                          <a:schemeClr val="tx1"/>
                        </a:solidFill>
                        <a:effectLst>
                          <a:outerShdw blurRad="38100" dist="19050" dir="2700000" algn="tl" rotWithShape="0">
                            <a:schemeClr val="dk1">
                              <a:alpha val="40000"/>
                            </a:schemeClr>
                          </a:outerShdw>
                        </a:effectLst>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pPr>
                      <a:r>
                        <a:rPr kumimoji="1" lang="ja-JP" altLang="en-US" b="1" cap="none" spc="0" dirty="0">
                          <a:ln w="0"/>
                          <a:solidFill>
                            <a:schemeClr val="tx1"/>
                          </a:solidFill>
                          <a:effectLst>
                            <a:outerShdw blurRad="38100" dist="19050" dir="2700000" algn="tl" rotWithShape="0">
                              <a:schemeClr val="dk1">
                                <a:alpha val="40000"/>
                              </a:schemeClr>
                            </a:outerShdw>
                          </a:effectLst>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pPr>
                      <a:r>
                        <a:rPr kumimoji="1" lang="ja-JP" altLang="en-US" b="1" cap="none" spc="0" dirty="0">
                          <a:ln w="0"/>
                          <a:solidFill>
                            <a:schemeClr val="tx1"/>
                          </a:solidFill>
                          <a:effectLst>
                            <a:outerShdw blurRad="38100" dist="19050" dir="2700000" algn="tl" rotWithShape="0">
                              <a:schemeClr val="dk1">
                                <a:alpha val="40000"/>
                              </a:schemeClr>
                            </a:outerShdw>
                          </a:effectLst>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pPr>
                      <a:r>
                        <a:rPr kumimoji="1" lang="ja-JP" altLang="en-US" b="1" cap="none" spc="0" dirty="0">
                          <a:ln w="0"/>
                          <a:solidFill>
                            <a:schemeClr val="tx1"/>
                          </a:solidFill>
                          <a:effectLst>
                            <a:outerShdw blurRad="38100" dist="19050" dir="2700000" algn="tl" rotWithShape="0">
                              <a:schemeClr val="dk1">
                                <a:alpha val="40000"/>
                              </a:schemeClr>
                            </a:outerShdw>
                          </a:effectLst>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63352969"/>
                  </a:ext>
                </a:extLst>
              </a:tr>
              <a:tr h="762000">
                <a:tc>
                  <a:txBody>
                    <a:bodyPr/>
                    <a:lstStyle/>
                    <a:p>
                      <a:pPr algn="ctr">
                        <a:lnSpc>
                          <a:spcPct val="100000"/>
                        </a:lnSpc>
                      </a:pPr>
                      <a:r>
                        <a:rPr kumimoji="1" lang="ja-JP" altLang="en-US" dirty="0">
                          <a:solidFill>
                            <a:schemeClr val="tx1"/>
                          </a:solidFill>
                        </a:rPr>
                        <a:t>改善後賃金</a:t>
                      </a:r>
                      <a:endParaRPr kumimoji="1" lang="en-US" altLang="ja-JP" dirty="0">
                        <a:solidFill>
                          <a:schemeClr val="tx1"/>
                        </a:solidFill>
                      </a:endParaRPr>
                    </a:p>
                    <a:p>
                      <a:pPr algn="ctr">
                        <a:lnSpc>
                          <a:spcPct val="100000"/>
                        </a:lnSpc>
                      </a:pPr>
                      <a:r>
                        <a:rPr kumimoji="1" lang="ja-JP" altLang="en-US" dirty="0">
                          <a:solidFill>
                            <a:schemeClr val="tx1"/>
                          </a:solidFill>
                        </a:rPr>
                        <a:t>年額</a:t>
                      </a:r>
                      <a:r>
                        <a:rPr kumimoji="1" lang="en-US" altLang="ja-JP" dirty="0">
                          <a:solidFill>
                            <a:schemeClr val="tx1"/>
                          </a:solidFill>
                        </a:rPr>
                        <a:t>440</a:t>
                      </a:r>
                      <a:r>
                        <a:rPr kumimoji="1" lang="ja-JP" altLang="en-US" dirty="0">
                          <a:solidFill>
                            <a:schemeClr val="tx1"/>
                          </a:solidFill>
                        </a:rPr>
                        <a:t>万円</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pPr>
                      <a:endParaRPr kumimoji="1" lang="ja-JP" altLang="en-US" b="1" cap="none" spc="0" dirty="0">
                        <a:ln w="0"/>
                        <a:solidFill>
                          <a:schemeClr val="tx1"/>
                        </a:solidFill>
                        <a:effectLst>
                          <a:outerShdw blurRad="38100" dist="19050" dir="2700000" algn="tl" rotWithShape="0">
                            <a:schemeClr val="dk1">
                              <a:alpha val="40000"/>
                            </a:schemeClr>
                          </a:outerShdw>
                        </a:effectLst>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pPr>
                      <a:endParaRPr kumimoji="1" lang="ja-JP" altLang="en-US" b="1" cap="none" spc="0" dirty="0">
                        <a:ln w="0"/>
                        <a:solidFill>
                          <a:schemeClr val="tx1"/>
                        </a:solidFill>
                        <a:effectLst>
                          <a:outerShdw blurRad="38100" dist="19050" dir="2700000" algn="tl" rotWithShape="0">
                            <a:schemeClr val="dk1">
                              <a:alpha val="40000"/>
                            </a:schemeClr>
                          </a:outerShdw>
                        </a:effectLst>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pPr>
                      <a:r>
                        <a:rPr kumimoji="1" lang="ja-JP" altLang="en-US" b="1" cap="none" spc="0" dirty="0">
                          <a:ln w="0"/>
                          <a:solidFill>
                            <a:schemeClr val="tx1"/>
                          </a:solidFill>
                          <a:effectLst>
                            <a:outerShdw blurRad="38100" dist="19050" dir="2700000" algn="tl" rotWithShape="0">
                              <a:schemeClr val="dk1">
                                <a:alpha val="40000"/>
                              </a:schemeClr>
                            </a:outerShdw>
                          </a:effectLst>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pPr>
                      <a:r>
                        <a:rPr kumimoji="1" lang="ja-JP" altLang="en-US" b="1" cap="none" spc="0" dirty="0">
                          <a:ln w="0"/>
                          <a:solidFill>
                            <a:schemeClr val="tx1"/>
                          </a:solidFill>
                          <a:effectLst>
                            <a:outerShdw blurRad="38100" dist="19050" dir="2700000" algn="tl" rotWithShape="0">
                              <a:schemeClr val="dk1">
                                <a:alpha val="40000"/>
                              </a:schemeClr>
                            </a:outerShdw>
                          </a:effectLst>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326528847"/>
                  </a:ext>
                </a:extLst>
              </a:tr>
              <a:tr h="685800">
                <a:tc>
                  <a:txBody>
                    <a:bodyPr/>
                    <a:lstStyle/>
                    <a:p>
                      <a:pPr algn="ctr">
                        <a:lnSpc>
                          <a:spcPct val="100000"/>
                        </a:lnSpc>
                      </a:pPr>
                      <a:r>
                        <a:rPr kumimoji="1" lang="ja-JP" altLang="en-US" dirty="0">
                          <a:solidFill>
                            <a:schemeClr val="tx1"/>
                          </a:solidFill>
                        </a:rPr>
                        <a:t>経験・技能のある介護職員</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pPr>
                      <a:endParaRPr kumimoji="1" lang="ja-JP" altLang="en-US" b="1" cap="none" spc="0" dirty="0">
                        <a:ln w="0"/>
                        <a:solidFill>
                          <a:schemeClr val="tx1"/>
                        </a:solidFill>
                        <a:effectLst>
                          <a:outerShdw blurRad="38100" dist="19050" dir="2700000" algn="tl" rotWithShape="0">
                            <a:schemeClr val="dk1">
                              <a:alpha val="40000"/>
                            </a:schemeClr>
                          </a:outerShdw>
                        </a:effectLst>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pPr>
                      <a:endParaRPr kumimoji="1" lang="ja-JP" altLang="en-US" b="1" cap="none" spc="0" dirty="0">
                        <a:ln w="0"/>
                        <a:solidFill>
                          <a:schemeClr val="tx1"/>
                        </a:solidFill>
                        <a:effectLst>
                          <a:outerShdw blurRad="38100" dist="19050" dir="2700000" algn="tl" rotWithShape="0">
                            <a:schemeClr val="dk1">
                              <a:alpha val="40000"/>
                            </a:schemeClr>
                          </a:outerShdw>
                        </a:effectLst>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pPr>
                      <a:endParaRPr kumimoji="1" lang="ja-JP" altLang="en-US" b="1" cap="none" spc="0" dirty="0">
                        <a:ln w="0"/>
                        <a:solidFill>
                          <a:schemeClr val="tx1"/>
                        </a:solidFill>
                        <a:effectLst>
                          <a:outerShdw blurRad="38100" dist="19050" dir="2700000" algn="tl" rotWithShape="0">
                            <a:schemeClr val="dk1">
                              <a:alpha val="40000"/>
                            </a:schemeClr>
                          </a:outerShdw>
                        </a:effectLst>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pPr>
                      <a:r>
                        <a:rPr kumimoji="1" lang="ja-JP" altLang="en-US" b="1" cap="none" spc="0" dirty="0">
                          <a:ln w="0"/>
                          <a:solidFill>
                            <a:schemeClr val="tx1"/>
                          </a:solidFill>
                          <a:effectLst>
                            <a:outerShdw blurRad="38100" dist="19050" dir="2700000" algn="tl" rotWithShape="0">
                              <a:schemeClr val="dk1">
                                <a:alpha val="40000"/>
                              </a:schemeClr>
                            </a:outerShdw>
                          </a:effectLst>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814772094"/>
                  </a:ext>
                </a:extLst>
              </a:tr>
            </a:tbl>
          </a:graphicData>
        </a:graphic>
      </p:graphicFrame>
      <p:graphicFrame>
        <p:nvGraphicFramePr>
          <p:cNvPr id="7" name="表 6">
            <a:extLst>
              <a:ext uri="{FF2B5EF4-FFF2-40B4-BE49-F238E27FC236}">
                <a16:creationId xmlns:a16="http://schemas.microsoft.com/office/drawing/2014/main" id="{7903F9ED-7F45-FAA3-FBD5-D36F2D5207B5}"/>
              </a:ext>
            </a:extLst>
          </p:cNvPr>
          <p:cNvGraphicFramePr>
            <a:graphicFrameLocks noGrp="1"/>
          </p:cNvGraphicFramePr>
          <p:nvPr>
            <p:extLst>
              <p:ext uri="{D42A27DB-BD31-4B8C-83A1-F6EECF244321}">
                <p14:modId xmlns:p14="http://schemas.microsoft.com/office/powerpoint/2010/main" val="3764032000"/>
              </p:ext>
            </p:extLst>
          </p:nvPr>
        </p:nvGraphicFramePr>
        <p:xfrm>
          <a:off x="1854910" y="1880028"/>
          <a:ext cx="8487427" cy="642819"/>
        </p:xfrm>
        <a:graphic>
          <a:graphicData uri="http://schemas.openxmlformats.org/drawingml/2006/table">
            <a:tbl>
              <a:tblPr firstRow="1" bandRow="1">
                <a:tableStyleId>{073A0DAA-6AF3-43AB-8588-CEC1D06C72B9}</a:tableStyleId>
              </a:tblPr>
              <a:tblGrid>
                <a:gridCol w="1857600">
                  <a:extLst>
                    <a:ext uri="{9D8B030D-6E8A-4147-A177-3AD203B41FA5}">
                      <a16:colId xmlns:a16="http://schemas.microsoft.com/office/drawing/2014/main" val="1828347461"/>
                    </a:ext>
                  </a:extLst>
                </a:gridCol>
                <a:gridCol w="6629827">
                  <a:extLst>
                    <a:ext uri="{9D8B030D-6E8A-4147-A177-3AD203B41FA5}">
                      <a16:colId xmlns:a16="http://schemas.microsoft.com/office/drawing/2014/main" val="906618497"/>
                    </a:ext>
                  </a:extLst>
                </a:gridCol>
              </a:tblGrid>
              <a:tr h="642819">
                <a:tc>
                  <a:txBody>
                    <a:bodyPr/>
                    <a:lstStyle/>
                    <a:p>
                      <a:r>
                        <a:rPr kumimoji="1" lang="en-US" altLang="ja-JP" sz="1800" dirty="0"/>
                        <a:t>K</a:t>
                      </a:r>
                      <a:r>
                        <a:rPr kumimoji="1" lang="ja-JP" altLang="en-US" sz="1800" dirty="0">
                          <a:solidFill>
                            <a:schemeClr val="tx1"/>
                          </a:solidFill>
                        </a:rPr>
                        <a:t>共通</a:t>
                      </a:r>
                      <a:endParaRPr kumimoji="1" lang="ja-JP" altLang="en-US" sz="1800" dirty="0"/>
                    </a:p>
                  </a:txBody>
                  <a:tcPr marL="91153" marR="91153" marT="45577" marB="45577"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r>
                        <a:rPr kumimoji="1" lang="ja-JP" altLang="en-US" sz="1800" dirty="0">
                          <a:solidFill>
                            <a:schemeClr val="tx1"/>
                          </a:solidFill>
                        </a:rPr>
                        <a:t>加算</a:t>
                      </a:r>
                      <a:r>
                        <a:rPr kumimoji="1" lang="en-US" altLang="ja-JP" sz="1800" dirty="0">
                          <a:solidFill>
                            <a:schemeClr val="tx1"/>
                          </a:solidFill>
                        </a:rPr>
                        <a:t>Ⅳ</a:t>
                      </a:r>
                      <a:r>
                        <a:rPr kumimoji="1" lang="ja-JP" altLang="en-US" sz="1800" dirty="0">
                          <a:solidFill>
                            <a:schemeClr val="tx1"/>
                          </a:solidFill>
                        </a:rPr>
                        <a:t>相当額の２分の１（＝０．７２％）以上を月額賃金で配分</a:t>
                      </a:r>
                      <a:endParaRPr kumimoji="1" lang="en-US" altLang="ja-JP" sz="1800" dirty="0">
                        <a:solidFill>
                          <a:schemeClr val="tx1"/>
                        </a:solidFill>
                      </a:endParaRPr>
                    </a:p>
                    <a:p>
                      <a:r>
                        <a:rPr kumimoji="1" lang="ja-JP" altLang="en-US" sz="1800" dirty="0">
                          <a:solidFill>
                            <a:schemeClr val="tx1"/>
                          </a:solidFill>
                        </a:rPr>
                        <a:t>賃金体制等の整備及び研修の実施等</a:t>
                      </a:r>
                    </a:p>
                  </a:txBody>
                  <a:tcPr marL="91153" marR="91153" marT="45577" marB="45577">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78232022"/>
                  </a:ext>
                </a:extLst>
              </a:tr>
            </a:tbl>
          </a:graphicData>
        </a:graphic>
      </p:graphicFrame>
      <p:graphicFrame>
        <p:nvGraphicFramePr>
          <p:cNvPr id="8" name="表 7">
            <a:extLst>
              <a:ext uri="{FF2B5EF4-FFF2-40B4-BE49-F238E27FC236}">
                <a16:creationId xmlns:a16="http://schemas.microsoft.com/office/drawing/2014/main" id="{3D703329-37F8-4994-55E2-3AB0F3673A5D}"/>
              </a:ext>
            </a:extLst>
          </p:cNvPr>
          <p:cNvGraphicFramePr>
            <a:graphicFrameLocks noGrp="1"/>
          </p:cNvGraphicFramePr>
          <p:nvPr>
            <p:extLst>
              <p:ext uri="{D42A27DB-BD31-4B8C-83A1-F6EECF244321}">
                <p14:modId xmlns:p14="http://schemas.microsoft.com/office/powerpoint/2010/main" val="978476345"/>
              </p:ext>
            </p:extLst>
          </p:nvPr>
        </p:nvGraphicFramePr>
        <p:xfrm>
          <a:off x="3713090" y="981535"/>
          <a:ext cx="6624000" cy="898493"/>
        </p:xfrm>
        <a:graphic>
          <a:graphicData uri="http://schemas.openxmlformats.org/drawingml/2006/table">
            <a:tbl>
              <a:tblPr firstRow="1" bandRow="1">
                <a:tableStyleId>{7DF18680-E054-41AD-8BC1-D1AEF772440D}</a:tableStyleId>
              </a:tblPr>
              <a:tblGrid>
                <a:gridCol w="1656000">
                  <a:extLst>
                    <a:ext uri="{9D8B030D-6E8A-4147-A177-3AD203B41FA5}">
                      <a16:colId xmlns:a16="http://schemas.microsoft.com/office/drawing/2014/main" val="1673107625"/>
                    </a:ext>
                  </a:extLst>
                </a:gridCol>
                <a:gridCol w="1656000">
                  <a:extLst>
                    <a:ext uri="{9D8B030D-6E8A-4147-A177-3AD203B41FA5}">
                      <a16:colId xmlns:a16="http://schemas.microsoft.com/office/drawing/2014/main" val="1760894171"/>
                    </a:ext>
                  </a:extLst>
                </a:gridCol>
                <a:gridCol w="1656000">
                  <a:extLst>
                    <a:ext uri="{9D8B030D-6E8A-4147-A177-3AD203B41FA5}">
                      <a16:colId xmlns:a16="http://schemas.microsoft.com/office/drawing/2014/main" val="2118788511"/>
                    </a:ext>
                  </a:extLst>
                </a:gridCol>
                <a:gridCol w="1656000">
                  <a:extLst>
                    <a:ext uri="{9D8B030D-6E8A-4147-A177-3AD203B41FA5}">
                      <a16:colId xmlns:a16="http://schemas.microsoft.com/office/drawing/2014/main" val="3988540441"/>
                    </a:ext>
                  </a:extLst>
                </a:gridCol>
              </a:tblGrid>
              <a:tr h="898493">
                <a:tc>
                  <a:txBody>
                    <a:bodyPr/>
                    <a:lstStyle/>
                    <a:p>
                      <a:pPr algn="ctr"/>
                      <a:r>
                        <a:rPr kumimoji="1" lang="ja-JP" altLang="en-US" dirty="0"/>
                        <a:t>加算</a:t>
                      </a:r>
                      <a:r>
                        <a:rPr kumimoji="1" lang="en-US" altLang="ja-JP" dirty="0"/>
                        <a:t>Ⅳ</a:t>
                      </a:r>
                    </a:p>
                    <a:p>
                      <a:pPr algn="ctr"/>
                      <a:r>
                        <a:rPr kumimoji="1" lang="en-US" altLang="ja-JP" dirty="0"/>
                        <a:t>14.5%</a:t>
                      </a:r>
                    </a:p>
                  </a:txBody>
                  <a:tcPr anchor="ctr">
                    <a:solidFill>
                      <a:schemeClr val="accent5"/>
                    </a:solidFill>
                  </a:tcPr>
                </a:tc>
                <a:tc>
                  <a:txBody>
                    <a:bodyPr/>
                    <a:lstStyle/>
                    <a:p>
                      <a:pPr algn="ctr"/>
                      <a:r>
                        <a:rPr kumimoji="1" lang="ja-JP" altLang="en-US" dirty="0"/>
                        <a:t>加算</a:t>
                      </a:r>
                      <a:r>
                        <a:rPr kumimoji="1" lang="en-US" altLang="ja-JP" dirty="0"/>
                        <a:t>Ⅲ</a:t>
                      </a:r>
                    </a:p>
                    <a:p>
                      <a:pPr algn="ctr"/>
                      <a:r>
                        <a:rPr kumimoji="1" lang="en-US" altLang="ja-JP" dirty="0"/>
                        <a:t>18.2</a:t>
                      </a:r>
                      <a:r>
                        <a:rPr kumimoji="1" lang="ja-JP" altLang="en-US" dirty="0"/>
                        <a:t>％</a:t>
                      </a:r>
                    </a:p>
                  </a:txBody>
                  <a:tcPr anchor="ctr">
                    <a:solidFill>
                      <a:schemeClr val="accent5"/>
                    </a:solidFill>
                  </a:tcPr>
                </a:tc>
                <a:tc>
                  <a:txBody>
                    <a:bodyPr/>
                    <a:lstStyle/>
                    <a:p>
                      <a:pPr algn="ctr"/>
                      <a:r>
                        <a:rPr kumimoji="1" lang="ja-JP" altLang="en-US" dirty="0"/>
                        <a:t>加算</a:t>
                      </a:r>
                      <a:r>
                        <a:rPr kumimoji="1" lang="en-US" altLang="ja-JP" dirty="0"/>
                        <a:t>Ⅱ</a:t>
                      </a:r>
                    </a:p>
                    <a:p>
                      <a:pPr algn="ctr"/>
                      <a:r>
                        <a:rPr kumimoji="1" lang="en-US" altLang="ja-JP" dirty="0"/>
                        <a:t>22.4</a:t>
                      </a:r>
                      <a:r>
                        <a:rPr kumimoji="1" lang="ja-JP" altLang="en-US" dirty="0"/>
                        <a:t>％</a:t>
                      </a:r>
                    </a:p>
                  </a:txBody>
                  <a:tcPr anchor="ctr">
                    <a:solidFill>
                      <a:schemeClr val="accent5"/>
                    </a:solidFill>
                  </a:tcPr>
                </a:tc>
                <a:tc>
                  <a:txBody>
                    <a:bodyPr/>
                    <a:lstStyle/>
                    <a:p>
                      <a:pPr algn="ctr"/>
                      <a:r>
                        <a:rPr kumimoji="1" lang="ja-JP" altLang="en-US" dirty="0"/>
                        <a:t>加算</a:t>
                      </a:r>
                      <a:r>
                        <a:rPr kumimoji="1" lang="en-US" altLang="ja-JP" dirty="0"/>
                        <a:t>Ⅰ</a:t>
                      </a:r>
                    </a:p>
                    <a:p>
                      <a:pPr algn="ctr"/>
                      <a:r>
                        <a:rPr kumimoji="1" lang="en-US" altLang="ja-JP" dirty="0"/>
                        <a:t>24.5</a:t>
                      </a:r>
                      <a:r>
                        <a:rPr kumimoji="1" lang="ja-JP" altLang="en-US" dirty="0"/>
                        <a:t>％</a:t>
                      </a:r>
                    </a:p>
                  </a:txBody>
                  <a:tcPr anchor="ctr">
                    <a:solidFill>
                      <a:schemeClr val="accent5"/>
                    </a:solidFill>
                  </a:tcPr>
                </a:tc>
                <a:extLst>
                  <a:ext uri="{0D108BD9-81ED-4DB2-BD59-A6C34878D82A}">
                    <a16:rowId xmlns:a16="http://schemas.microsoft.com/office/drawing/2014/main" val="3191126447"/>
                  </a:ext>
                </a:extLst>
              </a:tr>
            </a:tbl>
          </a:graphicData>
        </a:graphic>
      </p:graphicFrame>
      <p:sp>
        <p:nvSpPr>
          <p:cNvPr id="9" name="テキスト ボックス 8">
            <a:extLst>
              <a:ext uri="{FF2B5EF4-FFF2-40B4-BE49-F238E27FC236}">
                <a16:creationId xmlns:a16="http://schemas.microsoft.com/office/drawing/2014/main" id="{FEB3AA6A-117B-BB8B-8875-E63FC3A9AEBA}"/>
              </a:ext>
            </a:extLst>
          </p:cNvPr>
          <p:cNvSpPr txBox="1"/>
          <p:nvPr/>
        </p:nvSpPr>
        <p:spPr>
          <a:xfrm>
            <a:off x="533400" y="5523854"/>
            <a:ext cx="11495455" cy="1477328"/>
          </a:xfrm>
          <a:prstGeom prst="rect">
            <a:avLst/>
          </a:prstGeom>
          <a:noFill/>
        </p:spPr>
        <p:txBody>
          <a:bodyPr wrap="none" rtlCol="0">
            <a:spAutoFit/>
          </a:bodyPr>
          <a:lstStyle/>
          <a:p>
            <a:r>
              <a:rPr lang="ja-JP" altLang="ja-JP" sz="1800" dirty="0"/>
              <a:t>※１　</a:t>
            </a:r>
            <a:r>
              <a:rPr lang="en-US" altLang="ja-JP" sz="1800" dirty="0"/>
              <a:t>28</a:t>
            </a:r>
            <a:r>
              <a:rPr lang="ja-JP" altLang="ja-JP" sz="1800" dirty="0"/>
              <a:t>項目から選択。</a:t>
            </a:r>
            <a:r>
              <a:rPr lang="en-US" altLang="ja-JP" sz="1800" dirty="0"/>
              <a:t>○</a:t>
            </a:r>
            <a:r>
              <a:rPr lang="ja-JP" altLang="ja-JP" sz="1800" dirty="0"/>
              <a:t>：７項目以上を実施。</a:t>
            </a:r>
            <a:r>
              <a:rPr lang="en-US" altLang="ja-JP" sz="1800" dirty="0"/>
              <a:t>◎</a:t>
            </a:r>
            <a:r>
              <a:rPr lang="ja-JP" altLang="ja-JP" sz="1800" dirty="0"/>
              <a:t>：</a:t>
            </a:r>
            <a:r>
              <a:rPr lang="en-US" altLang="ja-JP" sz="1800" dirty="0"/>
              <a:t>13</a:t>
            </a:r>
            <a:r>
              <a:rPr lang="ja-JP" altLang="ja-JP" sz="1800" dirty="0"/>
              <a:t>項目以上を実施し、かつ、取組みの見える化を実施。</a:t>
            </a:r>
          </a:p>
          <a:p>
            <a:r>
              <a:rPr lang="ja-JP" altLang="ja-JP" sz="1800" dirty="0"/>
              <a:t>※２　資格や勤続年数等に応じた昇給の仕組みの整備。</a:t>
            </a:r>
          </a:p>
          <a:p>
            <a:r>
              <a:rPr lang="ja-JP" altLang="ja-JP" sz="1800" dirty="0"/>
              <a:t>※３　改善後の賃金年額</a:t>
            </a:r>
            <a:r>
              <a:rPr lang="en-US" altLang="ja-JP" sz="1800" dirty="0"/>
              <a:t>440</a:t>
            </a:r>
            <a:r>
              <a:rPr lang="ja-JP" altLang="ja-JP" sz="1800" dirty="0"/>
              <a:t>万円以上が１人以上。</a:t>
            </a:r>
          </a:p>
          <a:p>
            <a:r>
              <a:rPr lang="ja-JP" altLang="ja-JP" sz="1800" dirty="0"/>
              <a:t>※４　経験・技能のある介護職員を事業所内で一定割合以上配置。訪問介護の場合、介護福祉士</a:t>
            </a:r>
            <a:r>
              <a:rPr lang="en-US" altLang="ja-JP" sz="1800" dirty="0"/>
              <a:t>30%</a:t>
            </a:r>
            <a:r>
              <a:rPr lang="ja-JP" altLang="ja-JP" sz="1800" dirty="0"/>
              <a:t>以上等。</a:t>
            </a:r>
          </a:p>
          <a:p>
            <a:endParaRPr kumimoji="1" lang="ja-JP" altLang="en-US" dirty="0"/>
          </a:p>
        </p:txBody>
      </p:sp>
    </p:spTree>
    <p:extLst>
      <p:ext uri="{BB962C8B-B14F-4D97-AF65-F5344CB8AC3E}">
        <p14:creationId xmlns:p14="http://schemas.microsoft.com/office/powerpoint/2010/main" val="36081290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1481AF-44AE-9CC8-41BC-DC2EE4CEAF5F}"/>
              </a:ext>
            </a:extLst>
          </p:cNvPr>
          <p:cNvSpPr>
            <a:spLocks noGrp="1"/>
          </p:cNvSpPr>
          <p:nvPr>
            <p:ph type="title"/>
          </p:nvPr>
        </p:nvSpPr>
        <p:spPr>
          <a:xfrm>
            <a:off x="755091" y="118363"/>
            <a:ext cx="8971280" cy="492443"/>
          </a:xfrm>
        </p:spPr>
        <p:txBody>
          <a:bodyPr/>
          <a:lstStyle/>
          <a:p>
            <a:r>
              <a:rPr kumimoji="1" lang="ja-JP" altLang="en-US" dirty="0"/>
              <a:t>介護職員等処遇改善加算の要件について</a:t>
            </a:r>
          </a:p>
        </p:txBody>
      </p:sp>
      <p:sp>
        <p:nvSpPr>
          <p:cNvPr id="4" name="テキスト ボックス 3">
            <a:extLst>
              <a:ext uri="{FF2B5EF4-FFF2-40B4-BE49-F238E27FC236}">
                <a16:creationId xmlns:a16="http://schemas.microsoft.com/office/drawing/2014/main" id="{85683747-4891-1FA6-98FF-35BBFBCCFB62}"/>
              </a:ext>
            </a:extLst>
          </p:cNvPr>
          <p:cNvSpPr txBox="1"/>
          <p:nvPr/>
        </p:nvSpPr>
        <p:spPr>
          <a:xfrm>
            <a:off x="304800" y="1371600"/>
            <a:ext cx="11582400" cy="4832092"/>
          </a:xfrm>
          <a:prstGeom prst="rect">
            <a:avLst/>
          </a:prstGeom>
          <a:noFill/>
        </p:spPr>
        <p:txBody>
          <a:bodyPr wrap="square" rtlCol="0">
            <a:spAutoFit/>
          </a:bodyPr>
          <a:lstStyle/>
          <a:p>
            <a:r>
              <a:rPr kumimoji="1" lang="ja-JP" altLang="en-US" sz="2800" dirty="0">
                <a:solidFill>
                  <a:srgbClr val="FF0000"/>
                </a:solidFill>
              </a:rPr>
              <a:t>〇</a:t>
            </a:r>
            <a:r>
              <a:rPr kumimoji="1" lang="ja-JP" altLang="en-US" sz="2800" b="1" dirty="0">
                <a:solidFill>
                  <a:srgbClr val="FF0000"/>
                </a:solidFill>
              </a:rPr>
              <a:t>月額賃金改善要件</a:t>
            </a:r>
            <a:r>
              <a:rPr kumimoji="1" lang="en-US" altLang="ja-JP" sz="2800" b="1" dirty="0">
                <a:solidFill>
                  <a:srgbClr val="FF0000"/>
                </a:solidFill>
              </a:rPr>
              <a:t>Ⅰ</a:t>
            </a:r>
            <a:r>
              <a:rPr kumimoji="1" lang="ja-JP" altLang="en-US" sz="2800" dirty="0"/>
              <a:t>（月給による賃金改善）</a:t>
            </a:r>
            <a:endParaRPr kumimoji="1" lang="en-US" altLang="ja-JP" sz="2800" dirty="0"/>
          </a:p>
          <a:p>
            <a:r>
              <a:rPr kumimoji="1" lang="ja-JP" altLang="en-US" sz="2800" dirty="0"/>
              <a:t>・加算</a:t>
            </a:r>
            <a:r>
              <a:rPr kumimoji="1" lang="en-US" altLang="ja-JP" sz="2800" dirty="0"/>
              <a:t>Ⅳ</a:t>
            </a:r>
            <a:r>
              <a:rPr kumimoji="1" lang="ja-JP" altLang="en-US" sz="2800" dirty="0"/>
              <a:t>相当の加算額の</a:t>
            </a:r>
            <a:r>
              <a:rPr kumimoji="1" lang="en-US" altLang="ja-JP" sz="2800" dirty="0"/>
              <a:t>2</a:t>
            </a:r>
            <a:r>
              <a:rPr kumimoji="1" lang="ja-JP" altLang="en-US" sz="2800" dirty="0"/>
              <a:t>分の</a:t>
            </a:r>
            <a:r>
              <a:rPr kumimoji="1" lang="en-US" altLang="ja-JP" sz="2800" dirty="0"/>
              <a:t>1</a:t>
            </a:r>
            <a:r>
              <a:rPr kumimoji="1" lang="ja-JP" altLang="en-US" sz="2800" dirty="0"/>
              <a:t>以上を、基本給又は決まってい毎月支払われる手当の改善に充てる。</a:t>
            </a:r>
            <a:endParaRPr kumimoji="1" lang="en-US" altLang="ja-JP" sz="2800" dirty="0"/>
          </a:p>
          <a:p>
            <a:endParaRPr kumimoji="1" lang="en-US" altLang="ja-JP" sz="2800" dirty="0"/>
          </a:p>
          <a:p>
            <a:r>
              <a:rPr kumimoji="1" lang="en-US" altLang="ja-JP" sz="2800" dirty="0"/>
              <a:t>※</a:t>
            </a:r>
            <a:r>
              <a:rPr kumimoji="1" lang="ja-JP" altLang="en-US" sz="2800" dirty="0"/>
              <a:t>加算による賃金改善の多くを一時金で行っている場合は、一時金の一部を基本給・毎月の手当てに付け替える対応が必要になる場合がある。（賃金総額は一定のままで可）</a:t>
            </a:r>
            <a:endParaRPr kumimoji="1" lang="en-US" altLang="ja-JP" sz="2800" dirty="0"/>
          </a:p>
          <a:p>
            <a:endParaRPr kumimoji="1" lang="en-US" altLang="ja-JP" sz="2800" dirty="0"/>
          </a:p>
          <a:p>
            <a:r>
              <a:rPr kumimoji="1" lang="ja-JP" altLang="en-US" sz="2800" dirty="0"/>
              <a:t>・要件を満たすために、新規の基本給等の引き上げを行う場合、当該基本給等の引き上げは、賃金表の改定により基本給等の水準を一律に引き上げることにより行うことを基本とする。</a:t>
            </a:r>
          </a:p>
        </p:txBody>
      </p:sp>
    </p:spTree>
    <p:extLst>
      <p:ext uri="{BB962C8B-B14F-4D97-AF65-F5344CB8AC3E}">
        <p14:creationId xmlns:p14="http://schemas.microsoft.com/office/powerpoint/2010/main" val="34775937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D551975-124C-CE85-7C70-F919D2D9D829}"/>
              </a:ext>
            </a:extLst>
          </p:cNvPr>
          <p:cNvSpPr>
            <a:spLocks noGrp="1"/>
          </p:cNvSpPr>
          <p:nvPr>
            <p:ph type="title"/>
          </p:nvPr>
        </p:nvSpPr>
        <p:spPr>
          <a:xfrm>
            <a:off x="755091" y="118363"/>
            <a:ext cx="8971280" cy="492443"/>
          </a:xfrm>
        </p:spPr>
        <p:txBody>
          <a:bodyPr/>
          <a:lstStyle/>
          <a:p>
            <a:r>
              <a:rPr kumimoji="1" lang="ja-JP" altLang="en-US" dirty="0"/>
              <a:t>介護職員等処遇改善加算の要件について</a:t>
            </a:r>
          </a:p>
        </p:txBody>
      </p:sp>
      <p:sp>
        <p:nvSpPr>
          <p:cNvPr id="3" name="テキスト プレースホルダー 2">
            <a:extLst>
              <a:ext uri="{FF2B5EF4-FFF2-40B4-BE49-F238E27FC236}">
                <a16:creationId xmlns:a16="http://schemas.microsoft.com/office/drawing/2014/main" id="{64A26C9E-CC0A-D9E7-A732-7757F1EF4E81}"/>
              </a:ext>
            </a:extLst>
          </p:cNvPr>
          <p:cNvSpPr>
            <a:spLocks noGrp="1"/>
          </p:cNvSpPr>
          <p:nvPr>
            <p:ph type="body" idx="1"/>
          </p:nvPr>
        </p:nvSpPr>
        <p:spPr>
          <a:xfrm>
            <a:off x="482600" y="1168551"/>
            <a:ext cx="11226800" cy="2585323"/>
          </a:xfrm>
        </p:spPr>
        <p:txBody>
          <a:bodyPr/>
          <a:lstStyle/>
          <a:p>
            <a:r>
              <a:rPr kumimoji="1" lang="ja-JP" altLang="en-US" sz="2800" dirty="0">
                <a:solidFill>
                  <a:srgbClr val="FF0000"/>
                </a:solidFill>
              </a:rPr>
              <a:t>○</a:t>
            </a:r>
            <a:r>
              <a:rPr kumimoji="1" lang="ja-JP" altLang="en-US" sz="2800" b="1" dirty="0">
                <a:solidFill>
                  <a:srgbClr val="FF0000"/>
                </a:solidFill>
              </a:rPr>
              <a:t>月額賃金改善要件</a:t>
            </a:r>
            <a:r>
              <a:rPr kumimoji="1" lang="en-US" altLang="ja-JP" sz="2800" b="1" dirty="0">
                <a:solidFill>
                  <a:srgbClr val="FF0000"/>
                </a:solidFill>
              </a:rPr>
              <a:t>Ⅱ</a:t>
            </a:r>
            <a:r>
              <a:rPr kumimoji="1" lang="ja-JP" altLang="en-US" sz="2800" dirty="0"/>
              <a:t>（旧ベースアップ等加算相当の賃金改善）</a:t>
            </a:r>
            <a:endParaRPr kumimoji="1" lang="en-US" altLang="ja-JP" sz="2800" dirty="0"/>
          </a:p>
          <a:p>
            <a:r>
              <a:rPr kumimoji="1" lang="ja-JP" altLang="en-US" sz="2800" dirty="0"/>
              <a:t>・令和</a:t>
            </a:r>
            <a:r>
              <a:rPr kumimoji="1" lang="en-US" altLang="ja-JP" sz="2800" dirty="0"/>
              <a:t>6</a:t>
            </a:r>
            <a:r>
              <a:rPr kumimoji="1" lang="ja-JP" altLang="en-US" sz="2800" dirty="0"/>
              <a:t>年</a:t>
            </a:r>
            <a:r>
              <a:rPr kumimoji="1" lang="en-US" altLang="ja-JP" sz="2800" dirty="0"/>
              <a:t>5</a:t>
            </a:r>
            <a:r>
              <a:rPr kumimoji="1" lang="ja-JP" altLang="en-US" sz="2800" dirty="0"/>
              <a:t>月</a:t>
            </a:r>
            <a:r>
              <a:rPr kumimoji="1" lang="en-US" altLang="ja-JP" sz="2800" dirty="0"/>
              <a:t>31</a:t>
            </a:r>
            <a:r>
              <a:rPr kumimoji="1" lang="ja-JP" altLang="en-US" sz="2800" dirty="0"/>
              <a:t>日時点で現に旧処遇改善加算を算定しており、かつ、急ベースアップ等加算を算定していない事業所が、令和</a:t>
            </a:r>
            <a:r>
              <a:rPr kumimoji="1" lang="en-US" altLang="ja-JP" sz="2800" dirty="0"/>
              <a:t>8</a:t>
            </a:r>
            <a:r>
              <a:rPr kumimoji="1" lang="ja-JP" altLang="en-US" sz="2800" dirty="0"/>
              <a:t>年</a:t>
            </a:r>
            <a:r>
              <a:rPr kumimoji="1" lang="en-US" altLang="ja-JP" sz="2800" dirty="0"/>
              <a:t>3</a:t>
            </a:r>
            <a:r>
              <a:rPr kumimoji="1" lang="ja-JP" altLang="en-US" sz="2800" dirty="0"/>
              <a:t>月</a:t>
            </a:r>
            <a:r>
              <a:rPr kumimoji="1" lang="en-US" altLang="ja-JP" sz="2800" dirty="0"/>
              <a:t>31</a:t>
            </a:r>
            <a:r>
              <a:rPr kumimoji="1" lang="ja-JP" altLang="en-US" sz="2800" dirty="0"/>
              <a:t>日までの間において、新規に処遇改善加算を算定する場合、当該事業所が仮に旧ベースアップ等加算を算定をする場合に見込まれる加算額の</a:t>
            </a:r>
            <a:r>
              <a:rPr kumimoji="1" lang="en-US" altLang="ja-JP" sz="2800" dirty="0"/>
              <a:t>3</a:t>
            </a:r>
            <a:r>
              <a:rPr kumimoji="1" lang="ja-JP" altLang="en-US" sz="2800" dirty="0"/>
              <a:t>分の</a:t>
            </a:r>
            <a:r>
              <a:rPr kumimoji="1" lang="en-US" altLang="ja-JP" sz="2800" dirty="0"/>
              <a:t>2</a:t>
            </a:r>
            <a:r>
              <a:rPr kumimoji="1" lang="ja-JP" altLang="en-US" sz="2800" dirty="0"/>
              <a:t>以上の基本給の引き上げを新規に実施しなければならない。</a:t>
            </a:r>
            <a:endParaRPr kumimoji="1" lang="en-US" altLang="ja-JP" sz="2800" dirty="0"/>
          </a:p>
        </p:txBody>
      </p:sp>
      <p:sp>
        <p:nvSpPr>
          <p:cNvPr id="4" name="テキスト ボックス 3">
            <a:extLst>
              <a:ext uri="{FF2B5EF4-FFF2-40B4-BE49-F238E27FC236}">
                <a16:creationId xmlns:a16="http://schemas.microsoft.com/office/drawing/2014/main" id="{EE599B65-6088-05C2-7D5F-0BD759FA6643}"/>
              </a:ext>
            </a:extLst>
          </p:cNvPr>
          <p:cNvSpPr txBox="1"/>
          <p:nvPr/>
        </p:nvSpPr>
        <p:spPr>
          <a:xfrm>
            <a:off x="482600" y="4396787"/>
            <a:ext cx="11226800" cy="1815882"/>
          </a:xfrm>
          <a:prstGeom prst="rect">
            <a:avLst/>
          </a:prstGeom>
          <a:noFill/>
        </p:spPr>
        <p:txBody>
          <a:bodyPr wrap="square" rtlCol="0">
            <a:spAutoFit/>
          </a:bodyPr>
          <a:lstStyle/>
          <a:p>
            <a:r>
              <a:rPr kumimoji="1" lang="ja-JP" altLang="en-US" sz="2800" dirty="0"/>
              <a:t>・基本給の引き上げはベースアップにより行うことを基本とする。</a:t>
            </a:r>
            <a:endParaRPr kumimoji="1" lang="en-US" altLang="ja-JP" sz="2800" dirty="0"/>
          </a:p>
          <a:p>
            <a:r>
              <a:rPr kumimoji="1" lang="en-US" altLang="ja-JP" sz="2800" dirty="0"/>
              <a:t>※</a:t>
            </a:r>
            <a:r>
              <a:rPr kumimoji="1" lang="ja-JP" altLang="en-US" sz="2800" dirty="0"/>
              <a:t>令和</a:t>
            </a:r>
            <a:r>
              <a:rPr kumimoji="1" lang="en-US" altLang="ja-JP" sz="2800" dirty="0"/>
              <a:t>6</a:t>
            </a:r>
            <a:r>
              <a:rPr kumimoji="1" lang="ja-JP" altLang="en-US" sz="2800" dirty="0"/>
              <a:t>年</a:t>
            </a:r>
            <a:r>
              <a:rPr kumimoji="1" lang="en-US" altLang="ja-JP" sz="2800" dirty="0"/>
              <a:t>5</a:t>
            </a:r>
            <a:r>
              <a:rPr kumimoji="1" lang="ja-JP" altLang="en-US" sz="2800" dirty="0"/>
              <a:t>月以前に旧</a:t>
            </a:r>
            <a:r>
              <a:rPr kumimoji="1" lang="en-US" altLang="ja-JP" sz="2800" dirty="0"/>
              <a:t>3</a:t>
            </a:r>
            <a:r>
              <a:rPr kumimoji="1" lang="ja-JP" altLang="en-US" sz="2800" dirty="0"/>
              <a:t>加算を算定していなかった事業所及び令和</a:t>
            </a:r>
            <a:r>
              <a:rPr kumimoji="1" lang="en-US" altLang="ja-JP" sz="2800" dirty="0"/>
              <a:t>6</a:t>
            </a:r>
            <a:r>
              <a:rPr kumimoji="1" lang="ja-JP" altLang="en-US" sz="2800" dirty="0"/>
              <a:t>年</a:t>
            </a:r>
            <a:r>
              <a:rPr kumimoji="1" lang="en-US" altLang="ja-JP" sz="2800" dirty="0"/>
              <a:t>6</a:t>
            </a:r>
            <a:r>
              <a:rPr kumimoji="1" lang="ja-JP" altLang="en-US" sz="2800" dirty="0"/>
              <a:t>月以降に開設された事業所が、処遇改善加算を新規に算定する場合には、要件の適用を受けない。</a:t>
            </a:r>
            <a:endParaRPr kumimoji="1" lang="en-US" altLang="ja-JP" sz="2800" dirty="0"/>
          </a:p>
        </p:txBody>
      </p:sp>
    </p:spTree>
    <p:extLst>
      <p:ext uri="{BB962C8B-B14F-4D97-AF65-F5344CB8AC3E}">
        <p14:creationId xmlns:p14="http://schemas.microsoft.com/office/powerpoint/2010/main" val="10122513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6BF54A5-C962-2A18-9743-3DE674BB9D4C}"/>
              </a:ext>
            </a:extLst>
          </p:cNvPr>
          <p:cNvSpPr>
            <a:spLocks noGrp="1"/>
          </p:cNvSpPr>
          <p:nvPr>
            <p:ph type="title"/>
          </p:nvPr>
        </p:nvSpPr>
        <p:spPr>
          <a:xfrm>
            <a:off x="755091" y="118363"/>
            <a:ext cx="8971280" cy="492443"/>
          </a:xfrm>
        </p:spPr>
        <p:txBody>
          <a:bodyPr/>
          <a:lstStyle/>
          <a:p>
            <a:r>
              <a:rPr kumimoji="1" lang="ja-JP" altLang="en-US" dirty="0"/>
              <a:t>介護職員等処遇改善加算の要件について</a:t>
            </a:r>
          </a:p>
        </p:txBody>
      </p:sp>
      <p:sp>
        <p:nvSpPr>
          <p:cNvPr id="3" name="テキスト プレースホルダー 2">
            <a:extLst>
              <a:ext uri="{FF2B5EF4-FFF2-40B4-BE49-F238E27FC236}">
                <a16:creationId xmlns:a16="http://schemas.microsoft.com/office/drawing/2014/main" id="{235744CC-9F31-408E-2E74-7CA7A5542DC4}"/>
              </a:ext>
            </a:extLst>
          </p:cNvPr>
          <p:cNvSpPr>
            <a:spLocks noGrp="1"/>
          </p:cNvSpPr>
          <p:nvPr>
            <p:ph type="body" idx="1"/>
          </p:nvPr>
        </p:nvSpPr>
        <p:spPr>
          <a:xfrm>
            <a:off x="482600" y="1524000"/>
            <a:ext cx="11226800" cy="1723549"/>
          </a:xfrm>
        </p:spPr>
        <p:txBody>
          <a:bodyPr/>
          <a:lstStyle/>
          <a:p>
            <a:r>
              <a:rPr kumimoji="1" lang="ja-JP" altLang="en-US" sz="2800" b="1" dirty="0">
                <a:solidFill>
                  <a:srgbClr val="FF0000"/>
                </a:solidFill>
              </a:rPr>
              <a:t>〇月額賃金改善要件</a:t>
            </a:r>
            <a:r>
              <a:rPr kumimoji="1" lang="en-US" altLang="ja-JP" sz="2800" b="1" dirty="0">
                <a:solidFill>
                  <a:srgbClr val="FF0000"/>
                </a:solidFill>
              </a:rPr>
              <a:t>Ⅱ</a:t>
            </a:r>
            <a:r>
              <a:rPr kumimoji="1" lang="ja-JP" altLang="en-US" sz="2800" dirty="0"/>
              <a:t>（旧ベースアップ等加算相当の賃金改善）</a:t>
            </a:r>
            <a:endParaRPr kumimoji="1" lang="en-US" altLang="ja-JP" sz="2800" dirty="0"/>
          </a:p>
          <a:p>
            <a:r>
              <a:rPr kumimoji="1" lang="ja-JP" altLang="en-US" sz="2800" dirty="0"/>
              <a:t>・令和</a:t>
            </a:r>
            <a:r>
              <a:rPr kumimoji="1" lang="en-US" altLang="ja-JP" sz="2800" dirty="0"/>
              <a:t>7</a:t>
            </a:r>
            <a:r>
              <a:rPr kumimoji="1" lang="ja-JP" altLang="en-US" sz="2800" dirty="0"/>
              <a:t>年度に本要件の適用をうける事業所は、初めて処遇改善加算を算定した年度となる令和</a:t>
            </a:r>
            <a:r>
              <a:rPr kumimoji="1" lang="en-US" altLang="ja-JP" sz="2800" dirty="0"/>
              <a:t>7</a:t>
            </a:r>
            <a:r>
              <a:rPr kumimoji="1" lang="ja-JP" altLang="en-US" sz="2800" dirty="0"/>
              <a:t>年度の実績報告において、当該賃金改善の実施について報告しなければならない。</a:t>
            </a:r>
            <a:endParaRPr kumimoji="1" lang="en-US" altLang="ja-JP" sz="2800" dirty="0"/>
          </a:p>
        </p:txBody>
      </p:sp>
      <p:sp>
        <p:nvSpPr>
          <p:cNvPr id="4" name="テキスト ボックス 3">
            <a:extLst>
              <a:ext uri="{FF2B5EF4-FFF2-40B4-BE49-F238E27FC236}">
                <a16:creationId xmlns:a16="http://schemas.microsoft.com/office/drawing/2014/main" id="{3AE66D40-818E-682B-5D11-E3607FDD3B9E}"/>
              </a:ext>
            </a:extLst>
          </p:cNvPr>
          <p:cNvSpPr txBox="1"/>
          <p:nvPr/>
        </p:nvSpPr>
        <p:spPr>
          <a:xfrm>
            <a:off x="482600" y="4343400"/>
            <a:ext cx="11226801" cy="1200329"/>
          </a:xfrm>
          <a:prstGeom prst="rect">
            <a:avLst/>
          </a:prstGeom>
          <a:noFill/>
        </p:spPr>
        <p:txBody>
          <a:bodyPr wrap="square" rtlCol="0">
            <a:spAutoFit/>
          </a:bodyPr>
          <a:lstStyle/>
          <a:p>
            <a:r>
              <a:rPr kumimoji="1" lang="ja-JP" altLang="en-US" dirty="0"/>
              <a:t>例）令和</a:t>
            </a:r>
            <a:r>
              <a:rPr kumimoji="1" lang="en-US" altLang="ja-JP" dirty="0"/>
              <a:t>6</a:t>
            </a:r>
            <a:r>
              <a:rPr kumimoji="1" lang="ja-JP" altLang="en-US" dirty="0"/>
              <a:t>年</a:t>
            </a:r>
            <a:r>
              <a:rPr kumimoji="1" lang="en-US" altLang="ja-JP" dirty="0"/>
              <a:t>6</a:t>
            </a:r>
            <a:r>
              <a:rPr kumimoji="1" lang="ja-JP" altLang="en-US" dirty="0"/>
              <a:t>月から処遇改善加算</a:t>
            </a:r>
            <a:r>
              <a:rPr kumimoji="1" lang="en-US" altLang="ja-JP" dirty="0"/>
              <a:t>Ⅴ</a:t>
            </a:r>
            <a:r>
              <a:rPr kumimoji="1" lang="ja-JP" altLang="en-US" dirty="0"/>
              <a:t>（１）（旧ベースアップ田泓加算相当の加算率を含まない）を算定し、令和</a:t>
            </a:r>
            <a:r>
              <a:rPr kumimoji="1" lang="en-US" altLang="ja-JP" dirty="0"/>
              <a:t>7</a:t>
            </a:r>
            <a:r>
              <a:rPr kumimoji="1" lang="ja-JP" altLang="en-US" dirty="0"/>
              <a:t>年</a:t>
            </a:r>
            <a:r>
              <a:rPr kumimoji="1" lang="en-US" altLang="ja-JP" dirty="0"/>
              <a:t>4</a:t>
            </a:r>
            <a:r>
              <a:rPr kumimoji="1" lang="ja-JP" altLang="en-US" dirty="0"/>
              <a:t>月から処遇改善加算</a:t>
            </a:r>
            <a:r>
              <a:rPr kumimoji="1" lang="en-US" altLang="ja-JP" dirty="0"/>
              <a:t>Ⅰ</a:t>
            </a:r>
            <a:r>
              <a:rPr kumimoji="1" lang="ja-JP" altLang="en-US" dirty="0"/>
              <a:t>を算定</a:t>
            </a:r>
            <a:endParaRPr kumimoji="1" lang="en-US" altLang="ja-JP" dirty="0"/>
          </a:p>
          <a:p>
            <a:r>
              <a:rPr kumimoji="1" lang="ja-JP" altLang="en-US" dirty="0"/>
              <a:t>⇒令和</a:t>
            </a:r>
            <a:r>
              <a:rPr kumimoji="1" lang="en-US" altLang="ja-JP" dirty="0"/>
              <a:t>7</a:t>
            </a:r>
            <a:r>
              <a:rPr kumimoji="1" lang="ja-JP" altLang="en-US" dirty="0"/>
              <a:t>年</a:t>
            </a:r>
            <a:r>
              <a:rPr kumimoji="1" lang="en-US" altLang="ja-JP" dirty="0"/>
              <a:t>4</a:t>
            </a:r>
            <a:r>
              <a:rPr kumimoji="1" lang="ja-JP" altLang="en-US" dirty="0"/>
              <a:t>月から旧ベースアップ等加算相当の加算額の</a:t>
            </a:r>
            <a:r>
              <a:rPr kumimoji="1" lang="en-US" altLang="ja-JP" dirty="0"/>
              <a:t>3</a:t>
            </a:r>
            <a:r>
              <a:rPr kumimoji="1" lang="ja-JP" altLang="en-US" dirty="0"/>
              <a:t>分の</a:t>
            </a:r>
            <a:r>
              <a:rPr kumimoji="1" lang="en-US" altLang="ja-JP" dirty="0"/>
              <a:t>2</a:t>
            </a:r>
            <a:r>
              <a:rPr kumimoji="1" lang="ja-JP" altLang="en-US" dirty="0"/>
              <a:t>以上の基本給等の引き上げを新規に実施し、令和</a:t>
            </a:r>
            <a:r>
              <a:rPr kumimoji="1" lang="en-US" altLang="ja-JP" dirty="0"/>
              <a:t>7</a:t>
            </a:r>
            <a:r>
              <a:rPr kumimoji="1" lang="ja-JP" altLang="en-US" dirty="0"/>
              <a:t>年度の実績報告で報告する。</a:t>
            </a:r>
          </a:p>
        </p:txBody>
      </p:sp>
    </p:spTree>
    <p:extLst>
      <p:ext uri="{BB962C8B-B14F-4D97-AF65-F5344CB8AC3E}">
        <p14:creationId xmlns:p14="http://schemas.microsoft.com/office/powerpoint/2010/main" val="33425257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30CF83E-3DA4-6B93-C7EA-3017157C28B3}"/>
              </a:ext>
            </a:extLst>
          </p:cNvPr>
          <p:cNvSpPr>
            <a:spLocks noGrp="1"/>
          </p:cNvSpPr>
          <p:nvPr>
            <p:ph type="title"/>
          </p:nvPr>
        </p:nvSpPr>
        <p:spPr>
          <a:xfrm>
            <a:off x="762000" y="202946"/>
            <a:ext cx="8971280" cy="492443"/>
          </a:xfrm>
        </p:spPr>
        <p:txBody>
          <a:bodyPr/>
          <a:lstStyle/>
          <a:p>
            <a:r>
              <a:rPr kumimoji="1" lang="ja-JP" altLang="en-US" dirty="0"/>
              <a:t>介護職員等処遇改善加算の要件について</a:t>
            </a:r>
          </a:p>
        </p:txBody>
      </p:sp>
      <p:sp>
        <p:nvSpPr>
          <p:cNvPr id="3" name="テキスト プレースホルダー 2">
            <a:extLst>
              <a:ext uri="{FF2B5EF4-FFF2-40B4-BE49-F238E27FC236}">
                <a16:creationId xmlns:a16="http://schemas.microsoft.com/office/drawing/2014/main" id="{E7DB2871-B299-1175-B1B0-B897757C0D2D}"/>
              </a:ext>
            </a:extLst>
          </p:cNvPr>
          <p:cNvSpPr>
            <a:spLocks noGrp="1"/>
          </p:cNvSpPr>
          <p:nvPr>
            <p:ph type="body" idx="1"/>
          </p:nvPr>
        </p:nvSpPr>
        <p:spPr>
          <a:xfrm>
            <a:off x="482600" y="1494790"/>
            <a:ext cx="11226800" cy="1292662"/>
          </a:xfrm>
        </p:spPr>
        <p:txBody>
          <a:bodyPr/>
          <a:lstStyle/>
          <a:p>
            <a:r>
              <a:rPr kumimoji="1" lang="ja-JP" altLang="en-US" sz="2800" b="1" dirty="0">
                <a:solidFill>
                  <a:srgbClr val="FF0000"/>
                </a:solidFill>
              </a:rPr>
              <a:t>〇キャリアパス要件</a:t>
            </a:r>
            <a:r>
              <a:rPr kumimoji="1" lang="en-US" altLang="ja-JP" sz="2800" b="1" dirty="0">
                <a:solidFill>
                  <a:srgbClr val="FF0000"/>
                </a:solidFill>
              </a:rPr>
              <a:t>Ⅰ</a:t>
            </a:r>
            <a:r>
              <a:rPr kumimoji="1" lang="ja-JP" altLang="en-US" sz="2800" dirty="0"/>
              <a:t>（任用要件・賃金体系）加算</a:t>
            </a:r>
            <a:r>
              <a:rPr kumimoji="1" lang="en-US" altLang="ja-JP" sz="2800" dirty="0"/>
              <a:t>Ⅰ</a:t>
            </a:r>
            <a:r>
              <a:rPr kumimoji="1" lang="ja-JP" altLang="en-US" sz="2800" dirty="0"/>
              <a:t>～</a:t>
            </a:r>
            <a:r>
              <a:rPr kumimoji="1" lang="en-US" altLang="ja-JP" sz="2800" dirty="0"/>
              <a:t>Ⅳ</a:t>
            </a:r>
          </a:p>
          <a:p>
            <a:r>
              <a:rPr kumimoji="1" lang="ja-JP" altLang="en-US" sz="2800" dirty="0"/>
              <a:t>介護職員について、職位、職責、職務内容等に応じた任用等の要件を定め、それらに応じた賃金体系を整備する。</a:t>
            </a:r>
            <a:endParaRPr kumimoji="1" lang="en-US" altLang="ja-JP" sz="2800" dirty="0"/>
          </a:p>
        </p:txBody>
      </p:sp>
      <p:sp>
        <p:nvSpPr>
          <p:cNvPr id="4" name="テキスト ボックス 3">
            <a:extLst>
              <a:ext uri="{FF2B5EF4-FFF2-40B4-BE49-F238E27FC236}">
                <a16:creationId xmlns:a16="http://schemas.microsoft.com/office/drawing/2014/main" id="{622EBDAC-B687-FB93-01C8-A60587F9CC26}"/>
              </a:ext>
            </a:extLst>
          </p:cNvPr>
          <p:cNvSpPr txBox="1"/>
          <p:nvPr/>
        </p:nvSpPr>
        <p:spPr>
          <a:xfrm>
            <a:off x="482599" y="3586853"/>
            <a:ext cx="11226801" cy="2246769"/>
          </a:xfrm>
          <a:prstGeom prst="rect">
            <a:avLst/>
          </a:prstGeom>
          <a:noFill/>
        </p:spPr>
        <p:txBody>
          <a:bodyPr wrap="square" rtlCol="0">
            <a:spAutoFit/>
          </a:bodyPr>
          <a:lstStyle/>
          <a:p>
            <a:r>
              <a:rPr kumimoji="1" lang="ja-JP" altLang="en-US" sz="2800" b="1" dirty="0">
                <a:solidFill>
                  <a:srgbClr val="FF0000"/>
                </a:solidFill>
              </a:rPr>
              <a:t>〇キャリアパス要件</a:t>
            </a:r>
            <a:r>
              <a:rPr kumimoji="1" lang="en-US" altLang="ja-JP" sz="2800" b="1" dirty="0">
                <a:solidFill>
                  <a:srgbClr val="FF0000"/>
                </a:solidFill>
              </a:rPr>
              <a:t>Ⅱ</a:t>
            </a:r>
            <a:r>
              <a:rPr kumimoji="1" lang="ja-JP" altLang="en-US" sz="2800" dirty="0"/>
              <a:t>（研修の実施等）加算</a:t>
            </a:r>
            <a:r>
              <a:rPr kumimoji="1" lang="en-US" altLang="ja-JP" sz="2800" dirty="0"/>
              <a:t>Ⅰ</a:t>
            </a:r>
            <a:r>
              <a:rPr kumimoji="1" lang="ja-JP" altLang="en-US" sz="2800" dirty="0"/>
              <a:t>～</a:t>
            </a:r>
            <a:r>
              <a:rPr kumimoji="1" lang="en-US" altLang="ja-JP" sz="2800" dirty="0"/>
              <a:t>Ⅳ</a:t>
            </a:r>
          </a:p>
          <a:p>
            <a:r>
              <a:rPr kumimoji="1" lang="ja-JP" altLang="en-US" sz="2800" dirty="0"/>
              <a:t>介護職員の資質向上の目標や以下のいずれかに関する具体的な計画を策定し、当該計画に係る研修の実施又は研修の機会を確保する。</a:t>
            </a:r>
            <a:endParaRPr kumimoji="1" lang="en-US" altLang="ja-JP" sz="2800" dirty="0"/>
          </a:p>
          <a:p>
            <a:r>
              <a:rPr kumimoji="1" lang="en-US" altLang="ja-JP" sz="2800" dirty="0"/>
              <a:t>a</a:t>
            </a:r>
            <a:r>
              <a:rPr kumimoji="1" lang="ja-JP" altLang="en-US" sz="2800" dirty="0"/>
              <a:t>　研修機会の提供又は技術指導等の実施。介護職員の能力評価</a:t>
            </a:r>
            <a:endParaRPr kumimoji="1" lang="en-US" altLang="ja-JP" sz="2800" dirty="0"/>
          </a:p>
          <a:p>
            <a:r>
              <a:rPr kumimoji="1" lang="en-US" altLang="ja-JP" sz="2800" dirty="0"/>
              <a:t>b</a:t>
            </a:r>
            <a:r>
              <a:rPr kumimoji="1" lang="ja-JP" altLang="en-US" sz="2800" dirty="0"/>
              <a:t>　資格取得のための支援（勤務シフトの調整、休暇の付与等）</a:t>
            </a:r>
            <a:endParaRPr kumimoji="1" lang="en-US" altLang="ja-JP" sz="2800" dirty="0"/>
          </a:p>
        </p:txBody>
      </p:sp>
    </p:spTree>
    <p:extLst>
      <p:ext uri="{BB962C8B-B14F-4D97-AF65-F5344CB8AC3E}">
        <p14:creationId xmlns:p14="http://schemas.microsoft.com/office/powerpoint/2010/main" val="33709993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2336</TotalTime>
  <Words>3218</Words>
  <Application>Microsoft Office PowerPoint</Application>
  <PresentationFormat>ワイド画面</PresentationFormat>
  <Paragraphs>182</Paragraphs>
  <Slides>24</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24</vt:i4>
      </vt:variant>
    </vt:vector>
  </HeadingPairs>
  <TitlesOfParts>
    <vt:vector size="31" baseType="lpstr">
      <vt:lpstr>BIZ UDPGothic</vt:lpstr>
      <vt:lpstr>ＭＳ ゴシック</vt:lpstr>
      <vt:lpstr>Yu Gothic</vt:lpstr>
      <vt:lpstr>Arial</vt:lpstr>
      <vt:lpstr>Calibri</vt:lpstr>
      <vt:lpstr>Wingdings</vt:lpstr>
      <vt:lpstr>Office Theme</vt:lpstr>
      <vt:lpstr>介護職員等処遇改善加算</vt:lpstr>
      <vt:lpstr>介護職員等処遇改善加算とは</vt:lpstr>
      <vt:lpstr>介護職員等処遇改善加算とは</vt:lpstr>
      <vt:lpstr>介護職員等処遇改善加算の経過措置について</vt:lpstr>
      <vt:lpstr>介護職員等処遇改善加算の全体像</vt:lpstr>
      <vt:lpstr>介護職員等処遇改善加算の要件について</vt:lpstr>
      <vt:lpstr>介護職員等処遇改善加算の要件について</vt:lpstr>
      <vt:lpstr>介護職員等処遇改善加算の要件について</vt:lpstr>
      <vt:lpstr>介護職員等処遇改善加算の要件について</vt:lpstr>
      <vt:lpstr>介護職員等処遇改善加算の要件について</vt:lpstr>
      <vt:lpstr>介護職員等処遇改善加算の要件について</vt:lpstr>
      <vt:lpstr>介護職員等処遇改善加算の要件について</vt:lpstr>
      <vt:lpstr>介護職員等処遇改善加算の要件について</vt:lpstr>
      <vt:lpstr>介護職員等処遇改善加算の要件について</vt:lpstr>
      <vt:lpstr>介護職員等処遇改善加算の要件について</vt:lpstr>
      <vt:lpstr>介護職員等処遇改善加算の要件について</vt:lpstr>
      <vt:lpstr>介護職員等処遇改善加算の要件について</vt:lpstr>
      <vt:lpstr>介護職員等処遇改善加算の要件について</vt:lpstr>
      <vt:lpstr>介護職員等処遇改善加算の要件について</vt:lpstr>
      <vt:lpstr>介護職員等処遇改善加算の要件について</vt:lpstr>
      <vt:lpstr>介護職員等処遇改善加算の要件について</vt:lpstr>
      <vt:lpstr>介護職員等処遇改善加算の要件について</vt:lpstr>
      <vt:lpstr>令和８年度の処遇改善計画書等提出期限について</vt:lpstr>
      <vt:lpstr>令和８年度の処遇改善計画書等提出期限について</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感染症対策の強化</dc:title>
  <dc:creator>鳥越 光</dc:creator>
  <cp:lastModifiedBy>後藤 淳</cp:lastModifiedBy>
  <cp:revision>42</cp:revision>
  <cp:lastPrinted>2025-03-06T02:47:02Z</cp:lastPrinted>
  <dcterms:created xsi:type="dcterms:W3CDTF">2024-02-25T23:54:54Z</dcterms:created>
  <dcterms:modified xsi:type="dcterms:W3CDTF">2026-02-27T00:27:30Z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2023-11-28T00:00:00Z</vt:filetime>
  </property>
  <property fmtid="{D5CDD505-2E9C-101B-9397-08002B2CF9AE}" pid="3" name="Creator">
    <vt:lpwstr>Microsoft® PowerPoint® for Microsoft 365</vt:lpwstr>
  </property>
  <property fmtid="{D5CDD505-2E9C-101B-9397-08002B2CF9AE}" pid="4" name="LastSaved">
    <vt:filetime>2024-02-25T00:00:00Z</vt:filetime>
  </property>
  <property fmtid="{D5CDD505-2E9C-101B-9397-08002B2CF9AE}" pid="5" name="Producer">
    <vt:lpwstr>Microsoft® PowerPoint® for Microsoft 365</vt:lpwstr>
  </property>
</Properties>
</file>