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0" r:id="rId3"/>
    <p:sldId id="261" r:id="rId4"/>
    <p:sldId id="262" r:id="rId5"/>
    <p:sldId id="264" r:id="rId6"/>
    <p:sldId id="263" r:id="rId7"/>
    <p:sldId id="265" r:id="rId8"/>
  </p:sldIdLst>
  <p:sldSz cx="12192000" cy="685800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/>
          <p:cNvSpPr/>
          <p:nvPr/>
        </p:nvSpPr>
        <p:spPr>
          <a:xfrm>
            <a:off x="0" y="2711195"/>
            <a:ext cx="12192000" cy="1435735"/>
          </a:xfrm>
          <a:custGeom>
            <a:avLst/>
            <a:gdLst/>
            <a:ahLst/>
            <a:cxnLst/>
            <a:rect l="l" t="t" r="r" b="b"/>
            <a:pathLst>
              <a:path w="12192000" h="1435735">
                <a:moveTo>
                  <a:pt x="12192000" y="0"/>
                </a:moveTo>
                <a:lnTo>
                  <a:pt x="0" y="0"/>
                </a:lnTo>
                <a:lnTo>
                  <a:pt x="0" y="1435608"/>
                </a:lnTo>
                <a:lnTo>
                  <a:pt x="12192000" y="1435608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DE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31160" y="3048380"/>
            <a:ext cx="7328534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71855" y="702563"/>
            <a:ext cx="11391900" cy="147955"/>
          </a:xfrm>
          <a:custGeom>
            <a:avLst/>
            <a:gdLst/>
            <a:ahLst/>
            <a:cxnLst/>
            <a:rect l="l" t="t" r="r" b="b"/>
            <a:pathLst>
              <a:path w="11391900" h="147955">
                <a:moveTo>
                  <a:pt x="0" y="0"/>
                </a:moveTo>
                <a:lnTo>
                  <a:pt x="0" y="147827"/>
                </a:lnTo>
                <a:lnTo>
                  <a:pt x="11391900" y="73913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71855" y="702563"/>
            <a:ext cx="11391900" cy="147955"/>
          </a:xfrm>
          <a:custGeom>
            <a:avLst/>
            <a:gdLst/>
            <a:ahLst/>
            <a:cxnLst/>
            <a:rect l="l" t="t" r="r" b="b"/>
            <a:pathLst>
              <a:path w="11391900" h="147955">
                <a:moveTo>
                  <a:pt x="0" y="0"/>
                </a:moveTo>
                <a:lnTo>
                  <a:pt x="11391900" y="73913"/>
                </a:lnTo>
                <a:lnTo>
                  <a:pt x="0" y="147827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8955" y="108204"/>
            <a:ext cx="723900" cy="742315"/>
          </a:xfrm>
          <a:custGeom>
            <a:avLst/>
            <a:gdLst/>
            <a:ahLst/>
            <a:cxnLst/>
            <a:rect l="l" t="t" r="r" b="b"/>
            <a:pathLst>
              <a:path w="723900" h="742315">
                <a:moveTo>
                  <a:pt x="361950" y="0"/>
                </a:moveTo>
                <a:lnTo>
                  <a:pt x="0" y="742188"/>
                </a:lnTo>
                <a:lnTo>
                  <a:pt x="723900" y="742188"/>
                </a:lnTo>
                <a:lnTo>
                  <a:pt x="361950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8955" y="108204"/>
            <a:ext cx="723900" cy="742315"/>
          </a:xfrm>
          <a:custGeom>
            <a:avLst/>
            <a:gdLst/>
            <a:ahLst/>
            <a:cxnLst/>
            <a:rect l="l" t="t" r="r" b="b"/>
            <a:pathLst>
              <a:path w="723900" h="742315">
                <a:moveTo>
                  <a:pt x="0" y="742188"/>
                </a:moveTo>
                <a:lnTo>
                  <a:pt x="361950" y="0"/>
                </a:lnTo>
                <a:lnTo>
                  <a:pt x="723900" y="742188"/>
                </a:lnTo>
                <a:lnTo>
                  <a:pt x="0" y="742188"/>
                </a:lnTo>
                <a:close/>
              </a:path>
            </a:pathLst>
          </a:custGeom>
          <a:ln w="12700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5091" y="118363"/>
            <a:ext cx="8971280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Yu Gothic"/>
                <a:cs typeface="Yu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7891" y="2786634"/>
            <a:ext cx="11226800" cy="3868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package" Target="../embeddings/Microsoft_Excel_Worksheet1.xls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2706687" y="3053256"/>
            <a:ext cx="677862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sz="4800" dirty="0">
                <a:latin typeface="BIZ UDPGothic"/>
                <a:cs typeface="BIZ UDPGothic"/>
              </a:rPr>
              <a:t>各種届出について</a:t>
            </a:r>
            <a:endParaRPr sz="4800" dirty="0">
              <a:latin typeface="BIZ UDPGothic"/>
              <a:cs typeface="BIZ UDPGothic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C83D557-6DBB-484B-A201-4973FE0D4D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164" y="424180"/>
            <a:ext cx="2854535" cy="1557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FF2366-238C-E694-737C-9B2B1E71A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91" y="118363"/>
            <a:ext cx="8971280" cy="492443"/>
          </a:xfrm>
        </p:spPr>
        <p:txBody>
          <a:bodyPr/>
          <a:lstStyle/>
          <a:p>
            <a:r>
              <a:rPr kumimoji="1" lang="ja-JP" altLang="en-US" dirty="0"/>
              <a:t>変更の届出について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16DF25-0741-E051-9938-59CDC4E0D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5091" y="1403866"/>
            <a:ext cx="2064309" cy="492443"/>
          </a:xfrm>
        </p:spPr>
        <p:txBody>
          <a:bodyPr/>
          <a:lstStyle/>
          <a:p>
            <a:r>
              <a:rPr kumimoji="1" lang="ja-JP" altLang="en-US" sz="3200" dirty="0"/>
              <a:t>変更届出書</a:t>
            </a:r>
            <a:endParaRPr kumimoji="1" lang="en-US" altLang="ja-JP" sz="32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0DDE76A-B326-781B-CF73-93E69AEB8EF2}"/>
              </a:ext>
            </a:extLst>
          </p:cNvPr>
          <p:cNvSpPr txBox="1"/>
          <p:nvPr/>
        </p:nvSpPr>
        <p:spPr>
          <a:xfrm>
            <a:off x="381000" y="2438400"/>
            <a:ext cx="110420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介護保険サービス提供事業者は、法令等に定める事項で指定を受けた内容に変更が生じた場合は、</a:t>
            </a:r>
            <a:r>
              <a:rPr kumimoji="1" lang="ja-JP" altLang="en-US" sz="3200" u="sng" dirty="0">
                <a:solidFill>
                  <a:srgbClr val="FF0000"/>
                </a:solidFill>
              </a:rPr>
              <a:t>変更が生じた日から</a:t>
            </a:r>
            <a:r>
              <a:rPr kumimoji="1" lang="en-US" altLang="ja-JP" sz="3200" u="sng" dirty="0">
                <a:solidFill>
                  <a:srgbClr val="FF0000"/>
                </a:solidFill>
              </a:rPr>
              <a:t>10</a:t>
            </a:r>
            <a:r>
              <a:rPr kumimoji="1" lang="ja-JP" altLang="en-US" sz="3200" u="sng" dirty="0">
                <a:solidFill>
                  <a:srgbClr val="FF0000"/>
                </a:solidFill>
              </a:rPr>
              <a:t>日以内</a:t>
            </a:r>
            <a:r>
              <a:rPr kumimoji="1" lang="ja-JP" altLang="en-US" sz="3200" dirty="0"/>
              <a:t>に指定権者である町長あてに変更の届け出を行うことが必要です。届出等に際しては、変更届出書に必要な添付書類を添えて、提出をお願いします。</a:t>
            </a:r>
            <a:endParaRPr kumimoji="1"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947767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E42BD2-AB51-2623-B135-B46BDE988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91" y="118363"/>
            <a:ext cx="8971280" cy="492443"/>
          </a:xfrm>
        </p:spPr>
        <p:txBody>
          <a:bodyPr/>
          <a:lstStyle/>
          <a:p>
            <a:r>
              <a:rPr kumimoji="1" lang="ja-JP" altLang="en-US" dirty="0"/>
              <a:t>休止・廃止・再開の届出について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1C1021-A335-C7CA-AFBF-59E484227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2412369"/>
            <a:ext cx="11226800" cy="2954655"/>
          </a:xfrm>
        </p:spPr>
        <p:txBody>
          <a:bodyPr/>
          <a:lstStyle/>
          <a:p>
            <a:r>
              <a:rPr kumimoji="1" lang="ja-JP" altLang="en-US" sz="3200" dirty="0"/>
              <a:t>介護保険のサービス提供事業者は、事業所を廃止・休止する場合は、指定権者である町長あてに</a:t>
            </a:r>
            <a:r>
              <a:rPr kumimoji="1" lang="ja-JP" altLang="en-US" sz="3200" u="sng" dirty="0">
                <a:solidFill>
                  <a:srgbClr val="FF0000"/>
                </a:solidFill>
              </a:rPr>
              <a:t>廃止や休止をする</a:t>
            </a:r>
            <a:r>
              <a:rPr kumimoji="1" lang="en-US" altLang="ja-JP" sz="3200" u="sng" dirty="0">
                <a:solidFill>
                  <a:srgbClr val="FF0000"/>
                </a:solidFill>
              </a:rPr>
              <a:t>1</a:t>
            </a:r>
            <a:r>
              <a:rPr kumimoji="1" lang="ja-JP" altLang="en-US" sz="3200" u="sng" dirty="0">
                <a:solidFill>
                  <a:srgbClr val="FF0000"/>
                </a:solidFill>
              </a:rPr>
              <a:t>か月前</a:t>
            </a:r>
            <a:r>
              <a:rPr kumimoji="1" lang="ja-JP" altLang="en-US" sz="3200" dirty="0"/>
              <a:t>に届出を行うことが必要です。また、休止した事業所を再開する場合は、</a:t>
            </a:r>
            <a:r>
              <a:rPr kumimoji="1" lang="ja-JP" altLang="en-US" sz="3200" u="sng" dirty="0">
                <a:solidFill>
                  <a:srgbClr val="FF0000"/>
                </a:solidFill>
              </a:rPr>
              <a:t>再開した日から</a:t>
            </a:r>
            <a:r>
              <a:rPr kumimoji="1" lang="en-US" altLang="ja-JP" sz="3200" u="sng" dirty="0">
                <a:solidFill>
                  <a:srgbClr val="FF0000"/>
                </a:solidFill>
              </a:rPr>
              <a:t>10</a:t>
            </a:r>
            <a:r>
              <a:rPr kumimoji="1" lang="ja-JP" altLang="en-US" sz="3200" u="sng" dirty="0">
                <a:solidFill>
                  <a:srgbClr val="FF0000"/>
                </a:solidFill>
              </a:rPr>
              <a:t>日以内</a:t>
            </a:r>
            <a:r>
              <a:rPr kumimoji="1" lang="ja-JP" altLang="en-US" sz="3200" dirty="0"/>
              <a:t>に届出を行うことが必要です。</a:t>
            </a:r>
            <a:endParaRPr kumimoji="1" lang="en-US" altLang="ja-JP" sz="3200" dirty="0"/>
          </a:p>
          <a:p>
            <a:r>
              <a:rPr kumimoji="1" lang="ja-JP" altLang="en-US" sz="3200" dirty="0"/>
              <a:t>届出等に際しては、廃止（休止）届出書、再開届出書に必要な添付種類を添えて、提出をお願いします。</a:t>
            </a:r>
            <a:endParaRPr kumimoji="1" lang="en-US" altLang="ja-JP" sz="32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4BE3C3A-4BA4-CA91-2AA1-1666C6F710D4}"/>
              </a:ext>
            </a:extLst>
          </p:cNvPr>
          <p:cNvSpPr txBox="1"/>
          <p:nvPr/>
        </p:nvSpPr>
        <p:spPr>
          <a:xfrm>
            <a:off x="457200" y="1219200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休止・廃止・再開届出書</a:t>
            </a:r>
          </a:p>
        </p:txBody>
      </p:sp>
    </p:spTree>
    <p:extLst>
      <p:ext uri="{BB962C8B-B14F-4D97-AF65-F5344CB8AC3E}">
        <p14:creationId xmlns:p14="http://schemas.microsoft.com/office/powerpoint/2010/main" val="3604859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FBE72C-6745-1CAC-1821-26AF01ABF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02946"/>
            <a:ext cx="9220200" cy="984885"/>
          </a:xfrm>
        </p:spPr>
        <p:txBody>
          <a:bodyPr/>
          <a:lstStyle/>
          <a:p>
            <a:r>
              <a:rPr kumimoji="1" lang="ja-JP" altLang="en-US" dirty="0"/>
              <a:t>介護給付費算定に係る体制等に関する届出について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8E386E5-090C-491F-B288-A2E40287A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2172716"/>
            <a:ext cx="11226800" cy="1477328"/>
          </a:xfrm>
        </p:spPr>
        <p:txBody>
          <a:bodyPr/>
          <a:lstStyle/>
          <a:p>
            <a:r>
              <a:rPr kumimoji="1" lang="ja-JP" altLang="en-US" sz="2400" dirty="0"/>
              <a:t>介護保険のサービス提供事業者は、介護給付費算定に係る体制等の届出事項（加算等）に変更が生じた場合は、指定権者である町長あてに届出を行うことが必要です。</a:t>
            </a:r>
            <a:endParaRPr kumimoji="1" lang="en-US" altLang="ja-JP" sz="2400" dirty="0"/>
          </a:p>
          <a:p>
            <a:r>
              <a:rPr kumimoji="1" lang="ja-JP" altLang="en-US" sz="2400" dirty="0"/>
              <a:t>届出に際しては、該当する様式に記載し、必要な添付書類を添えて、健康保険課に提出をお願いします。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0715EC6-C6F1-95F0-84FF-35CDF86D1983}"/>
              </a:ext>
            </a:extLst>
          </p:cNvPr>
          <p:cNvSpPr txBox="1"/>
          <p:nvPr/>
        </p:nvSpPr>
        <p:spPr>
          <a:xfrm>
            <a:off x="482600" y="1187831"/>
            <a:ext cx="83920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介護給付費算定に係る体制等に関する届出書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D7E8EF2-E595-9B59-BC44-750D390AE320}"/>
              </a:ext>
            </a:extLst>
          </p:cNvPr>
          <p:cNvSpPr txBox="1"/>
          <p:nvPr/>
        </p:nvSpPr>
        <p:spPr>
          <a:xfrm>
            <a:off x="482600" y="3957066"/>
            <a:ext cx="1122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届出日については、利用者への説明、居宅介護支援事業者への周知期間を確保するため、居宅サービスは各月</a:t>
            </a:r>
            <a:r>
              <a:rPr kumimoji="1" lang="en-US" altLang="ja-JP" sz="2000" dirty="0"/>
              <a:t>15</a:t>
            </a:r>
            <a:r>
              <a:rPr kumimoji="1" lang="ja-JP" altLang="en-US" sz="2000" dirty="0"/>
              <a:t>日までに提出し、翌月からの算定となります。</a:t>
            </a:r>
            <a:endParaRPr kumimoji="1" lang="en-US" altLang="ja-JP" sz="2000" dirty="0"/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2000" dirty="0"/>
              <a:t>居宅サービス（短期入所、特定施設除く）：</a:t>
            </a:r>
            <a:r>
              <a:rPr kumimoji="1" lang="ja-JP" altLang="en-US" sz="2000" dirty="0">
                <a:solidFill>
                  <a:srgbClr val="FF0000"/>
                </a:solidFill>
              </a:rPr>
              <a:t>毎月</a:t>
            </a:r>
            <a:r>
              <a:rPr kumimoji="1" lang="en-US" altLang="ja-JP" sz="2000" dirty="0">
                <a:solidFill>
                  <a:srgbClr val="FF0000"/>
                </a:solidFill>
              </a:rPr>
              <a:t>15</a:t>
            </a:r>
            <a:r>
              <a:rPr kumimoji="1" lang="ja-JP" altLang="en-US" sz="2000" dirty="0">
                <a:solidFill>
                  <a:srgbClr val="FF0000"/>
                </a:solidFill>
              </a:rPr>
              <a:t>日以前に届出→翌月から算定</a:t>
            </a:r>
            <a:br>
              <a:rPr kumimoji="1" lang="en-US" altLang="ja-JP" sz="2000" dirty="0">
                <a:solidFill>
                  <a:srgbClr val="FF0000"/>
                </a:solidFill>
              </a:rPr>
            </a:br>
            <a:r>
              <a:rPr kumimoji="1" lang="ja-JP" altLang="en-US" sz="2000" dirty="0">
                <a:solidFill>
                  <a:srgbClr val="FF0000"/>
                </a:solidFill>
              </a:rPr>
              <a:t>　　　　　　　　　　　　　　　　　　　：毎月</a:t>
            </a:r>
            <a:r>
              <a:rPr kumimoji="1" lang="en-US" altLang="ja-JP" sz="2000" dirty="0">
                <a:solidFill>
                  <a:srgbClr val="FF0000"/>
                </a:solidFill>
              </a:rPr>
              <a:t>16</a:t>
            </a:r>
            <a:r>
              <a:rPr kumimoji="1" lang="ja-JP" altLang="en-US" sz="2000" dirty="0">
                <a:solidFill>
                  <a:srgbClr val="FF0000"/>
                </a:solidFill>
              </a:rPr>
              <a:t>日以降に届出→翌々月から算定</a:t>
            </a:r>
            <a:endParaRPr kumimoji="1" lang="en-US" altLang="ja-JP" sz="2000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kumimoji="1" lang="ja-JP" altLang="en-US" sz="2000" dirty="0"/>
              <a:t>施設サービス事業者（短期入所、特定施設含む）：</a:t>
            </a:r>
            <a:r>
              <a:rPr kumimoji="1" lang="ja-JP" altLang="en-US" sz="2000" dirty="0">
                <a:solidFill>
                  <a:srgbClr val="FF0000"/>
                </a:solidFill>
              </a:rPr>
              <a:t>届出が受理された日の翌月から算定</a:t>
            </a:r>
            <a:br>
              <a:rPr kumimoji="1" lang="en-US" altLang="ja-JP" sz="2000" dirty="0">
                <a:solidFill>
                  <a:srgbClr val="FF0000"/>
                </a:solidFill>
              </a:rPr>
            </a:br>
            <a:r>
              <a:rPr kumimoji="1" lang="ja-JP" altLang="en-US" sz="2000" dirty="0">
                <a:solidFill>
                  <a:srgbClr val="FF0000"/>
                </a:solidFill>
              </a:rPr>
              <a:t>　　　　　　　　　　　　　　　　　　　　　　　（月の初日の場合はその月）</a:t>
            </a:r>
            <a:endParaRPr kumimoji="1" lang="en-US" altLang="ja-JP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980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F96B7B-0B60-7282-0D0D-D243E0F87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91" y="118363"/>
            <a:ext cx="8971280" cy="492443"/>
          </a:xfrm>
        </p:spPr>
        <p:txBody>
          <a:bodyPr/>
          <a:lstStyle/>
          <a:p>
            <a:r>
              <a:rPr kumimoji="1" lang="ja-JP" altLang="en-US" dirty="0"/>
              <a:t>指定更新手続きについて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941F97-2B2A-75BB-2147-70A46F23E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1295400"/>
            <a:ext cx="11226800" cy="492443"/>
          </a:xfrm>
        </p:spPr>
        <p:txBody>
          <a:bodyPr/>
          <a:lstStyle/>
          <a:p>
            <a:r>
              <a:rPr kumimoji="1" lang="ja-JP" altLang="en-US" sz="3200" dirty="0"/>
              <a:t>指定更新申請書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7CBB50C-BFCC-C7E0-81F1-D0E4E4F8B3C8}"/>
              </a:ext>
            </a:extLst>
          </p:cNvPr>
          <p:cNvSpPr txBox="1"/>
          <p:nvPr/>
        </p:nvSpPr>
        <p:spPr>
          <a:xfrm>
            <a:off x="482600" y="2521059"/>
            <a:ext cx="11226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事業所の指定更新を行うには、指定更新申請書の提出が必要です。指定有効期間が切れる約２か月前に更新案内を送付します。通知する提出期日までに、指定更新申請書および添付書類を提出してください。</a:t>
            </a:r>
            <a:endParaRPr kumimoji="1" lang="en-US" altLang="ja-JP" sz="2800" dirty="0"/>
          </a:p>
          <a:p>
            <a:r>
              <a:rPr kumimoji="1" lang="ja-JP" altLang="en-US" sz="2800" dirty="0"/>
              <a:t>また、場合によっては書類の追加提出を求めることがあります。</a:t>
            </a:r>
            <a:endParaRPr kumimoji="1"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2382974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オブジェクト 4">
            <a:extLst>
              <a:ext uri="{FF2B5EF4-FFF2-40B4-BE49-F238E27FC236}">
                <a16:creationId xmlns:a16="http://schemas.microsoft.com/office/drawing/2014/main" id="{EA527791-0BAA-5949-5EC6-4FE4A1F719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735553"/>
              </p:ext>
            </p:extLst>
          </p:nvPr>
        </p:nvGraphicFramePr>
        <p:xfrm>
          <a:off x="990600" y="838200"/>
          <a:ext cx="12859706" cy="701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2125333" imgH="6534284" progId="Excel.Sheet.12">
                  <p:embed/>
                </p:oleObj>
              </mc:Choice>
              <mc:Fallback>
                <p:oleObj name="Worksheet" r:id="rId2" imgW="12125333" imgH="653428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0600" y="838200"/>
                        <a:ext cx="12859706" cy="701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D2067DC4-BAA9-FCAD-63B9-5A6C3E5BF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91" y="118363"/>
            <a:ext cx="8971280" cy="492443"/>
          </a:xfrm>
        </p:spPr>
        <p:txBody>
          <a:bodyPr/>
          <a:lstStyle/>
          <a:p>
            <a:r>
              <a:rPr kumimoji="1" lang="ja-JP" altLang="en-US" dirty="0"/>
              <a:t>指定更新手続きについて（添付書類一覧）</a:t>
            </a:r>
          </a:p>
        </p:txBody>
      </p:sp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4249FC7F-C221-524D-59B2-89984B30B5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134802"/>
              </p:ext>
            </p:extLst>
          </p:nvPr>
        </p:nvGraphicFramePr>
        <p:xfrm>
          <a:off x="5405438" y="3184525"/>
          <a:ext cx="13811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1381300" imgH="485669" progId="Excel.Sheet.12">
                  <p:embed/>
                </p:oleObj>
              </mc:Choice>
              <mc:Fallback>
                <p:oleObj name="Worksheet" r:id="rId4" imgW="1381300" imgH="48566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05438" y="3184525"/>
                        <a:ext cx="1381125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8876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D14FF7-80AA-F1AF-5813-84E81FD5E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91" y="118363"/>
            <a:ext cx="8971280" cy="492443"/>
          </a:xfrm>
        </p:spPr>
        <p:txBody>
          <a:bodyPr/>
          <a:lstStyle/>
          <a:p>
            <a:r>
              <a:rPr kumimoji="1" lang="ja-JP" altLang="en-US" dirty="0"/>
              <a:t>最後に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4528B4-DC8D-C2C8-4826-D8D397654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900" y="1951672"/>
            <a:ext cx="11252200" cy="1477328"/>
          </a:xfrm>
        </p:spPr>
        <p:txBody>
          <a:bodyPr/>
          <a:lstStyle/>
          <a:p>
            <a:r>
              <a:rPr kumimoji="1" lang="ja-JP" altLang="en-US" sz="3200" dirty="0"/>
              <a:t>各種届出は電子申請・届出システムから提出可能です。電子申請を希望される場合は、ｇＢ</a:t>
            </a:r>
            <a:r>
              <a:rPr kumimoji="1" lang="en-US" altLang="ja-JP" sz="3200" dirty="0" err="1"/>
              <a:t>iz</a:t>
            </a:r>
            <a:r>
              <a:rPr kumimoji="1" lang="ja-JP" altLang="en-US" sz="3200" dirty="0"/>
              <a:t>ＩＤの作成をお願いします。ｇＢ</a:t>
            </a:r>
            <a:r>
              <a:rPr kumimoji="1" lang="en-US" altLang="ja-JP" sz="3200" dirty="0" err="1"/>
              <a:t>izID</a:t>
            </a:r>
            <a:r>
              <a:rPr kumimoji="1" lang="ja-JP" altLang="en-US" sz="3200" dirty="0"/>
              <a:t>の取得には</a:t>
            </a:r>
            <a:r>
              <a:rPr kumimoji="1" lang="en-US" altLang="ja-JP" sz="3200" dirty="0"/>
              <a:t>2</a:t>
            </a:r>
            <a:r>
              <a:rPr kumimoji="1" lang="ja-JP" altLang="en-US" sz="3200" dirty="0"/>
              <a:t>週間程度かかります。早めの取得をお願いします。</a:t>
            </a:r>
            <a:endParaRPr kumimoji="1" lang="en-US" altLang="ja-JP" sz="3200" dirty="0"/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9BFC80C4-73E0-AEF6-4353-450623DA274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0683" y="3463977"/>
            <a:ext cx="4151376" cy="2712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22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2206</TotalTime>
  <Words>524</Words>
  <Application>Microsoft Office PowerPoint</Application>
  <PresentationFormat>ワイド画面</PresentationFormat>
  <Paragraphs>22</Paragraphs>
  <Slides>7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BIZ UDPGothic</vt:lpstr>
      <vt:lpstr>Yu Gothic</vt:lpstr>
      <vt:lpstr>Calibri</vt:lpstr>
      <vt:lpstr>Wingdings</vt:lpstr>
      <vt:lpstr>Office Theme</vt:lpstr>
      <vt:lpstr>Microsoft Excel ワークシート</vt:lpstr>
      <vt:lpstr>各種届出について</vt:lpstr>
      <vt:lpstr>変更の届出について</vt:lpstr>
      <vt:lpstr>休止・廃止・再開の届出について</vt:lpstr>
      <vt:lpstr>介護給付費算定に係る体制等に関する届出について</vt:lpstr>
      <vt:lpstr>指定更新手続きについて</vt:lpstr>
      <vt:lpstr>指定更新手続きについて（添付書類一覧）</vt:lpstr>
      <vt:lpstr>最後に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感染症対策の強化</dc:title>
  <dc:creator>鳥越 光</dc:creator>
  <cp:lastModifiedBy>後藤 淳</cp:lastModifiedBy>
  <cp:revision>29</cp:revision>
  <cp:lastPrinted>2025-03-06T02:47:02Z</cp:lastPrinted>
  <dcterms:created xsi:type="dcterms:W3CDTF">2024-02-25T23:54:54Z</dcterms:created>
  <dcterms:modified xsi:type="dcterms:W3CDTF">2026-02-26T07:36:32Z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2023-11-28T00:00:00Z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2024-02-25T00:00:00Z</vt:filetime>
  </property>
  <property fmtid="{D5CDD505-2E9C-101B-9397-08002B2CF9AE}" pid="5" name="Producer">
    <vt:lpwstr>Microsoft® PowerPoint® for Microsoft 365</vt:lpwstr>
  </property>
</Properties>
</file>