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Lst>
  <p:sldSz cx="12192000" cy="6858000"/>
  <p:notesSz cx="6735763" cy="9866313"/>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7" name="bg object 17"/>
          <p:cNvSpPr/>
          <p:nvPr/>
        </p:nvSpPr>
        <p:spPr>
          <a:xfrm>
            <a:off x="0" y="2711195"/>
            <a:ext cx="12192000" cy="1435735"/>
          </a:xfrm>
          <a:custGeom>
            <a:avLst/>
            <a:gdLst/>
            <a:ahLst/>
            <a:cxnLst/>
            <a:rect l="l" t="t" r="r" b="b"/>
            <a:pathLst>
              <a:path w="12192000" h="1435735">
                <a:moveTo>
                  <a:pt x="12192000" y="0"/>
                </a:moveTo>
                <a:lnTo>
                  <a:pt x="0" y="0"/>
                </a:lnTo>
                <a:lnTo>
                  <a:pt x="0" y="1435608"/>
                </a:lnTo>
                <a:lnTo>
                  <a:pt x="12192000" y="1435608"/>
                </a:lnTo>
                <a:lnTo>
                  <a:pt x="12192000" y="0"/>
                </a:lnTo>
                <a:close/>
              </a:path>
            </a:pathLst>
          </a:custGeom>
          <a:solidFill>
            <a:srgbClr val="FFDE75"/>
          </a:solidFill>
        </p:spPr>
        <p:txBody>
          <a:bodyPr wrap="square" lIns="0" tIns="0" rIns="0" bIns="0" rtlCol="0"/>
          <a:lstStyle/>
          <a:p>
            <a:endParaRPr/>
          </a:p>
        </p:txBody>
      </p:sp>
      <p:sp>
        <p:nvSpPr>
          <p:cNvPr id="2" name="Holder 2"/>
          <p:cNvSpPr>
            <a:spLocks noGrp="1"/>
          </p:cNvSpPr>
          <p:nvPr>
            <p:ph type="ctrTitle"/>
          </p:nvPr>
        </p:nvSpPr>
        <p:spPr>
          <a:xfrm>
            <a:off x="2431160" y="3048380"/>
            <a:ext cx="7328534" cy="756920"/>
          </a:xfrm>
          <a:prstGeom prst="rect">
            <a:avLst/>
          </a:prstGeom>
        </p:spPr>
        <p:txBody>
          <a:bodyPr wrap="square" lIns="0" tIns="0" rIns="0" bIns="0">
            <a:spAutoFit/>
          </a:bodyPr>
          <a:lstStyle>
            <a:lvl1pPr>
              <a:defRPr sz="3200" b="0" i="0">
                <a:solidFill>
                  <a:schemeClr val="tx1"/>
                </a:solidFill>
                <a:latin typeface="Yu Gothic"/>
                <a:cs typeface="Yu Gothic"/>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Yu Gothic"/>
                <a:cs typeface="Yu Gothic"/>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Yu Gothic"/>
                <a:cs typeface="Yu Gothic"/>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Yu Gothic"/>
                <a:cs typeface="Yu 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71855" y="702563"/>
            <a:ext cx="11391900" cy="147955"/>
          </a:xfrm>
          <a:custGeom>
            <a:avLst/>
            <a:gdLst/>
            <a:ahLst/>
            <a:cxnLst/>
            <a:rect l="l" t="t" r="r" b="b"/>
            <a:pathLst>
              <a:path w="11391900" h="147955">
                <a:moveTo>
                  <a:pt x="0" y="0"/>
                </a:moveTo>
                <a:lnTo>
                  <a:pt x="0" y="147827"/>
                </a:lnTo>
                <a:lnTo>
                  <a:pt x="11391900" y="73913"/>
                </a:lnTo>
                <a:lnTo>
                  <a:pt x="0" y="0"/>
                </a:lnTo>
                <a:close/>
              </a:path>
            </a:pathLst>
          </a:custGeom>
          <a:solidFill>
            <a:srgbClr val="FFC000"/>
          </a:solidFill>
        </p:spPr>
        <p:txBody>
          <a:bodyPr wrap="square" lIns="0" tIns="0" rIns="0" bIns="0" rtlCol="0"/>
          <a:lstStyle/>
          <a:p>
            <a:endParaRPr/>
          </a:p>
        </p:txBody>
      </p:sp>
      <p:sp>
        <p:nvSpPr>
          <p:cNvPr id="17" name="bg object 17"/>
          <p:cNvSpPr/>
          <p:nvPr/>
        </p:nvSpPr>
        <p:spPr>
          <a:xfrm>
            <a:off x="371855" y="702563"/>
            <a:ext cx="11391900" cy="147955"/>
          </a:xfrm>
          <a:custGeom>
            <a:avLst/>
            <a:gdLst/>
            <a:ahLst/>
            <a:cxnLst/>
            <a:rect l="l" t="t" r="r" b="b"/>
            <a:pathLst>
              <a:path w="11391900" h="147955">
                <a:moveTo>
                  <a:pt x="0" y="0"/>
                </a:moveTo>
                <a:lnTo>
                  <a:pt x="11391900" y="73913"/>
                </a:lnTo>
                <a:lnTo>
                  <a:pt x="0" y="147827"/>
                </a:lnTo>
                <a:lnTo>
                  <a:pt x="0" y="0"/>
                </a:lnTo>
                <a:close/>
              </a:path>
            </a:pathLst>
          </a:custGeom>
          <a:ln w="12700">
            <a:solidFill>
              <a:srgbClr val="FFC000"/>
            </a:solidFill>
          </a:ln>
        </p:spPr>
        <p:txBody>
          <a:bodyPr wrap="square" lIns="0" tIns="0" rIns="0" bIns="0" rtlCol="0"/>
          <a:lstStyle/>
          <a:p>
            <a:endParaRPr/>
          </a:p>
        </p:txBody>
      </p:sp>
      <p:sp>
        <p:nvSpPr>
          <p:cNvPr id="18" name="bg object 18"/>
          <p:cNvSpPr/>
          <p:nvPr/>
        </p:nvSpPr>
        <p:spPr>
          <a:xfrm>
            <a:off x="28955" y="108204"/>
            <a:ext cx="723900" cy="742315"/>
          </a:xfrm>
          <a:custGeom>
            <a:avLst/>
            <a:gdLst/>
            <a:ahLst/>
            <a:cxnLst/>
            <a:rect l="l" t="t" r="r" b="b"/>
            <a:pathLst>
              <a:path w="723900" h="742315">
                <a:moveTo>
                  <a:pt x="361950" y="0"/>
                </a:moveTo>
                <a:lnTo>
                  <a:pt x="0" y="742188"/>
                </a:lnTo>
                <a:lnTo>
                  <a:pt x="723900" y="742188"/>
                </a:lnTo>
                <a:lnTo>
                  <a:pt x="361950" y="0"/>
                </a:lnTo>
                <a:close/>
              </a:path>
            </a:pathLst>
          </a:custGeom>
          <a:solidFill>
            <a:srgbClr val="FFC000"/>
          </a:solidFill>
        </p:spPr>
        <p:txBody>
          <a:bodyPr wrap="square" lIns="0" tIns="0" rIns="0" bIns="0" rtlCol="0"/>
          <a:lstStyle/>
          <a:p>
            <a:endParaRPr/>
          </a:p>
        </p:txBody>
      </p:sp>
      <p:sp>
        <p:nvSpPr>
          <p:cNvPr id="19" name="bg object 19"/>
          <p:cNvSpPr/>
          <p:nvPr/>
        </p:nvSpPr>
        <p:spPr>
          <a:xfrm>
            <a:off x="28955" y="108204"/>
            <a:ext cx="723900" cy="742315"/>
          </a:xfrm>
          <a:custGeom>
            <a:avLst/>
            <a:gdLst/>
            <a:ahLst/>
            <a:cxnLst/>
            <a:rect l="l" t="t" r="r" b="b"/>
            <a:pathLst>
              <a:path w="723900" h="742315">
                <a:moveTo>
                  <a:pt x="0" y="742188"/>
                </a:moveTo>
                <a:lnTo>
                  <a:pt x="361950" y="0"/>
                </a:lnTo>
                <a:lnTo>
                  <a:pt x="723900" y="742188"/>
                </a:lnTo>
                <a:lnTo>
                  <a:pt x="0" y="742188"/>
                </a:lnTo>
                <a:close/>
              </a:path>
            </a:pathLst>
          </a:custGeom>
          <a:ln w="12700">
            <a:solidFill>
              <a:srgbClr val="FFC000"/>
            </a:solidFill>
          </a:ln>
        </p:spPr>
        <p:txBody>
          <a:bodyPr wrap="square" lIns="0" tIns="0" rIns="0" bIns="0" rtlCol="0"/>
          <a:lstStyle/>
          <a:p>
            <a:endParaRPr/>
          </a:p>
        </p:txBody>
      </p:sp>
      <p:sp>
        <p:nvSpPr>
          <p:cNvPr id="2" name="Holder 2"/>
          <p:cNvSpPr>
            <a:spLocks noGrp="1"/>
          </p:cNvSpPr>
          <p:nvPr>
            <p:ph type="title"/>
          </p:nvPr>
        </p:nvSpPr>
        <p:spPr>
          <a:xfrm>
            <a:off x="755091" y="118363"/>
            <a:ext cx="8971280" cy="513715"/>
          </a:xfrm>
          <a:prstGeom prst="rect">
            <a:avLst/>
          </a:prstGeom>
        </p:spPr>
        <p:txBody>
          <a:bodyPr wrap="square" lIns="0" tIns="0" rIns="0" bIns="0">
            <a:spAutoFit/>
          </a:bodyPr>
          <a:lstStyle>
            <a:lvl1pPr>
              <a:defRPr sz="3200" b="0" i="0">
                <a:solidFill>
                  <a:schemeClr val="tx1"/>
                </a:solidFill>
                <a:latin typeface="Yu Gothic"/>
                <a:cs typeface="Yu Gothic"/>
              </a:defRPr>
            </a:lvl1pPr>
          </a:lstStyle>
          <a:p>
            <a:endParaRPr/>
          </a:p>
        </p:txBody>
      </p:sp>
      <p:sp>
        <p:nvSpPr>
          <p:cNvPr id="3" name="Holder 3"/>
          <p:cNvSpPr>
            <a:spLocks noGrp="1"/>
          </p:cNvSpPr>
          <p:nvPr>
            <p:ph type="body" idx="1"/>
          </p:nvPr>
        </p:nvSpPr>
        <p:spPr>
          <a:xfrm>
            <a:off x="297891" y="2786634"/>
            <a:ext cx="11226800" cy="38684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hlw.go.jp/content/12300000/001048002.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700" rIns="0" bIns="0" rtlCol="0">
            <a:spAutoFit/>
          </a:bodyPr>
          <a:lstStyle/>
          <a:p>
            <a:pPr marL="12700">
              <a:lnSpc>
                <a:spcPct val="100000"/>
              </a:lnSpc>
              <a:spcBef>
                <a:spcPts val="100"/>
              </a:spcBef>
            </a:pPr>
            <a:r>
              <a:rPr sz="4800" b="1" spc="-15" dirty="0">
                <a:latin typeface="BIZ UDPGothic"/>
                <a:cs typeface="BIZ UDPGothic"/>
              </a:rPr>
              <a:t>感染症対策の強化について</a:t>
            </a:r>
            <a:endParaRPr sz="4800">
              <a:latin typeface="BIZ UDPGothic"/>
              <a:cs typeface="BIZ UDPGothic"/>
            </a:endParaRPr>
          </a:p>
        </p:txBody>
      </p:sp>
      <p:pic>
        <p:nvPicPr>
          <p:cNvPr id="3" name="図 2">
            <a:extLst>
              <a:ext uri="{FF2B5EF4-FFF2-40B4-BE49-F238E27FC236}">
                <a16:creationId xmlns:a16="http://schemas.microsoft.com/office/drawing/2014/main" id="{D76C6455-C81D-4AB7-A6C1-DC31A2353C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8164" y="424180"/>
            <a:ext cx="2854535" cy="1557020"/>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1291" y="62611"/>
            <a:ext cx="4592955" cy="635000"/>
          </a:xfrm>
          <a:prstGeom prst="rect">
            <a:avLst/>
          </a:prstGeom>
        </p:spPr>
        <p:txBody>
          <a:bodyPr vert="horz" wrap="square" lIns="0" tIns="12065" rIns="0" bIns="0" rtlCol="0">
            <a:spAutoFit/>
          </a:bodyPr>
          <a:lstStyle/>
          <a:p>
            <a:pPr marL="12700">
              <a:lnSpc>
                <a:spcPct val="100000"/>
              </a:lnSpc>
              <a:spcBef>
                <a:spcPts val="95"/>
              </a:spcBef>
            </a:pPr>
            <a:r>
              <a:rPr sz="4000" spc="-15" dirty="0" err="1"/>
              <a:t>令和</a:t>
            </a:r>
            <a:r>
              <a:rPr lang="ja-JP" altLang="en-US" sz="4000" spc="-15" dirty="0">
                <a:latin typeface="游ゴシック" panose="020B0400000000000000" pitchFamily="50" charset="-128"/>
                <a:ea typeface="游ゴシック" panose="020B0400000000000000" pitchFamily="50" charset="-128"/>
              </a:rPr>
              <a:t>６</a:t>
            </a:r>
            <a:r>
              <a:rPr sz="4000" spc="-15" dirty="0" err="1"/>
              <a:t>年度報酬改定</a:t>
            </a:r>
            <a:endParaRPr sz="4000" dirty="0"/>
          </a:p>
        </p:txBody>
      </p:sp>
      <p:sp>
        <p:nvSpPr>
          <p:cNvPr id="3" name="object 3"/>
          <p:cNvSpPr txBox="1"/>
          <p:nvPr/>
        </p:nvSpPr>
        <p:spPr>
          <a:xfrm>
            <a:off x="707542" y="1378458"/>
            <a:ext cx="9617710" cy="878840"/>
          </a:xfrm>
          <a:prstGeom prst="rect">
            <a:avLst/>
          </a:prstGeom>
        </p:spPr>
        <p:txBody>
          <a:bodyPr vert="horz" wrap="square" lIns="0" tIns="12065" rIns="0" bIns="0" rtlCol="0">
            <a:spAutoFit/>
          </a:bodyPr>
          <a:lstStyle/>
          <a:p>
            <a:pPr marL="367665" marR="5080" indent="-361950">
              <a:lnSpc>
                <a:spcPct val="100000"/>
              </a:lnSpc>
              <a:spcBef>
                <a:spcPts val="95"/>
              </a:spcBef>
              <a:buSzPct val="98214"/>
              <a:buChar char="○"/>
              <a:tabLst>
                <a:tab pos="367665" algn="l"/>
                <a:tab pos="723900" algn="l"/>
              </a:tabLst>
            </a:pPr>
            <a:r>
              <a:rPr sz="2800" spc="-45" dirty="0">
                <a:latin typeface="Yu Gothic"/>
                <a:cs typeface="Yu Gothic"/>
              </a:rPr>
              <a:t>感染症の発生及びまん延等に関する取組の徹底を求める</a:t>
            </a:r>
            <a:r>
              <a:rPr sz="2800" spc="700" dirty="0">
                <a:latin typeface="Yu Gothic"/>
                <a:cs typeface="Yu Gothic"/>
              </a:rPr>
              <a:t> </a:t>
            </a:r>
            <a:r>
              <a:rPr sz="2800" spc="-45" dirty="0">
                <a:latin typeface="Yu Gothic"/>
                <a:cs typeface="Yu Gothic"/>
              </a:rPr>
              <a:t>観点から以下の内容を義務化</a:t>
            </a:r>
            <a:endParaRPr sz="2800">
              <a:latin typeface="Yu Gothic"/>
              <a:cs typeface="Yu Gothic"/>
            </a:endParaRPr>
          </a:p>
        </p:txBody>
      </p:sp>
      <p:sp>
        <p:nvSpPr>
          <p:cNvPr id="4" name="object 4"/>
          <p:cNvSpPr txBox="1"/>
          <p:nvPr/>
        </p:nvSpPr>
        <p:spPr>
          <a:xfrm>
            <a:off x="1164742" y="2971292"/>
            <a:ext cx="381000" cy="452120"/>
          </a:xfrm>
          <a:prstGeom prst="rect">
            <a:avLst/>
          </a:prstGeom>
        </p:spPr>
        <p:txBody>
          <a:bodyPr vert="horz" wrap="square" lIns="0" tIns="12065" rIns="0" bIns="0" rtlCol="0">
            <a:spAutoFit/>
          </a:bodyPr>
          <a:lstStyle/>
          <a:p>
            <a:pPr marL="12700">
              <a:lnSpc>
                <a:spcPct val="100000"/>
              </a:lnSpc>
              <a:spcBef>
                <a:spcPts val="95"/>
              </a:spcBef>
            </a:pPr>
            <a:r>
              <a:rPr sz="2800" spc="-50" dirty="0">
                <a:latin typeface="Yu Gothic"/>
                <a:cs typeface="Yu Gothic"/>
              </a:rPr>
              <a:t>①</a:t>
            </a:r>
            <a:endParaRPr sz="2800">
              <a:latin typeface="Yu Gothic"/>
              <a:cs typeface="Yu Gothic"/>
            </a:endParaRPr>
          </a:p>
        </p:txBody>
      </p:sp>
      <p:sp>
        <p:nvSpPr>
          <p:cNvPr id="5" name="object 5"/>
          <p:cNvSpPr txBox="1"/>
          <p:nvPr/>
        </p:nvSpPr>
        <p:spPr>
          <a:xfrm>
            <a:off x="1692401" y="2980054"/>
            <a:ext cx="7459980" cy="434093"/>
          </a:xfrm>
          <a:prstGeom prst="rect">
            <a:avLst/>
          </a:prstGeom>
          <a:noFill/>
        </p:spPr>
        <p:txBody>
          <a:bodyPr vert="horz" wrap="square" lIns="0" tIns="3175" rIns="0" bIns="0" rtlCol="0">
            <a:spAutoFit/>
          </a:bodyPr>
          <a:lstStyle/>
          <a:p>
            <a:pPr>
              <a:lnSpc>
                <a:spcPct val="100000"/>
              </a:lnSpc>
              <a:spcBef>
                <a:spcPts val="25"/>
              </a:spcBef>
            </a:pPr>
            <a:r>
              <a:rPr sz="2800" spc="-45" dirty="0">
                <a:latin typeface="Yu Gothic"/>
                <a:cs typeface="Yu Gothic"/>
              </a:rPr>
              <a:t>感染対策委員会の定期開催及び結果の周知徹底</a:t>
            </a:r>
            <a:endParaRPr sz="2800" dirty="0">
              <a:latin typeface="Yu Gothic"/>
              <a:cs typeface="Yu Gothic"/>
            </a:endParaRPr>
          </a:p>
        </p:txBody>
      </p:sp>
      <p:sp>
        <p:nvSpPr>
          <p:cNvPr id="6" name="object 6"/>
          <p:cNvSpPr txBox="1"/>
          <p:nvPr/>
        </p:nvSpPr>
        <p:spPr>
          <a:xfrm>
            <a:off x="1164742" y="3824427"/>
            <a:ext cx="381635" cy="452120"/>
          </a:xfrm>
          <a:prstGeom prst="rect">
            <a:avLst/>
          </a:prstGeom>
        </p:spPr>
        <p:txBody>
          <a:bodyPr vert="horz" wrap="square" lIns="0" tIns="12065" rIns="0" bIns="0" rtlCol="0">
            <a:spAutoFit/>
          </a:bodyPr>
          <a:lstStyle/>
          <a:p>
            <a:pPr marL="12700">
              <a:lnSpc>
                <a:spcPct val="100000"/>
              </a:lnSpc>
              <a:spcBef>
                <a:spcPts val="95"/>
              </a:spcBef>
            </a:pPr>
            <a:r>
              <a:rPr sz="2800" spc="-50" dirty="0">
                <a:latin typeface="Yu Gothic"/>
                <a:cs typeface="Yu Gothic"/>
              </a:rPr>
              <a:t>②</a:t>
            </a:r>
            <a:endParaRPr sz="2800">
              <a:latin typeface="Yu Gothic"/>
              <a:cs typeface="Yu Gothic"/>
            </a:endParaRPr>
          </a:p>
        </p:txBody>
      </p:sp>
      <p:sp>
        <p:nvSpPr>
          <p:cNvPr id="7" name="object 7"/>
          <p:cNvSpPr txBox="1"/>
          <p:nvPr/>
        </p:nvSpPr>
        <p:spPr>
          <a:xfrm>
            <a:off x="1692401" y="3833495"/>
            <a:ext cx="1788160" cy="459105"/>
          </a:xfrm>
          <a:prstGeom prst="rect">
            <a:avLst/>
          </a:prstGeom>
          <a:noFill/>
        </p:spPr>
        <p:txBody>
          <a:bodyPr vert="horz" wrap="square" lIns="0" tIns="3175" rIns="0" bIns="0" rtlCol="0">
            <a:spAutoFit/>
          </a:bodyPr>
          <a:lstStyle/>
          <a:p>
            <a:pPr>
              <a:lnSpc>
                <a:spcPct val="100000"/>
              </a:lnSpc>
              <a:spcBef>
                <a:spcPts val="25"/>
              </a:spcBef>
            </a:pPr>
            <a:r>
              <a:rPr sz="2800" spc="-20" dirty="0">
                <a:latin typeface="Yu Gothic"/>
                <a:cs typeface="Yu Gothic"/>
              </a:rPr>
              <a:t>指針の整備</a:t>
            </a:r>
            <a:endParaRPr sz="2800" dirty="0">
              <a:latin typeface="Yu Gothic"/>
              <a:cs typeface="Yu Gothic"/>
            </a:endParaRPr>
          </a:p>
        </p:txBody>
      </p:sp>
      <p:sp>
        <p:nvSpPr>
          <p:cNvPr id="8" name="object 8"/>
          <p:cNvSpPr txBox="1"/>
          <p:nvPr/>
        </p:nvSpPr>
        <p:spPr>
          <a:xfrm>
            <a:off x="1164742" y="4678426"/>
            <a:ext cx="381000" cy="452120"/>
          </a:xfrm>
          <a:prstGeom prst="rect">
            <a:avLst/>
          </a:prstGeom>
        </p:spPr>
        <p:txBody>
          <a:bodyPr vert="horz" wrap="square" lIns="0" tIns="12065" rIns="0" bIns="0" rtlCol="0">
            <a:spAutoFit/>
          </a:bodyPr>
          <a:lstStyle/>
          <a:p>
            <a:pPr marL="12700">
              <a:lnSpc>
                <a:spcPct val="100000"/>
              </a:lnSpc>
              <a:spcBef>
                <a:spcPts val="95"/>
              </a:spcBef>
            </a:pPr>
            <a:r>
              <a:rPr sz="2800" spc="-50" dirty="0">
                <a:latin typeface="Yu Gothic"/>
                <a:cs typeface="Yu Gothic"/>
              </a:rPr>
              <a:t>③</a:t>
            </a:r>
            <a:endParaRPr sz="2800">
              <a:latin typeface="Yu Gothic"/>
              <a:cs typeface="Yu Gothic"/>
            </a:endParaRPr>
          </a:p>
        </p:txBody>
      </p:sp>
      <p:sp>
        <p:nvSpPr>
          <p:cNvPr id="9" name="object 9"/>
          <p:cNvSpPr txBox="1"/>
          <p:nvPr/>
        </p:nvSpPr>
        <p:spPr>
          <a:xfrm>
            <a:off x="1692401" y="4686934"/>
            <a:ext cx="7815580" cy="459105"/>
          </a:xfrm>
          <a:prstGeom prst="rect">
            <a:avLst/>
          </a:prstGeom>
          <a:noFill/>
        </p:spPr>
        <p:txBody>
          <a:bodyPr vert="horz" wrap="square" lIns="0" tIns="3175" rIns="0" bIns="0" rtlCol="0">
            <a:spAutoFit/>
          </a:bodyPr>
          <a:lstStyle/>
          <a:p>
            <a:pPr>
              <a:lnSpc>
                <a:spcPct val="100000"/>
              </a:lnSpc>
              <a:spcBef>
                <a:spcPts val="25"/>
              </a:spcBef>
            </a:pPr>
            <a:r>
              <a:rPr sz="2800" spc="-40" dirty="0">
                <a:latin typeface="Yu Gothic"/>
                <a:cs typeface="Yu Gothic"/>
              </a:rPr>
              <a:t>定期的な研修・訓練（シミュレーション</a:t>
            </a:r>
            <a:r>
              <a:rPr sz="2800" spc="-30" dirty="0">
                <a:latin typeface="Yu Gothic"/>
                <a:cs typeface="Yu Gothic"/>
              </a:rPr>
              <a:t>）</a:t>
            </a:r>
            <a:r>
              <a:rPr sz="2800" spc="-45" dirty="0">
                <a:latin typeface="Yu Gothic"/>
                <a:cs typeface="Yu Gothic"/>
              </a:rPr>
              <a:t>の実施</a:t>
            </a:r>
            <a:endParaRPr sz="2800" dirty="0">
              <a:latin typeface="Yu Gothic"/>
              <a:cs typeface="Yu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25" dirty="0"/>
              <a:t>①感染対策委員会の定期開催及び結果の周知徹底</a:t>
            </a:r>
          </a:p>
        </p:txBody>
      </p:sp>
      <p:sp>
        <p:nvSpPr>
          <p:cNvPr id="3" name="object 3"/>
          <p:cNvSpPr txBox="1"/>
          <p:nvPr/>
        </p:nvSpPr>
        <p:spPr>
          <a:xfrm>
            <a:off x="310515" y="886460"/>
            <a:ext cx="1841500" cy="294640"/>
          </a:xfrm>
          <a:prstGeom prst="rect">
            <a:avLst/>
          </a:prstGeom>
          <a:noFill/>
        </p:spPr>
        <p:txBody>
          <a:bodyPr vert="horz" wrap="square" lIns="0" tIns="1905" rIns="0" bIns="0" rtlCol="0">
            <a:spAutoFit/>
          </a:bodyPr>
          <a:lstStyle/>
          <a:p>
            <a:pPr>
              <a:lnSpc>
                <a:spcPct val="100000"/>
              </a:lnSpc>
              <a:spcBef>
                <a:spcPts val="15"/>
              </a:spcBef>
            </a:pPr>
            <a:r>
              <a:rPr sz="1800" u="sng" spc="-10" dirty="0">
                <a:uFill>
                  <a:solidFill>
                    <a:srgbClr val="000000"/>
                  </a:solidFill>
                </a:uFill>
                <a:latin typeface="Yu Gothic"/>
                <a:cs typeface="Yu Gothic"/>
              </a:rPr>
              <a:t>１）</a:t>
            </a:r>
            <a:r>
              <a:rPr sz="1800" u="sng" spc="-20" dirty="0">
                <a:uFill>
                  <a:solidFill>
                    <a:srgbClr val="000000"/>
                  </a:solidFill>
                </a:uFill>
                <a:latin typeface="Yu Gothic"/>
                <a:cs typeface="Yu Gothic"/>
              </a:rPr>
              <a:t>委員会の目的</a:t>
            </a:r>
            <a:endParaRPr sz="1800" dirty="0">
              <a:latin typeface="Yu Gothic"/>
              <a:cs typeface="Yu Gothic"/>
            </a:endParaRPr>
          </a:p>
        </p:txBody>
      </p:sp>
      <p:sp>
        <p:nvSpPr>
          <p:cNvPr id="4" name="object 4"/>
          <p:cNvSpPr txBox="1"/>
          <p:nvPr/>
        </p:nvSpPr>
        <p:spPr>
          <a:xfrm>
            <a:off x="297891" y="1150111"/>
            <a:ext cx="7170420" cy="1122680"/>
          </a:xfrm>
          <a:prstGeom prst="rect">
            <a:avLst/>
          </a:prstGeom>
        </p:spPr>
        <p:txBody>
          <a:bodyPr vert="horz" wrap="square" lIns="0" tIns="12700" rIns="0" bIns="0" rtlCol="0">
            <a:spAutoFit/>
          </a:bodyPr>
          <a:lstStyle/>
          <a:p>
            <a:pPr marL="298450" indent="-285750">
              <a:lnSpc>
                <a:spcPct val="100000"/>
              </a:lnSpc>
              <a:spcBef>
                <a:spcPts val="100"/>
              </a:spcBef>
              <a:buFont typeface="Wingdings"/>
              <a:buChar char=""/>
              <a:tabLst>
                <a:tab pos="298450" algn="l"/>
              </a:tabLst>
            </a:pPr>
            <a:r>
              <a:rPr sz="1800" spc="-15" dirty="0">
                <a:latin typeface="Yu Gothic"/>
                <a:cs typeface="Yu Gothic"/>
              </a:rPr>
              <a:t>施設の課題を集約し、感染対策の方針・計画を定め実践を推進する</a:t>
            </a:r>
            <a:endParaRPr sz="1800">
              <a:latin typeface="Yu Gothic"/>
              <a:cs typeface="Yu Gothic"/>
            </a:endParaRPr>
          </a:p>
          <a:p>
            <a:pPr marL="298450" indent="-285750">
              <a:lnSpc>
                <a:spcPct val="100000"/>
              </a:lnSpc>
              <a:buFont typeface="Wingdings"/>
              <a:buChar char=""/>
              <a:tabLst>
                <a:tab pos="298450" algn="l"/>
              </a:tabLst>
            </a:pPr>
            <a:r>
              <a:rPr sz="1800" spc="-15" dirty="0">
                <a:latin typeface="Yu Gothic"/>
                <a:cs typeface="Yu Gothic"/>
              </a:rPr>
              <a:t>決定事項や具体的対策を施設全体に周知するための窓口となる</a:t>
            </a:r>
            <a:endParaRPr sz="1800">
              <a:latin typeface="Yu Gothic"/>
              <a:cs typeface="Yu Gothic"/>
            </a:endParaRPr>
          </a:p>
          <a:p>
            <a:pPr marL="298450" indent="-285750">
              <a:lnSpc>
                <a:spcPct val="100000"/>
              </a:lnSpc>
              <a:buFont typeface="Wingdings"/>
              <a:buChar char=""/>
              <a:tabLst>
                <a:tab pos="298450" algn="l"/>
              </a:tabLst>
            </a:pPr>
            <a:r>
              <a:rPr sz="1800" spc="-15" dirty="0">
                <a:latin typeface="Yu Gothic"/>
                <a:cs typeface="Yu Gothic"/>
              </a:rPr>
              <a:t>施設における問題を把握し、問題意識を共有・解決する場となる</a:t>
            </a:r>
            <a:endParaRPr sz="1800">
              <a:latin typeface="Yu Gothic"/>
              <a:cs typeface="Yu Gothic"/>
            </a:endParaRPr>
          </a:p>
          <a:p>
            <a:pPr marL="298450" indent="-285750">
              <a:lnSpc>
                <a:spcPct val="100000"/>
              </a:lnSpc>
              <a:buFont typeface="Wingdings"/>
              <a:buChar char=""/>
              <a:tabLst>
                <a:tab pos="298450" algn="l"/>
              </a:tabLst>
            </a:pPr>
            <a:r>
              <a:rPr sz="1800" spc="-15" dirty="0">
                <a:latin typeface="Yu Gothic"/>
                <a:cs typeface="Yu Gothic"/>
              </a:rPr>
              <a:t>感染症が発生した場合、指揮の役割を担う</a:t>
            </a:r>
            <a:endParaRPr sz="1800">
              <a:latin typeface="Yu Gothic"/>
              <a:cs typeface="Yu Gothic"/>
            </a:endParaRPr>
          </a:p>
        </p:txBody>
      </p:sp>
      <p:sp>
        <p:nvSpPr>
          <p:cNvPr id="5" name="object 5"/>
          <p:cNvSpPr txBox="1"/>
          <p:nvPr/>
        </p:nvSpPr>
        <p:spPr>
          <a:xfrm>
            <a:off x="310515" y="2532379"/>
            <a:ext cx="1841500" cy="294640"/>
          </a:xfrm>
          <a:prstGeom prst="rect">
            <a:avLst/>
          </a:prstGeom>
          <a:noFill/>
        </p:spPr>
        <p:txBody>
          <a:bodyPr vert="horz" wrap="square" lIns="0" tIns="1905" rIns="0" bIns="0" rtlCol="0">
            <a:spAutoFit/>
          </a:bodyPr>
          <a:lstStyle/>
          <a:p>
            <a:pPr>
              <a:lnSpc>
                <a:spcPct val="100000"/>
              </a:lnSpc>
              <a:spcBef>
                <a:spcPts val="15"/>
              </a:spcBef>
            </a:pPr>
            <a:r>
              <a:rPr sz="1800" u="sng" spc="-10" dirty="0">
                <a:uFill>
                  <a:solidFill>
                    <a:srgbClr val="000000"/>
                  </a:solidFill>
                </a:uFill>
                <a:latin typeface="Yu Gothic"/>
                <a:cs typeface="Yu Gothic"/>
              </a:rPr>
              <a:t>２）</a:t>
            </a:r>
            <a:r>
              <a:rPr sz="1800" u="sng" spc="-20" dirty="0">
                <a:uFill>
                  <a:solidFill>
                    <a:srgbClr val="000000"/>
                  </a:solidFill>
                </a:uFill>
                <a:latin typeface="Yu Gothic"/>
                <a:cs typeface="Yu Gothic"/>
              </a:rPr>
              <a:t>委員会の構成</a:t>
            </a:r>
            <a:endParaRPr sz="1800" dirty="0">
              <a:latin typeface="Yu Gothic"/>
              <a:cs typeface="Yu Gothic"/>
            </a:endParaRPr>
          </a:p>
        </p:txBody>
      </p:sp>
      <p:sp>
        <p:nvSpPr>
          <p:cNvPr id="6" name="object 6"/>
          <p:cNvSpPr txBox="1"/>
          <p:nvPr/>
        </p:nvSpPr>
        <p:spPr>
          <a:xfrm>
            <a:off x="297891" y="2796285"/>
            <a:ext cx="11056620" cy="1176020"/>
          </a:xfrm>
          <a:prstGeom prst="rect">
            <a:avLst/>
          </a:prstGeom>
        </p:spPr>
        <p:txBody>
          <a:bodyPr vert="horz" wrap="square" lIns="0" tIns="12700" rIns="0" bIns="0" rtlCol="0">
            <a:spAutoFit/>
          </a:bodyPr>
          <a:lstStyle/>
          <a:p>
            <a:pPr marL="298450" indent="-285750">
              <a:lnSpc>
                <a:spcPct val="100000"/>
              </a:lnSpc>
              <a:spcBef>
                <a:spcPts val="100"/>
              </a:spcBef>
              <a:buFont typeface="Wingdings"/>
              <a:buChar char=""/>
              <a:tabLst>
                <a:tab pos="298450" algn="l"/>
              </a:tabLst>
            </a:pPr>
            <a:r>
              <a:rPr sz="1800" spc="-15" dirty="0">
                <a:latin typeface="Yu Gothic"/>
                <a:cs typeface="Yu Gothic"/>
              </a:rPr>
              <a:t>感染対策の知識を有するものを含み、組織の全体をカバーできるよう幅広い職種により構成</a:t>
            </a:r>
            <a:endParaRPr sz="1800">
              <a:latin typeface="Yu Gothic"/>
              <a:cs typeface="Yu Gothic"/>
            </a:endParaRPr>
          </a:p>
          <a:p>
            <a:pPr marL="297815" marR="5080" indent="-285750">
              <a:lnSpc>
                <a:spcPct val="100000"/>
              </a:lnSpc>
              <a:buFont typeface="Wingdings"/>
              <a:buChar char=""/>
              <a:tabLst>
                <a:tab pos="299085" algn="l"/>
              </a:tabLst>
            </a:pPr>
            <a:r>
              <a:rPr sz="1800" spc="-15" dirty="0">
                <a:latin typeface="Yu Gothic"/>
                <a:cs typeface="Yu Gothic"/>
              </a:rPr>
              <a:t>特に、感染対策の知識を有する者については、外部の者も含め積極的に参画を得ることが望ましく、施設	の実態に合わせて、メンバーの構成を検討する必要がある</a:t>
            </a:r>
            <a:endParaRPr sz="1800">
              <a:latin typeface="Yu Gothic"/>
              <a:cs typeface="Yu Gothic"/>
            </a:endParaRPr>
          </a:p>
          <a:p>
            <a:pPr marL="374650">
              <a:lnSpc>
                <a:spcPct val="100000"/>
              </a:lnSpc>
              <a:spcBef>
                <a:spcPts val="415"/>
              </a:spcBef>
            </a:pPr>
            <a:r>
              <a:rPr sz="1800" u="sng" spc="-10" dirty="0">
                <a:solidFill>
                  <a:srgbClr val="FF0000"/>
                </a:solidFill>
                <a:uFill>
                  <a:solidFill>
                    <a:srgbClr val="FF0000"/>
                  </a:solidFill>
                </a:uFill>
                <a:latin typeface="Yu Gothic"/>
                <a:cs typeface="Yu Gothic"/>
              </a:rPr>
              <a:t>（例）</a:t>
            </a:r>
            <a:r>
              <a:rPr sz="1800" u="sng" spc="-15" dirty="0">
                <a:solidFill>
                  <a:srgbClr val="FF0000"/>
                </a:solidFill>
                <a:uFill>
                  <a:solidFill>
                    <a:srgbClr val="FF0000"/>
                  </a:solidFill>
                </a:uFill>
                <a:latin typeface="Yu Gothic"/>
                <a:cs typeface="Yu Gothic"/>
              </a:rPr>
              <a:t>委員会メンバー構成の例</a:t>
            </a:r>
            <a:endParaRPr sz="1800">
              <a:latin typeface="Yu Gothic"/>
              <a:cs typeface="Yu Gothic"/>
            </a:endParaRPr>
          </a:p>
        </p:txBody>
      </p:sp>
      <p:graphicFrame>
        <p:nvGraphicFramePr>
          <p:cNvPr id="7" name="object 7"/>
          <p:cNvGraphicFramePr>
            <a:graphicFrameLocks noGrp="1"/>
          </p:cNvGraphicFramePr>
          <p:nvPr/>
        </p:nvGraphicFramePr>
        <p:xfrm>
          <a:off x="741362" y="3997833"/>
          <a:ext cx="10863580" cy="2801620"/>
        </p:xfrm>
        <a:graphic>
          <a:graphicData uri="http://schemas.openxmlformats.org/drawingml/2006/table">
            <a:tbl>
              <a:tblPr firstRow="1" bandRow="1">
                <a:tableStyleId>{2D5ABB26-0587-4C30-8999-92F81FD0307C}</a:tableStyleId>
              </a:tblPr>
              <a:tblGrid>
                <a:gridCol w="1876425">
                  <a:extLst>
                    <a:ext uri="{9D8B030D-6E8A-4147-A177-3AD203B41FA5}">
                      <a16:colId xmlns:a16="http://schemas.microsoft.com/office/drawing/2014/main" val="20000"/>
                    </a:ext>
                  </a:extLst>
                </a:gridCol>
                <a:gridCol w="8987155">
                  <a:extLst>
                    <a:ext uri="{9D8B030D-6E8A-4147-A177-3AD203B41FA5}">
                      <a16:colId xmlns:a16="http://schemas.microsoft.com/office/drawing/2014/main" val="20001"/>
                    </a:ext>
                  </a:extLst>
                </a:gridCol>
              </a:tblGrid>
              <a:tr h="370840">
                <a:tc>
                  <a:txBody>
                    <a:bodyPr/>
                    <a:lstStyle/>
                    <a:p>
                      <a:pPr marL="91440">
                        <a:lnSpc>
                          <a:spcPct val="100000"/>
                        </a:lnSpc>
                        <a:spcBef>
                          <a:spcPts val="240"/>
                        </a:spcBef>
                      </a:pPr>
                      <a:r>
                        <a:rPr sz="1600" spc="-40" dirty="0">
                          <a:latin typeface="Yu Gothic"/>
                          <a:cs typeface="Yu Gothic"/>
                        </a:rPr>
                        <a:t>施設長</a:t>
                      </a:r>
                      <a:endParaRPr sz="1600">
                        <a:latin typeface="Yu Gothic"/>
                        <a:cs typeface="Yu Gothic"/>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40"/>
                        </a:spcBef>
                      </a:pPr>
                      <a:r>
                        <a:rPr sz="1600" spc="-35" dirty="0">
                          <a:latin typeface="Yu Gothic"/>
                          <a:cs typeface="Yu Gothic"/>
                        </a:rPr>
                        <a:t>施設全体の管理責任者</a:t>
                      </a:r>
                      <a:endParaRPr sz="1600">
                        <a:latin typeface="Yu Gothic"/>
                        <a:cs typeface="Yu Gothic"/>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370205">
                <a:tc>
                  <a:txBody>
                    <a:bodyPr/>
                    <a:lstStyle/>
                    <a:p>
                      <a:pPr marL="91440">
                        <a:lnSpc>
                          <a:spcPct val="100000"/>
                        </a:lnSpc>
                        <a:spcBef>
                          <a:spcPts val="240"/>
                        </a:spcBef>
                      </a:pPr>
                      <a:r>
                        <a:rPr sz="1600" spc="-40" dirty="0">
                          <a:latin typeface="Yu Gothic"/>
                          <a:cs typeface="Yu Gothic"/>
                        </a:rPr>
                        <a:t>事務長</a:t>
                      </a:r>
                      <a:endParaRPr sz="1600">
                        <a:latin typeface="Yu Gothic"/>
                        <a:cs typeface="Yu Gothic"/>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40"/>
                        </a:spcBef>
                      </a:pPr>
                      <a:r>
                        <a:rPr sz="1600" spc="-35" dirty="0">
                          <a:latin typeface="Yu Gothic"/>
                          <a:cs typeface="Yu Gothic"/>
                        </a:rPr>
                        <a:t>事務関連、会計関連を担当</a:t>
                      </a:r>
                      <a:endParaRPr sz="1600">
                        <a:latin typeface="Yu Gothic"/>
                        <a:cs typeface="Yu Gothic"/>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70205">
                <a:tc>
                  <a:txBody>
                    <a:bodyPr/>
                    <a:lstStyle/>
                    <a:p>
                      <a:pPr marL="91440">
                        <a:lnSpc>
                          <a:spcPct val="100000"/>
                        </a:lnSpc>
                        <a:spcBef>
                          <a:spcPts val="244"/>
                        </a:spcBef>
                      </a:pPr>
                      <a:r>
                        <a:rPr sz="1600" spc="-40" dirty="0">
                          <a:latin typeface="Yu Gothic"/>
                          <a:cs typeface="Yu Gothic"/>
                        </a:rPr>
                        <a:t>医師</a:t>
                      </a:r>
                      <a:endParaRPr sz="1600">
                        <a:latin typeface="Yu Gothic"/>
                        <a:cs typeface="Yu Gothic"/>
                      </a:endParaRPr>
                    </a:p>
                  </a:txBody>
                  <a:tcPr marL="0" marR="0" marT="3111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44"/>
                        </a:spcBef>
                      </a:pPr>
                      <a:r>
                        <a:rPr sz="1600" spc="-35" dirty="0">
                          <a:latin typeface="Yu Gothic"/>
                          <a:cs typeface="Yu Gothic"/>
                        </a:rPr>
                        <a:t>検査・診断・治療等、専門的知識の提供を担当</a:t>
                      </a:r>
                      <a:endParaRPr sz="1600">
                        <a:latin typeface="Yu Gothic"/>
                        <a:cs typeface="Yu Gothic"/>
                      </a:endParaRPr>
                    </a:p>
                  </a:txBody>
                  <a:tcPr marL="0" marR="0" marT="3111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70840">
                <a:tc>
                  <a:txBody>
                    <a:bodyPr/>
                    <a:lstStyle/>
                    <a:p>
                      <a:pPr marL="91440">
                        <a:lnSpc>
                          <a:spcPct val="100000"/>
                        </a:lnSpc>
                        <a:spcBef>
                          <a:spcPts val="244"/>
                        </a:spcBef>
                      </a:pPr>
                      <a:r>
                        <a:rPr sz="1600" spc="-35" dirty="0">
                          <a:latin typeface="Yu Gothic"/>
                          <a:cs typeface="Yu Gothic"/>
                        </a:rPr>
                        <a:t>看護職員</a:t>
                      </a:r>
                      <a:endParaRPr sz="1600">
                        <a:latin typeface="Yu Gothic"/>
                        <a:cs typeface="Yu Gothic"/>
                      </a:endParaRPr>
                    </a:p>
                  </a:txBody>
                  <a:tcPr marL="0" marR="0" marT="3111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44"/>
                        </a:spcBef>
                      </a:pPr>
                      <a:r>
                        <a:rPr sz="1600" spc="-35" dirty="0">
                          <a:latin typeface="Yu Gothic"/>
                          <a:cs typeface="Yu Gothic"/>
                        </a:rPr>
                        <a:t>看護ケア等、専門的知識の提供と同時に生活場面への展開を担当可能であれば複数名で構成</a:t>
                      </a:r>
                      <a:endParaRPr sz="1600">
                        <a:latin typeface="Yu Gothic"/>
                        <a:cs typeface="Yu Gothic"/>
                      </a:endParaRPr>
                    </a:p>
                  </a:txBody>
                  <a:tcPr marL="0" marR="0" marT="3111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70205">
                <a:tc>
                  <a:txBody>
                    <a:bodyPr/>
                    <a:lstStyle/>
                    <a:p>
                      <a:pPr marL="91440">
                        <a:lnSpc>
                          <a:spcPct val="100000"/>
                        </a:lnSpc>
                        <a:spcBef>
                          <a:spcPts val="245"/>
                        </a:spcBef>
                      </a:pPr>
                      <a:r>
                        <a:rPr sz="1600" spc="-35" dirty="0">
                          <a:latin typeface="Yu Gothic"/>
                          <a:cs typeface="Yu Gothic"/>
                        </a:rPr>
                        <a:t>介護職員</a:t>
                      </a:r>
                      <a:endParaRPr sz="1600">
                        <a:latin typeface="Yu Gothic"/>
                        <a:cs typeface="Yu Gothic"/>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45"/>
                        </a:spcBef>
                      </a:pPr>
                      <a:r>
                        <a:rPr sz="1600" spc="-35" dirty="0">
                          <a:latin typeface="Yu Gothic"/>
                          <a:cs typeface="Yu Gothic"/>
                        </a:rPr>
                        <a:t>介護場面における専門的知識の提供を担当</a:t>
                      </a:r>
                      <a:endParaRPr sz="1600">
                        <a:latin typeface="Yu Gothic"/>
                        <a:cs typeface="Yu Gothic"/>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70840">
                <a:tc>
                  <a:txBody>
                    <a:bodyPr/>
                    <a:lstStyle/>
                    <a:p>
                      <a:pPr marL="91440">
                        <a:lnSpc>
                          <a:spcPct val="100000"/>
                        </a:lnSpc>
                        <a:spcBef>
                          <a:spcPts val="245"/>
                        </a:spcBef>
                      </a:pPr>
                      <a:r>
                        <a:rPr sz="1600" spc="-40" dirty="0">
                          <a:latin typeface="Yu Gothic"/>
                          <a:cs typeface="Yu Gothic"/>
                        </a:rPr>
                        <a:t>栄養士</a:t>
                      </a:r>
                      <a:endParaRPr sz="1600">
                        <a:latin typeface="Yu Gothic"/>
                        <a:cs typeface="Yu Gothic"/>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45"/>
                        </a:spcBef>
                      </a:pPr>
                      <a:r>
                        <a:rPr sz="1600" spc="-30" dirty="0">
                          <a:latin typeface="Yu Gothic"/>
                          <a:cs typeface="Yu Gothic"/>
                        </a:rPr>
                        <a:t>栄養管理、抵抗力や基礎体力維持</a:t>
                      </a:r>
                      <a:r>
                        <a:rPr sz="1600" spc="-10" dirty="0">
                          <a:latin typeface="Yu Gothic"/>
                          <a:cs typeface="Yu Gothic"/>
                        </a:rPr>
                        <a:t>･</a:t>
                      </a:r>
                      <a:r>
                        <a:rPr sz="1600" spc="-40" dirty="0">
                          <a:latin typeface="Yu Gothic"/>
                          <a:cs typeface="Yu Gothic"/>
                        </a:rPr>
                        <a:t>向上</a:t>
                      </a:r>
                      <a:endParaRPr sz="1600">
                        <a:latin typeface="Yu Gothic"/>
                        <a:cs typeface="Yu Gothic"/>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578485">
                <a:tc>
                  <a:txBody>
                    <a:bodyPr/>
                    <a:lstStyle/>
                    <a:p>
                      <a:pPr marL="91440">
                        <a:lnSpc>
                          <a:spcPct val="100000"/>
                        </a:lnSpc>
                        <a:spcBef>
                          <a:spcPts val="245"/>
                        </a:spcBef>
                      </a:pPr>
                      <a:r>
                        <a:rPr sz="1600" spc="-35" dirty="0">
                          <a:latin typeface="Yu Gothic"/>
                          <a:cs typeface="Yu Gothic"/>
                        </a:rPr>
                        <a:t>生活相談員</a:t>
                      </a:r>
                      <a:endParaRPr sz="1600">
                        <a:latin typeface="Yu Gothic"/>
                        <a:cs typeface="Yu Gothic"/>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45"/>
                        </a:spcBef>
                      </a:pPr>
                      <a:r>
                        <a:rPr sz="1600" spc="-35" dirty="0">
                          <a:latin typeface="Yu Gothic"/>
                          <a:cs typeface="Yu Gothic"/>
                        </a:rPr>
                        <a:t>入所者からの相談対応、入所者への援助</a:t>
                      </a:r>
                      <a:endParaRPr sz="1600">
                        <a:latin typeface="Yu Gothic"/>
                        <a:cs typeface="Yu Gothic"/>
                      </a:endParaRPr>
                    </a:p>
                    <a:p>
                      <a:pPr marL="91440">
                        <a:lnSpc>
                          <a:spcPct val="100000"/>
                        </a:lnSpc>
                      </a:pPr>
                      <a:r>
                        <a:rPr sz="1600" spc="-35" dirty="0">
                          <a:latin typeface="Yu Gothic"/>
                          <a:cs typeface="Yu Gothic"/>
                        </a:rPr>
                        <a:t>入所者の生活支援全般にわたる専門的知識の提供を担当</a:t>
                      </a:r>
                      <a:endParaRPr sz="1600">
                        <a:latin typeface="Yu Gothic"/>
                        <a:cs typeface="Yu Gothic"/>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25" dirty="0"/>
              <a:t>①感染対策委員会の定期開催及び結果の周知徹底</a:t>
            </a:r>
          </a:p>
        </p:txBody>
      </p:sp>
      <p:sp>
        <p:nvSpPr>
          <p:cNvPr id="3" name="object 3"/>
          <p:cNvSpPr txBox="1"/>
          <p:nvPr/>
        </p:nvSpPr>
        <p:spPr>
          <a:xfrm>
            <a:off x="310515" y="886460"/>
            <a:ext cx="2070100" cy="294640"/>
          </a:xfrm>
          <a:prstGeom prst="rect">
            <a:avLst/>
          </a:prstGeom>
          <a:noFill/>
        </p:spPr>
        <p:txBody>
          <a:bodyPr vert="horz" wrap="square" lIns="0" tIns="1905" rIns="0" bIns="0" rtlCol="0">
            <a:spAutoFit/>
          </a:bodyPr>
          <a:lstStyle/>
          <a:p>
            <a:pPr>
              <a:lnSpc>
                <a:spcPct val="100000"/>
              </a:lnSpc>
              <a:spcBef>
                <a:spcPts val="15"/>
              </a:spcBef>
            </a:pPr>
            <a:r>
              <a:rPr sz="1800" u="sng" spc="-10" dirty="0">
                <a:uFill>
                  <a:solidFill>
                    <a:srgbClr val="000000"/>
                  </a:solidFill>
                </a:uFill>
                <a:latin typeface="Yu Gothic"/>
                <a:cs typeface="Yu Gothic"/>
              </a:rPr>
              <a:t>３）</a:t>
            </a:r>
            <a:r>
              <a:rPr sz="1800" u="sng" spc="-20" dirty="0">
                <a:uFill>
                  <a:solidFill>
                    <a:srgbClr val="000000"/>
                  </a:solidFill>
                </a:uFill>
                <a:latin typeface="Yu Gothic"/>
                <a:cs typeface="Yu Gothic"/>
              </a:rPr>
              <a:t>開催頻度と方法</a:t>
            </a:r>
            <a:endParaRPr sz="1800" dirty="0">
              <a:latin typeface="Yu Gothic"/>
              <a:cs typeface="Yu Gothic"/>
            </a:endParaRPr>
          </a:p>
        </p:txBody>
      </p:sp>
      <p:sp>
        <p:nvSpPr>
          <p:cNvPr id="4" name="object 4"/>
          <p:cNvSpPr txBox="1"/>
          <p:nvPr/>
        </p:nvSpPr>
        <p:spPr>
          <a:xfrm>
            <a:off x="297891" y="1150111"/>
            <a:ext cx="10312400" cy="1676400"/>
          </a:xfrm>
          <a:prstGeom prst="rect">
            <a:avLst/>
          </a:prstGeom>
        </p:spPr>
        <p:txBody>
          <a:bodyPr vert="horz" wrap="square" lIns="0" tIns="12700" rIns="0" bIns="0" rtlCol="0">
            <a:spAutoFit/>
          </a:bodyPr>
          <a:lstStyle/>
          <a:p>
            <a:pPr marL="298450" indent="-285750">
              <a:lnSpc>
                <a:spcPct val="100000"/>
              </a:lnSpc>
              <a:spcBef>
                <a:spcPts val="100"/>
              </a:spcBef>
              <a:buFont typeface="Wingdings"/>
              <a:buChar char=""/>
              <a:tabLst>
                <a:tab pos="298450" algn="l"/>
              </a:tabLst>
            </a:pPr>
            <a:r>
              <a:rPr sz="1800" spc="-15" dirty="0">
                <a:latin typeface="Yu Gothic"/>
                <a:cs typeface="Yu Gothic"/>
              </a:rPr>
              <a:t>おおむね６月に１回以上</a:t>
            </a:r>
            <a:endParaRPr sz="1800">
              <a:latin typeface="Yu Gothic"/>
              <a:cs typeface="Yu Gothic"/>
            </a:endParaRPr>
          </a:p>
          <a:p>
            <a:pPr marL="298450" indent="-285750">
              <a:lnSpc>
                <a:spcPct val="100000"/>
              </a:lnSpc>
              <a:buFont typeface="Wingdings"/>
              <a:buChar char=""/>
              <a:tabLst>
                <a:tab pos="298450" algn="l"/>
              </a:tabLst>
            </a:pPr>
            <a:r>
              <a:rPr sz="1800" spc="-15" dirty="0">
                <a:latin typeface="Yu Gothic"/>
                <a:cs typeface="Yu Gothic"/>
              </a:rPr>
              <a:t>対面実施によるほか、ＷＥＢ会議システム等のテレビ電話装置等を活用して行うことができる。</a:t>
            </a:r>
            <a:endParaRPr sz="1800">
              <a:latin typeface="Yu Gothic"/>
              <a:cs typeface="Yu Gothic"/>
            </a:endParaRPr>
          </a:p>
          <a:p>
            <a:pPr marL="241300">
              <a:lnSpc>
                <a:spcPts val="2140"/>
              </a:lnSpc>
              <a:spcBef>
                <a:spcPts val="2195"/>
              </a:spcBef>
            </a:pPr>
            <a:r>
              <a:rPr sz="1800" spc="-10" dirty="0">
                <a:latin typeface="MS Gothic"/>
                <a:cs typeface="MS Gothic"/>
              </a:rPr>
              <a:t>※</a:t>
            </a:r>
            <a:r>
              <a:rPr sz="1800" spc="-15" dirty="0">
                <a:latin typeface="Yu Gothic"/>
                <a:cs typeface="Yu Gothic"/>
              </a:rPr>
              <a:t>感染対策委員会は、他の会議体を設置している場合、これと一体的に設置・運営することとして</a:t>
            </a:r>
            <a:endParaRPr sz="1800">
              <a:latin typeface="Yu Gothic"/>
              <a:cs typeface="Yu Gothic"/>
            </a:endParaRPr>
          </a:p>
          <a:p>
            <a:pPr marL="469900">
              <a:lnSpc>
                <a:spcPts val="2140"/>
              </a:lnSpc>
            </a:pPr>
            <a:r>
              <a:rPr sz="1800" spc="-20" dirty="0">
                <a:latin typeface="Yu Gothic"/>
                <a:cs typeface="Yu Gothic"/>
              </a:rPr>
              <a:t>差し支えない。</a:t>
            </a:r>
            <a:endParaRPr sz="1800">
              <a:latin typeface="Yu Gothic"/>
              <a:cs typeface="Yu Gothic"/>
            </a:endParaRPr>
          </a:p>
          <a:p>
            <a:pPr marL="241300">
              <a:lnSpc>
                <a:spcPct val="100000"/>
              </a:lnSpc>
              <a:spcBef>
                <a:spcPts val="40"/>
              </a:spcBef>
            </a:pPr>
            <a:r>
              <a:rPr sz="1800" spc="-10" dirty="0">
                <a:latin typeface="MS Gothic"/>
                <a:cs typeface="MS Gothic"/>
              </a:rPr>
              <a:t>※</a:t>
            </a:r>
            <a:r>
              <a:rPr sz="1800" spc="-15" dirty="0">
                <a:latin typeface="Yu Gothic"/>
                <a:cs typeface="Yu Gothic"/>
              </a:rPr>
              <a:t>他のサービス事業者との連携等により行うことも差し支えない。</a:t>
            </a:r>
            <a:endParaRPr sz="1800">
              <a:latin typeface="Yu Gothic"/>
              <a:cs typeface="Yu Gothic"/>
            </a:endParaRPr>
          </a:p>
        </p:txBody>
      </p:sp>
      <p:sp>
        <p:nvSpPr>
          <p:cNvPr id="5" name="object 5"/>
          <p:cNvSpPr txBox="1"/>
          <p:nvPr/>
        </p:nvSpPr>
        <p:spPr>
          <a:xfrm>
            <a:off x="310515" y="3355340"/>
            <a:ext cx="1384300" cy="294640"/>
          </a:xfrm>
          <a:prstGeom prst="rect">
            <a:avLst/>
          </a:prstGeom>
          <a:noFill/>
        </p:spPr>
        <p:txBody>
          <a:bodyPr vert="horz" wrap="square" lIns="0" tIns="1905" rIns="0" bIns="0" rtlCol="0">
            <a:spAutoFit/>
          </a:bodyPr>
          <a:lstStyle/>
          <a:p>
            <a:pPr>
              <a:lnSpc>
                <a:spcPct val="100000"/>
              </a:lnSpc>
              <a:spcBef>
                <a:spcPts val="15"/>
              </a:spcBef>
            </a:pPr>
            <a:r>
              <a:rPr sz="1800" u="sng" spc="-10" dirty="0">
                <a:uFill>
                  <a:solidFill>
                    <a:srgbClr val="000000"/>
                  </a:solidFill>
                </a:uFill>
                <a:latin typeface="Yu Gothic"/>
                <a:cs typeface="Yu Gothic"/>
              </a:rPr>
              <a:t>４）</a:t>
            </a:r>
            <a:r>
              <a:rPr sz="1800" u="sng" spc="-20" dirty="0">
                <a:uFill>
                  <a:solidFill>
                    <a:srgbClr val="000000"/>
                  </a:solidFill>
                </a:uFill>
                <a:latin typeface="Yu Gothic"/>
                <a:cs typeface="Yu Gothic"/>
              </a:rPr>
              <a:t>活動内容</a:t>
            </a:r>
            <a:endParaRPr sz="1800" dirty="0">
              <a:latin typeface="Yu Gothic"/>
              <a:cs typeface="Yu Gothic"/>
            </a:endParaRPr>
          </a:p>
        </p:txBody>
      </p:sp>
      <p:sp>
        <p:nvSpPr>
          <p:cNvPr id="6" name="object 6"/>
          <p:cNvSpPr txBox="1"/>
          <p:nvPr/>
        </p:nvSpPr>
        <p:spPr>
          <a:xfrm>
            <a:off x="297891" y="3618941"/>
            <a:ext cx="7797800" cy="1672589"/>
          </a:xfrm>
          <a:prstGeom prst="rect">
            <a:avLst/>
          </a:prstGeom>
        </p:spPr>
        <p:txBody>
          <a:bodyPr vert="horz" wrap="square" lIns="0" tIns="12700" rIns="0" bIns="0" rtlCol="0">
            <a:spAutoFit/>
          </a:bodyPr>
          <a:lstStyle/>
          <a:p>
            <a:pPr marL="241300">
              <a:lnSpc>
                <a:spcPct val="100000"/>
              </a:lnSpc>
              <a:spcBef>
                <a:spcPts val="100"/>
              </a:spcBef>
            </a:pPr>
            <a:r>
              <a:rPr sz="1800" spc="-15" dirty="0">
                <a:latin typeface="Yu Gothic"/>
                <a:cs typeface="Yu Gothic"/>
              </a:rPr>
              <a:t>主な役割としては、「感染症の予防」と「感染症発生時の対応」がある。</a:t>
            </a:r>
            <a:endParaRPr sz="1800">
              <a:latin typeface="Yu Gothic"/>
              <a:cs typeface="Yu Gothic"/>
            </a:endParaRPr>
          </a:p>
          <a:p>
            <a:pPr marL="298450" indent="-285750">
              <a:lnSpc>
                <a:spcPct val="100000"/>
              </a:lnSpc>
              <a:spcBef>
                <a:spcPts val="5"/>
              </a:spcBef>
              <a:buFont typeface="Wingdings"/>
              <a:buChar char=""/>
              <a:tabLst>
                <a:tab pos="298450" algn="l"/>
              </a:tabLst>
            </a:pPr>
            <a:r>
              <a:rPr sz="1800" spc="-15" dirty="0">
                <a:latin typeface="Yu Gothic"/>
                <a:cs typeface="Yu Gothic"/>
              </a:rPr>
              <a:t>具体的な感染対策の計画を立てる</a:t>
            </a:r>
            <a:endParaRPr sz="1800">
              <a:latin typeface="Yu Gothic"/>
              <a:cs typeface="Yu Gothic"/>
            </a:endParaRPr>
          </a:p>
          <a:p>
            <a:pPr marL="298450" indent="-285750">
              <a:lnSpc>
                <a:spcPct val="100000"/>
              </a:lnSpc>
              <a:buFont typeface="Wingdings"/>
              <a:buChar char=""/>
              <a:tabLst>
                <a:tab pos="298450" algn="l"/>
              </a:tabLst>
            </a:pPr>
            <a:r>
              <a:rPr sz="1800" spc="-15" dirty="0">
                <a:latin typeface="Yu Gothic"/>
                <a:cs typeface="Yu Gothic"/>
              </a:rPr>
              <a:t>指針・マニュアル等の作成及び見直す</a:t>
            </a:r>
            <a:endParaRPr sz="1800">
              <a:latin typeface="Yu Gothic"/>
              <a:cs typeface="Yu Gothic"/>
            </a:endParaRPr>
          </a:p>
          <a:p>
            <a:pPr marL="298450" indent="-285750">
              <a:lnSpc>
                <a:spcPct val="100000"/>
              </a:lnSpc>
              <a:buFont typeface="Wingdings"/>
              <a:buChar char=""/>
              <a:tabLst>
                <a:tab pos="298450" algn="l"/>
              </a:tabLst>
            </a:pPr>
            <a:r>
              <a:rPr sz="1800" spc="-15" dirty="0">
                <a:latin typeface="Yu Gothic"/>
                <a:cs typeface="Yu Gothic"/>
              </a:rPr>
              <a:t>感染対策に関する職員等への研修を企画、実施</a:t>
            </a:r>
            <a:endParaRPr sz="1800">
              <a:latin typeface="Yu Gothic"/>
              <a:cs typeface="Yu Gothic"/>
            </a:endParaRPr>
          </a:p>
          <a:p>
            <a:pPr marL="298450" indent="-285750">
              <a:lnSpc>
                <a:spcPct val="100000"/>
              </a:lnSpc>
              <a:buFont typeface="Wingdings"/>
              <a:buChar char=""/>
              <a:tabLst>
                <a:tab pos="298450" algn="l"/>
              </a:tabLst>
            </a:pPr>
            <a:r>
              <a:rPr sz="1800" spc="-10" dirty="0">
                <a:latin typeface="Yu Gothic"/>
                <a:cs typeface="Yu Gothic"/>
              </a:rPr>
              <a:t>感染症発生時を想定した訓練（シミュレーション）</a:t>
            </a:r>
            <a:r>
              <a:rPr sz="1800" spc="-25" dirty="0">
                <a:latin typeface="Yu Gothic"/>
                <a:cs typeface="Yu Gothic"/>
              </a:rPr>
              <a:t>を実施</a:t>
            </a:r>
            <a:endParaRPr sz="1800">
              <a:latin typeface="Yu Gothic"/>
              <a:cs typeface="Yu Gothic"/>
            </a:endParaRPr>
          </a:p>
          <a:p>
            <a:pPr marL="298450" indent="-285750">
              <a:lnSpc>
                <a:spcPct val="100000"/>
              </a:lnSpc>
              <a:buFont typeface="Wingdings"/>
              <a:buChar char=""/>
              <a:tabLst>
                <a:tab pos="298450" algn="l"/>
              </a:tabLst>
            </a:pPr>
            <a:r>
              <a:rPr sz="1800" spc="-15" dirty="0">
                <a:latin typeface="Yu Gothic"/>
                <a:cs typeface="Yu Gothic"/>
              </a:rPr>
              <a:t>感染症発生時での指揮及び外部との連絡調整</a:t>
            </a:r>
            <a:endParaRPr sz="1800">
              <a:latin typeface="Yu Gothic"/>
              <a:cs typeface="Yu Gothic"/>
            </a:endParaRPr>
          </a:p>
        </p:txBody>
      </p:sp>
      <p:sp>
        <p:nvSpPr>
          <p:cNvPr id="7" name="object 7"/>
          <p:cNvSpPr txBox="1"/>
          <p:nvPr/>
        </p:nvSpPr>
        <p:spPr>
          <a:xfrm>
            <a:off x="310515" y="5549925"/>
            <a:ext cx="2298700" cy="294640"/>
          </a:xfrm>
          <a:prstGeom prst="rect">
            <a:avLst/>
          </a:prstGeom>
          <a:noFill/>
        </p:spPr>
        <p:txBody>
          <a:bodyPr vert="horz" wrap="square" lIns="0" tIns="2540" rIns="0" bIns="0" rtlCol="0">
            <a:spAutoFit/>
          </a:bodyPr>
          <a:lstStyle/>
          <a:p>
            <a:pPr>
              <a:lnSpc>
                <a:spcPct val="100000"/>
              </a:lnSpc>
              <a:spcBef>
                <a:spcPts val="20"/>
              </a:spcBef>
            </a:pPr>
            <a:r>
              <a:rPr sz="1800" u="sng" spc="-10" dirty="0">
                <a:uFill>
                  <a:solidFill>
                    <a:srgbClr val="000000"/>
                  </a:solidFill>
                </a:uFill>
                <a:latin typeface="Yu Gothic"/>
                <a:cs typeface="Yu Gothic"/>
              </a:rPr>
              <a:t>５）</a:t>
            </a:r>
            <a:r>
              <a:rPr sz="1800" u="sng" spc="-20" dirty="0">
                <a:uFill>
                  <a:solidFill>
                    <a:srgbClr val="000000"/>
                  </a:solidFill>
                </a:uFill>
                <a:latin typeface="Yu Gothic"/>
                <a:cs typeface="Yu Gothic"/>
              </a:rPr>
              <a:t>決定事項等の周知</a:t>
            </a:r>
            <a:endParaRPr sz="1800" dirty="0">
              <a:latin typeface="Yu Gothic"/>
              <a:cs typeface="Yu Gothic"/>
            </a:endParaRPr>
          </a:p>
        </p:txBody>
      </p:sp>
      <p:sp>
        <p:nvSpPr>
          <p:cNvPr id="8" name="object 8"/>
          <p:cNvSpPr txBox="1"/>
          <p:nvPr/>
        </p:nvSpPr>
        <p:spPr>
          <a:xfrm>
            <a:off x="297891" y="5814466"/>
            <a:ext cx="11226800" cy="848994"/>
          </a:xfrm>
          <a:prstGeom prst="rect">
            <a:avLst/>
          </a:prstGeom>
        </p:spPr>
        <p:txBody>
          <a:bodyPr vert="horz" wrap="square" lIns="0" tIns="12700" rIns="0" bIns="0" rtlCol="0">
            <a:spAutoFit/>
          </a:bodyPr>
          <a:lstStyle/>
          <a:p>
            <a:pPr marL="12700" marR="5080" indent="228600" algn="just">
              <a:lnSpc>
                <a:spcPct val="100000"/>
              </a:lnSpc>
              <a:spcBef>
                <a:spcPts val="100"/>
              </a:spcBef>
            </a:pPr>
            <a:r>
              <a:rPr sz="1800" spc="-15" dirty="0">
                <a:latin typeface="Yu Gothic"/>
                <a:cs typeface="Yu Gothic"/>
              </a:rPr>
              <a:t>委員会での議論の結果や決定事項等は、確実に関係者に周知徹底を図る必要がある。各部門の代表である委員会構成メンバーにより、職制を通じて伝達するほか、緊急性がある場合には、直ちに全職員に伝える必要も発生する。そのため、緊急度や目的に合わせて複数の周知方法を作成しておくことが望ましい</a:t>
            </a:r>
            <a:endParaRPr sz="1800">
              <a:latin typeface="Yu Gothic"/>
              <a:cs typeface="Yu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091" y="118363"/>
            <a:ext cx="2466975" cy="513715"/>
          </a:xfrm>
          <a:prstGeom prst="rect">
            <a:avLst/>
          </a:prstGeom>
        </p:spPr>
        <p:txBody>
          <a:bodyPr vert="horz" wrap="square" lIns="0" tIns="12700" rIns="0" bIns="0" rtlCol="0">
            <a:spAutoFit/>
          </a:bodyPr>
          <a:lstStyle/>
          <a:p>
            <a:pPr marL="12700">
              <a:lnSpc>
                <a:spcPct val="100000"/>
              </a:lnSpc>
              <a:spcBef>
                <a:spcPts val="100"/>
              </a:spcBef>
            </a:pPr>
            <a:r>
              <a:rPr spc="-20" dirty="0"/>
              <a:t>②指針の整備</a:t>
            </a:r>
          </a:p>
        </p:txBody>
      </p:sp>
      <p:sp>
        <p:nvSpPr>
          <p:cNvPr id="3" name="object 3"/>
          <p:cNvSpPr txBox="1"/>
          <p:nvPr/>
        </p:nvSpPr>
        <p:spPr>
          <a:xfrm>
            <a:off x="310515" y="876680"/>
            <a:ext cx="927100" cy="294640"/>
          </a:xfrm>
          <a:prstGeom prst="rect">
            <a:avLst/>
          </a:prstGeom>
          <a:noFill/>
        </p:spPr>
        <p:txBody>
          <a:bodyPr vert="horz" wrap="square" lIns="0" tIns="1905" rIns="0" bIns="0" rtlCol="0">
            <a:spAutoFit/>
          </a:bodyPr>
          <a:lstStyle/>
          <a:p>
            <a:pPr>
              <a:lnSpc>
                <a:spcPct val="100000"/>
              </a:lnSpc>
              <a:spcBef>
                <a:spcPts val="15"/>
              </a:spcBef>
            </a:pPr>
            <a:r>
              <a:rPr sz="1800" u="sng" spc="-10" dirty="0">
                <a:uFill>
                  <a:solidFill>
                    <a:srgbClr val="000000"/>
                  </a:solidFill>
                </a:uFill>
                <a:latin typeface="Yu Gothic"/>
                <a:cs typeface="Yu Gothic"/>
              </a:rPr>
              <a:t>１）</a:t>
            </a:r>
            <a:r>
              <a:rPr sz="1800" u="sng" spc="-30" dirty="0">
                <a:uFill>
                  <a:solidFill>
                    <a:srgbClr val="000000"/>
                  </a:solidFill>
                </a:uFill>
                <a:latin typeface="Yu Gothic"/>
                <a:cs typeface="Yu Gothic"/>
              </a:rPr>
              <a:t>目的</a:t>
            </a:r>
            <a:endParaRPr sz="1800" dirty="0">
              <a:latin typeface="Yu Gothic"/>
              <a:cs typeface="Yu Gothic"/>
            </a:endParaRPr>
          </a:p>
        </p:txBody>
      </p:sp>
      <p:sp>
        <p:nvSpPr>
          <p:cNvPr id="4" name="object 4"/>
          <p:cNvSpPr txBox="1"/>
          <p:nvPr/>
        </p:nvSpPr>
        <p:spPr>
          <a:xfrm>
            <a:off x="297891" y="1140078"/>
            <a:ext cx="6484620" cy="299720"/>
          </a:xfrm>
          <a:prstGeom prst="rect">
            <a:avLst/>
          </a:prstGeom>
        </p:spPr>
        <p:txBody>
          <a:bodyPr vert="horz" wrap="square" lIns="0" tIns="12700" rIns="0" bIns="0" rtlCol="0">
            <a:spAutoFit/>
          </a:bodyPr>
          <a:lstStyle/>
          <a:p>
            <a:pPr marL="298450" indent="-285750">
              <a:lnSpc>
                <a:spcPct val="100000"/>
              </a:lnSpc>
              <a:spcBef>
                <a:spcPts val="100"/>
              </a:spcBef>
              <a:buFont typeface="Wingdings"/>
              <a:buChar char=""/>
              <a:tabLst>
                <a:tab pos="298450" algn="l"/>
              </a:tabLst>
            </a:pPr>
            <a:r>
              <a:rPr sz="1800" spc="-15" dirty="0">
                <a:latin typeface="Yu Gothic"/>
                <a:cs typeface="Yu Gothic"/>
              </a:rPr>
              <a:t>介護施設・事業所としての理念、考え方や方針を明確に示す</a:t>
            </a:r>
            <a:endParaRPr sz="1800">
              <a:latin typeface="Yu Gothic"/>
              <a:cs typeface="Yu Gothic"/>
            </a:endParaRPr>
          </a:p>
        </p:txBody>
      </p:sp>
      <p:sp>
        <p:nvSpPr>
          <p:cNvPr id="5" name="object 5"/>
          <p:cNvSpPr txBox="1"/>
          <p:nvPr/>
        </p:nvSpPr>
        <p:spPr>
          <a:xfrm>
            <a:off x="310515" y="1699641"/>
            <a:ext cx="927100" cy="294640"/>
          </a:xfrm>
          <a:prstGeom prst="rect">
            <a:avLst/>
          </a:prstGeom>
          <a:noFill/>
        </p:spPr>
        <p:txBody>
          <a:bodyPr vert="horz" wrap="square" lIns="0" tIns="1905" rIns="0" bIns="0" rtlCol="0">
            <a:spAutoFit/>
          </a:bodyPr>
          <a:lstStyle/>
          <a:p>
            <a:pPr>
              <a:lnSpc>
                <a:spcPct val="100000"/>
              </a:lnSpc>
              <a:spcBef>
                <a:spcPts val="15"/>
              </a:spcBef>
            </a:pPr>
            <a:r>
              <a:rPr sz="1800" u="sng" spc="-10" dirty="0">
                <a:uFill>
                  <a:solidFill>
                    <a:srgbClr val="000000"/>
                  </a:solidFill>
                </a:uFill>
                <a:latin typeface="Yu Gothic"/>
                <a:cs typeface="Yu Gothic"/>
              </a:rPr>
              <a:t>２）</a:t>
            </a:r>
            <a:r>
              <a:rPr sz="1800" u="sng" spc="-30" dirty="0">
                <a:uFill>
                  <a:solidFill>
                    <a:srgbClr val="000000"/>
                  </a:solidFill>
                </a:uFill>
                <a:latin typeface="Yu Gothic"/>
                <a:cs typeface="Yu Gothic"/>
              </a:rPr>
              <a:t>役割</a:t>
            </a:r>
            <a:endParaRPr sz="1800" dirty="0">
              <a:latin typeface="Yu Gothic"/>
              <a:cs typeface="Yu Gothic"/>
            </a:endParaRPr>
          </a:p>
        </p:txBody>
      </p:sp>
      <p:sp>
        <p:nvSpPr>
          <p:cNvPr id="6" name="object 6"/>
          <p:cNvSpPr txBox="1"/>
          <p:nvPr/>
        </p:nvSpPr>
        <p:spPr>
          <a:xfrm>
            <a:off x="297891" y="1963292"/>
            <a:ext cx="4655820" cy="574040"/>
          </a:xfrm>
          <a:prstGeom prst="rect">
            <a:avLst/>
          </a:prstGeom>
        </p:spPr>
        <p:txBody>
          <a:bodyPr vert="horz" wrap="square" lIns="0" tIns="12700" rIns="0" bIns="0" rtlCol="0">
            <a:spAutoFit/>
          </a:bodyPr>
          <a:lstStyle/>
          <a:p>
            <a:pPr marL="298450" indent="-285750">
              <a:lnSpc>
                <a:spcPct val="100000"/>
              </a:lnSpc>
              <a:spcBef>
                <a:spcPts val="100"/>
              </a:spcBef>
              <a:buFont typeface="Wingdings"/>
              <a:buChar char=""/>
              <a:tabLst>
                <a:tab pos="298450" algn="l"/>
              </a:tabLst>
            </a:pPr>
            <a:r>
              <a:rPr sz="1800" spc="-15" dirty="0">
                <a:latin typeface="Yu Gothic"/>
                <a:cs typeface="Yu Gothic"/>
              </a:rPr>
              <a:t>施設全体の考え方の共通化</a:t>
            </a:r>
            <a:endParaRPr sz="1800">
              <a:latin typeface="Yu Gothic"/>
              <a:cs typeface="Yu Gothic"/>
            </a:endParaRPr>
          </a:p>
          <a:p>
            <a:pPr marL="298450" indent="-285750">
              <a:lnSpc>
                <a:spcPct val="100000"/>
              </a:lnSpc>
              <a:buFont typeface="Wingdings"/>
              <a:buChar char=""/>
              <a:tabLst>
                <a:tab pos="298450" algn="l"/>
              </a:tabLst>
            </a:pPr>
            <a:r>
              <a:rPr sz="1800" spc="-15" dirty="0">
                <a:latin typeface="Yu Gothic"/>
                <a:cs typeface="Yu Gothic"/>
              </a:rPr>
              <a:t>実際の場面での判断や行動に役立つ情報源</a:t>
            </a:r>
            <a:endParaRPr sz="1800">
              <a:latin typeface="Yu Gothic"/>
              <a:cs typeface="Yu Gothic"/>
            </a:endParaRPr>
          </a:p>
        </p:txBody>
      </p:sp>
      <p:sp>
        <p:nvSpPr>
          <p:cNvPr id="7" name="object 7"/>
          <p:cNvSpPr txBox="1"/>
          <p:nvPr/>
        </p:nvSpPr>
        <p:spPr>
          <a:xfrm>
            <a:off x="310515" y="2796920"/>
            <a:ext cx="2527300" cy="294640"/>
          </a:xfrm>
          <a:prstGeom prst="rect">
            <a:avLst/>
          </a:prstGeom>
          <a:noFill/>
        </p:spPr>
        <p:txBody>
          <a:bodyPr vert="horz" wrap="square" lIns="0" tIns="2540" rIns="0" bIns="0" rtlCol="0">
            <a:spAutoFit/>
          </a:bodyPr>
          <a:lstStyle/>
          <a:p>
            <a:pPr>
              <a:lnSpc>
                <a:spcPct val="100000"/>
              </a:lnSpc>
              <a:spcBef>
                <a:spcPts val="20"/>
              </a:spcBef>
            </a:pPr>
            <a:r>
              <a:rPr sz="1800" u="sng" spc="-10" dirty="0">
                <a:uFill>
                  <a:solidFill>
                    <a:srgbClr val="000000"/>
                  </a:solidFill>
                </a:uFill>
                <a:latin typeface="Yu Gothic"/>
                <a:cs typeface="Yu Gothic"/>
              </a:rPr>
              <a:t>３）</a:t>
            </a:r>
            <a:r>
              <a:rPr sz="1800" u="sng" spc="-15" dirty="0">
                <a:uFill>
                  <a:solidFill>
                    <a:srgbClr val="000000"/>
                  </a:solidFill>
                </a:uFill>
                <a:latin typeface="Yu Gothic"/>
                <a:cs typeface="Yu Gothic"/>
              </a:rPr>
              <a:t>指針に規定する内容</a:t>
            </a:r>
            <a:endParaRPr sz="1800" dirty="0">
              <a:latin typeface="Yu Gothic"/>
              <a:cs typeface="Yu Gothic"/>
            </a:endParaRPr>
          </a:p>
        </p:txBody>
      </p:sp>
      <p:sp>
        <p:nvSpPr>
          <p:cNvPr id="8" name="object 8"/>
          <p:cNvSpPr txBox="1"/>
          <p:nvPr/>
        </p:nvSpPr>
        <p:spPr>
          <a:xfrm>
            <a:off x="526491" y="3060953"/>
            <a:ext cx="9399905" cy="3592195"/>
          </a:xfrm>
          <a:prstGeom prst="rect">
            <a:avLst/>
          </a:prstGeom>
        </p:spPr>
        <p:txBody>
          <a:bodyPr vert="horz" wrap="square" lIns="0" tIns="12700" rIns="0" bIns="0" rtlCol="0">
            <a:spAutoFit/>
          </a:bodyPr>
          <a:lstStyle/>
          <a:p>
            <a:pPr marL="241300" marR="1835150" indent="-228600">
              <a:lnSpc>
                <a:spcPct val="100000"/>
              </a:lnSpc>
              <a:spcBef>
                <a:spcPts val="100"/>
              </a:spcBef>
              <a:tabLst>
                <a:tab pos="697865" algn="l"/>
              </a:tabLst>
            </a:pPr>
            <a:r>
              <a:rPr sz="1800" spc="-10" dirty="0">
                <a:latin typeface="Yu Gothic"/>
                <a:cs typeface="Yu Gothic"/>
              </a:rPr>
              <a:t>指針は、感染症の「平常時の対策」と「発生時の対応」に分けて規定す</a:t>
            </a:r>
            <a:r>
              <a:rPr sz="1800" spc="-50" dirty="0">
                <a:latin typeface="Yu Gothic"/>
                <a:cs typeface="Yu Gothic"/>
              </a:rPr>
              <a:t>るア</a:t>
            </a:r>
            <a:r>
              <a:rPr sz="1800" dirty="0">
                <a:latin typeface="Yu Gothic"/>
                <a:cs typeface="Yu Gothic"/>
              </a:rPr>
              <a:t>	</a:t>
            </a:r>
            <a:r>
              <a:rPr sz="1800" spc="-10" dirty="0">
                <a:latin typeface="Yu Gothic"/>
                <a:cs typeface="Yu Gothic"/>
              </a:rPr>
              <a:t>平常時の対</a:t>
            </a:r>
            <a:r>
              <a:rPr sz="1800" spc="-50" dirty="0">
                <a:latin typeface="Yu Gothic"/>
                <a:cs typeface="Yu Gothic"/>
              </a:rPr>
              <a:t>策</a:t>
            </a:r>
            <a:endParaRPr sz="1800" dirty="0">
              <a:latin typeface="Yu Gothic"/>
              <a:cs typeface="Yu Gothic"/>
            </a:endParaRPr>
          </a:p>
          <a:p>
            <a:pPr marL="984885" indent="-286385">
              <a:lnSpc>
                <a:spcPct val="100000"/>
              </a:lnSpc>
              <a:buFont typeface="Wingdings"/>
              <a:buChar char=""/>
              <a:tabLst>
                <a:tab pos="984885" algn="l"/>
              </a:tabLst>
            </a:pPr>
            <a:r>
              <a:rPr sz="1800" spc="-10" dirty="0">
                <a:latin typeface="Yu Gothic"/>
                <a:cs typeface="Yu Gothic"/>
              </a:rPr>
              <a:t>事業所内の衛生管理（環境の整備等</a:t>
            </a:r>
            <a:r>
              <a:rPr sz="1800" spc="-50" dirty="0">
                <a:latin typeface="Yu Gothic"/>
                <a:cs typeface="Yu Gothic"/>
              </a:rPr>
              <a:t>）</a:t>
            </a:r>
            <a:endParaRPr sz="1800" dirty="0">
              <a:latin typeface="Yu Gothic"/>
              <a:cs typeface="Yu Gothic"/>
            </a:endParaRPr>
          </a:p>
          <a:p>
            <a:pPr marL="984250" indent="-285750">
              <a:lnSpc>
                <a:spcPct val="100000"/>
              </a:lnSpc>
              <a:buFont typeface="Wingdings"/>
              <a:buChar char=""/>
              <a:tabLst>
                <a:tab pos="984250" algn="l"/>
              </a:tabLst>
            </a:pPr>
            <a:r>
              <a:rPr sz="1800" spc="-10" dirty="0">
                <a:latin typeface="Yu Gothic"/>
                <a:cs typeface="Yu Gothic"/>
              </a:rPr>
              <a:t>ケアにかかる感染対策（手洗い、標準的な予防策）</a:t>
            </a:r>
            <a:r>
              <a:rPr sz="1800" spc="-50" dirty="0">
                <a:latin typeface="Yu Gothic"/>
                <a:cs typeface="Yu Gothic"/>
              </a:rPr>
              <a:t>等</a:t>
            </a:r>
            <a:endParaRPr sz="1800" dirty="0">
              <a:latin typeface="Yu Gothic"/>
              <a:cs typeface="Yu Gothic"/>
            </a:endParaRPr>
          </a:p>
          <a:p>
            <a:pPr marL="241300">
              <a:lnSpc>
                <a:spcPct val="100000"/>
              </a:lnSpc>
              <a:tabLst>
                <a:tab pos="697865" algn="l"/>
              </a:tabLst>
            </a:pPr>
            <a:r>
              <a:rPr sz="1800" spc="-50" dirty="0">
                <a:latin typeface="Yu Gothic"/>
                <a:cs typeface="Yu Gothic"/>
              </a:rPr>
              <a:t>イ</a:t>
            </a:r>
            <a:r>
              <a:rPr sz="1800" dirty="0">
                <a:latin typeface="Yu Gothic"/>
                <a:cs typeface="Yu Gothic"/>
              </a:rPr>
              <a:t>	</a:t>
            </a:r>
            <a:r>
              <a:rPr sz="1800" spc="-10" dirty="0">
                <a:latin typeface="Yu Gothic"/>
                <a:cs typeface="Yu Gothic"/>
              </a:rPr>
              <a:t>発生時の対</a:t>
            </a:r>
            <a:r>
              <a:rPr sz="1800" spc="-60" dirty="0">
                <a:latin typeface="Yu Gothic"/>
                <a:cs typeface="Yu Gothic"/>
              </a:rPr>
              <a:t>応</a:t>
            </a:r>
            <a:endParaRPr sz="1800" dirty="0">
              <a:latin typeface="Yu Gothic"/>
              <a:cs typeface="Yu Gothic"/>
            </a:endParaRPr>
          </a:p>
          <a:p>
            <a:pPr marL="984885" indent="-286385">
              <a:lnSpc>
                <a:spcPct val="100000"/>
              </a:lnSpc>
              <a:buFont typeface="Wingdings"/>
              <a:buChar char=""/>
              <a:tabLst>
                <a:tab pos="984885" algn="l"/>
              </a:tabLst>
            </a:pPr>
            <a:r>
              <a:rPr sz="1800" spc="-20" dirty="0">
                <a:latin typeface="Yu Gothic"/>
                <a:cs typeface="Yu Gothic"/>
              </a:rPr>
              <a:t>発生状況の把握</a:t>
            </a:r>
            <a:endParaRPr sz="1800" dirty="0">
              <a:latin typeface="Yu Gothic"/>
              <a:cs typeface="Yu Gothic"/>
            </a:endParaRPr>
          </a:p>
          <a:p>
            <a:pPr marL="984885" indent="-286385">
              <a:lnSpc>
                <a:spcPct val="100000"/>
              </a:lnSpc>
              <a:buFont typeface="Wingdings"/>
              <a:buChar char=""/>
              <a:tabLst>
                <a:tab pos="984885" algn="l"/>
              </a:tabLst>
            </a:pPr>
            <a:r>
              <a:rPr sz="1800" spc="-20" dirty="0">
                <a:latin typeface="Yu Gothic"/>
                <a:cs typeface="Yu Gothic"/>
              </a:rPr>
              <a:t>感染拡大の防止</a:t>
            </a:r>
            <a:endParaRPr sz="1800" dirty="0">
              <a:latin typeface="Yu Gothic"/>
              <a:cs typeface="Yu Gothic"/>
            </a:endParaRPr>
          </a:p>
          <a:p>
            <a:pPr marL="984885" indent="-286385">
              <a:lnSpc>
                <a:spcPct val="100000"/>
              </a:lnSpc>
              <a:buFont typeface="Wingdings"/>
              <a:buChar char=""/>
              <a:tabLst>
                <a:tab pos="984885" algn="l"/>
              </a:tabLst>
            </a:pPr>
            <a:r>
              <a:rPr sz="1800" spc="-15" dirty="0">
                <a:latin typeface="Yu Gothic"/>
                <a:cs typeface="Yu Gothic"/>
              </a:rPr>
              <a:t>医療機関や保健所、市町村における事業所関係課等の関係機関との連携</a:t>
            </a:r>
            <a:endParaRPr sz="1800" dirty="0">
              <a:latin typeface="Yu Gothic"/>
              <a:cs typeface="Yu Gothic"/>
            </a:endParaRPr>
          </a:p>
          <a:p>
            <a:pPr marL="984885" indent="-286385">
              <a:lnSpc>
                <a:spcPct val="100000"/>
              </a:lnSpc>
              <a:spcBef>
                <a:spcPts val="5"/>
              </a:spcBef>
              <a:buFont typeface="Wingdings"/>
              <a:buChar char=""/>
              <a:tabLst>
                <a:tab pos="984885" algn="l"/>
              </a:tabLst>
            </a:pPr>
            <a:r>
              <a:rPr sz="1800" spc="-20" dirty="0">
                <a:latin typeface="Yu Gothic"/>
                <a:cs typeface="Yu Gothic"/>
              </a:rPr>
              <a:t>行政等への報告</a:t>
            </a:r>
            <a:endParaRPr sz="1800" dirty="0">
              <a:latin typeface="Yu Gothic"/>
              <a:cs typeface="Yu Gothic"/>
            </a:endParaRPr>
          </a:p>
          <a:p>
            <a:pPr marL="241300">
              <a:lnSpc>
                <a:spcPct val="100000"/>
              </a:lnSpc>
              <a:spcBef>
                <a:spcPts val="2160"/>
              </a:spcBef>
            </a:pPr>
            <a:r>
              <a:rPr sz="1800" spc="-15" dirty="0">
                <a:latin typeface="Yu Gothic"/>
                <a:cs typeface="Yu Gothic"/>
              </a:rPr>
              <a:t>★各項目の記載内容の例については、「介護現場における感染対策の手引き」を参照</a:t>
            </a:r>
            <a:endParaRPr sz="1800" dirty="0">
              <a:latin typeface="Yu Gothic"/>
              <a:cs typeface="Yu Gothic"/>
            </a:endParaRPr>
          </a:p>
          <a:p>
            <a:pPr marL="469900">
              <a:lnSpc>
                <a:spcPct val="100000"/>
              </a:lnSpc>
            </a:pPr>
            <a:r>
              <a:rPr sz="1800" spc="-10" dirty="0">
                <a:latin typeface="Yu Gothic"/>
                <a:cs typeface="Yu Gothic"/>
              </a:rPr>
              <a:t>【ＵＲＬ】</a:t>
            </a:r>
            <a:r>
              <a:rPr sz="1800" u="sng" spc="-10" dirty="0">
                <a:solidFill>
                  <a:srgbClr val="0462C1"/>
                </a:solidFill>
                <a:uFill>
                  <a:solidFill>
                    <a:srgbClr val="0462C1"/>
                  </a:solidFill>
                </a:uFill>
                <a:latin typeface="Calibri"/>
                <a:cs typeface="Calibri"/>
                <a:hlinkClick r:id="rId2"/>
              </a:rPr>
              <a:t>https://www.mhlw.go.jp/content/12300000/001048002.pdf</a:t>
            </a:r>
            <a:endParaRPr sz="1800" dirty="0">
              <a:latin typeface="Calibri"/>
              <a:cs typeface="Calibri"/>
            </a:endParaRPr>
          </a:p>
          <a:p>
            <a:pPr marL="1612900">
              <a:lnSpc>
                <a:spcPct val="100000"/>
              </a:lnSpc>
            </a:pPr>
            <a:r>
              <a:rPr sz="1800" spc="-10" dirty="0">
                <a:latin typeface="Yu Gothic"/>
                <a:cs typeface="Yu Gothic"/>
              </a:rPr>
              <a:t>（</a:t>
            </a:r>
            <a:r>
              <a:rPr sz="1800" spc="-10" dirty="0">
                <a:solidFill>
                  <a:srgbClr val="2D3036"/>
                </a:solidFill>
                <a:latin typeface="Yu Gothic"/>
                <a:cs typeface="Yu Gothic"/>
              </a:rPr>
              <a:t>介護事業所等向けの新型コロナウイルス感染症対策等まとめページより</a:t>
            </a:r>
            <a:r>
              <a:rPr sz="1800" spc="-50" dirty="0">
                <a:latin typeface="Yu Gothic"/>
                <a:cs typeface="Yu Gothic"/>
              </a:rPr>
              <a:t>）</a:t>
            </a:r>
            <a:endParaRPr sz="1800" dirty="0">
              <a:latin typeface="Yu Gothic"/>
              <a:cs typeface="Yu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10" dirty="0"/>
              <a:t>②指針の整備（</a:t>
            </a:r>
            <a:r>
              <a:rPr spc="-20" dirty="0"/>
              <a:t>国記載例の一部抜粋</a:t>
            </a:r>
            <a:r>
              <a:rPr spc="-50" dirty="0"/>
              <a:t>）</a:t>
            </a:r>
          </a:p>
        </p:txBody>
      </p:sp>
      <p:grpSp>
        <p:nvGrpSpPr>
          <p:cNvPr id="3" name="object 3"/>
          <p:cNvGrpSpPr/>
          <p:nvPr/>
        </p:nvGrpSpPr>
        <p:grpSpPr>
          <a:xfrm>
            <a:off x="681227" y="850391"/>
            <a:ext cx="9825355" cy="5882640"/>
            <a:chOff x="681227" y="850391"/>
            <a:chExt cx="9825355" cy="5882640"/>
          </a:xfrm>
        </p:grpSpPr>
        <p:pic>
          <p:nvPicPr>
            <p:cNvPr id="4" name="object 4"/>
            <p:cNvPicPr/>
            <p:nvPr/>
          </p:nvPicPr>
          <p:blipFill>
            <a:blip r:embed="rId2" cstate="print"/>
            <a:stretch>
              <a:fillRect/>
            </a:stretch>
          </p:blipFill>
          <p:spPr>
            <a:xfrm>
              <a:off x="898451" y="929639"/>
              <a:ext cx="4322772" cy="5724144"/>
            </a:xfrm>
            <a:prstGeom prst="rect">
              <a:avLst/>
            </a:prstGeom>
          </p:spPr>
        </p:pic>
        <p:pic>
          <p:nvPicPr>
            <p:cNvPr id="5" name="object 5"/>
            <p:cNvPicPr/>
            <p:nvPr/>
          </p:nvPicPr>
          <p:blipFill>
            <a:blip r:embed="rId3" cstate="print"/>
            <a:stretch>
              <a:fillRect/>
            </a:stretch>
          </p:blipFill>
          <p:spPr>
            <a:xfrm>
              <a:off x="6208402" y="868680"/>
              <a:ext cx="3917053" cy="5754623"/>
            </a:xfrm>
            <a:prstGeom prst="rect">
              <a:avLst/>
            </a:prstGeom>
          </p:spPr>
        </p:pic>
        <p:sp>
          <p:nvSpPr>
            <p:cNvPr id="6" name="object 6"/>
            <p:cNvSpPr/>
            <p:nvPr/>
          </p:nvSpPr>
          <p:spPr>
            <a:xfrm>
              <a:off x="681227" y="850391"/>
              <a:ext cx="9825355" cy="5882640"/>
            </a:xfrm>
            <a:custGeom>
              <a:avLst/>
              <a:gdLst/>
              <a:ahLst/>
              <a:cxnLst/>
              <a:rect l="l" t="t" r="r" b="b"/>
              <a:pathLst>
                <a:path w="9825355" h="5882640">
                  <a:moveTo>
                    <a:pt x="0" y="5882640"/>
                  </a:moveTo>
                  <a:lnTo>
                    <a:pt x="4654296" y="5882640"/>
                  </a:lnTo>
                  <a:lnTo>
                    <a:pt x="4654296" y="0"/>
                  </a:lnTo>
                  <a:lnTo>
                    <a:pt x="0" y="0"/>
                  </a:lnTo>
                  <a:lnTo>
                    <a:pt x="0" y="5882640"/>
                  </a:lnTo>
                  <a:close/>
                </a:path>
                <a:path w="9825355" h="5882640">
                  <a:moveTo>
                    <a:pt x="5172456" y="5882640"/>
                  </a:moveTo>
                  <a:lnTo>
                    <a:pt x="9825228" y="5882640"/>
                  </a:lnTo>
                  <a:lnTo>
                    <a:pt x="9825228" y="0"/>
                  </a:lnTo>
                  <a:lnTo>
                    <a:pt x="5172456" y="0"/>
                  </a:lnTo>
                  <a:lnTo>
                    <a:pt x="5172456" y="5882640"/>
                  </a:lnTo>
                  <a:close/>
                </a:path>
              </a:pathLst>
            </a:custGeom>
            <a:ln w="12700">
              <a:solidFill>
                <a:srgbClr val="000000"/>
              </a:solidFill>
            </a:ln>
          </p:spPr>
          <p:txBody>
            <a:bodyPr wrap="square" lIns="0" tIns="0" rIns="0" bIns="0" rtlCol="0"/>
            <a:lstStyle/>
            <a:p>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5091" y="118363"/>
            <a:ext cx="9378315" cy="513715"/>
          </a:xfrm>
          <a:prstGeom prst="rect">
            <a:avLst/>
          </a:prstGeom>
        </p:spPr>
        <p:txBody>
          <a:bodyPr vert="horz" wrap="square" lIns="0" tIns="12700" rIns="0" bIns="0" rtlCol="0">
            <a:spAutoFit/>
          </a:bodyPr>
          <a:lstStyle/>
          <a:p>
            <a:pPr marL="12700">
              <a:lnSpc>
                <a:spcPct val="100000"/>
              </a:lnSpc>
              <a:spcBef>
                <a:spcPts val="100"/>
              </a:spcBef>
            </a:pPr>
            <a:r>
              <a:rPr spc="-10" dirty="0"/>
              <a:t>③定期的な研修・訓練</a:t>
            </a:r>
            <a:r>
              <a:rPr spc="-20" dirty="0"/>
              <a:t>（シミュレーション）</a:t>
            </a:r>
            <a:r>
              <a:rPr spc="-25" dirty="0"/>
              <a:t>の実施</a:t>
            </a:r>
          </a:p>
        </p:txBody>
      </p:sp>
      <p:sp>
        <p:nvSpPr>
          <p:cNvPr id="3" name="object 3"/>
          <p:cNvSpPr txBox="1"/>
          <p:nvPr/>
        </p:nvSpPr>
        <p:spPr>
          <a:xfrm>
            <a:off x="310515" y="876680"/>
            <a:ext cx="927100" cy="294640"/>
          </a:xfrm>
          <a:prstGeom prst="rect">
            <a:avLst/>
          </a:prstGeom>
          <a:noFill/>
        </p:spPr>
        <p:txBody>
          <a:bodyPr vert="horz" wrap="square" lIns="0" tIns="1905" rIns="0" bIns="0" rtlCol="0">
            <a:spAutoFit/>
          </a:bodyPr>
          <a:lstStyle/>
          <a:p>
            <a:pPr>
              <a:lnSpc>
                <a:spcPct val="100000"/>
              </a:lnSpc>
              <a:spcBef>
                <a:spcPts val="15"/>
              </a:spcBef>
            </a:pPr>
            <a:r>
              <a:rPr sz="1800" u="sng" spc="-10" dirty="0">
                <a:uFill>
                  <a:solidFill>
                    <a:srgbClr val="000000"/>
                  </a:solidFill>
                </a:uFill>
                <a:latin typeface="Yu Gothic"/>
                <a:cs typeface="Yu Gothic"/>
              </a:rPr>
              <a:t>１）</a:t>
            </a:r>
            <a:r>
              <a:rPr sz="1800" u="sng" spc="-30" dirty="0">
                <a:uFill>
                  <a:solidFill>
                    <a:srgbClr val="000000"/>
                  </a:solidFill>
                </a:uFill>
                <a:latin typeface="Yu Gothic"/>
                <a:cs typeface="Yu Gothic"/>
              </a:rPr>
              <a:t>目的</a:t>
            </a:r>
            <a:endParaRPr sz="1800" dirty="0">
              <a:latin typeface="Yu Gothic"/>
              <a:cs typeface="Yu Gothic"/>
            </a:endParaRPr>
          </a:p>
        </p:txBody>
      </p:sp>
      <p:sp>
        <p:nvSpPr>
          <p:cNvPr id="4" name="object 4"/>
          <p:cNvSpPr txBox="1"/>
          <p:nvPr/>
        </p:nvSpPr>
        <p:spPr>
          <a:xfrm>
            <a:off x="297891" y="1140078"/>
            <a:ext cx="11226800" cy="1123315"/>
          </a:xfrm>
          <a:prstGeom prst="rect">
            <a:avLst/>
          </a:prstGeom>
        </p:spPr>
        <p:txBody>
          <a:bodyPr vert="horz" wrap="square" lIns="0" tIns="12700" rIns="0" bIns="0" rtlCol="0">
            <a:spAutoFit/>
          </a:bodyPr>
          <a:lstStyle/>
          <a:p>
            <a:pPr marL="297815" marR="175260" indent="-285750">
              <a:lnSpc>
                <a:spcPct val="100000"/>
              </a:lnSpc>
              <a:spcBef>
                <a:spcPts val="100"/>
              </a:spcBef>
              <a:buFont typeface="Wingdings"/>
              <a:buChar char=""/>
              <a:tabLst>
                <a:tab pos="299085" algn="l"/>
              </a:tabLst>
            </a:pPr>
            <a:r>
              <a:rPr sz="1800" spc="-15" dirty="0">
                <a:latin typeface="Yu Gothic"/>
                <a:cs typeface="Yu Gothic"/>
              </a:rPr>
              <a:t>委託先の職員も含め、勤務するすべての職員が策定した指針やマニュアルに記載された感染対策の知識を	共有することにより、事業所が一体となって感染症予防の対策をとる</a:t>
            </a:r>
            <a:endParaRPr sz="1800">
              <a:latin typeface="Yu Gothic"/>
              <a:cs typeface="Yu Gothic"/>
            </a:endParaRPr>
          </a:p>
          <a:p>
            <a:pPr marL="469900" marR="5080" indent="-228600">
              <a:lnSpc>
                <a:spcPts val="2120"/>
              </a:lnSpc>
              <a:spcBef>
                <a:spcPts val="140"/>
              </a:spcBef>
            </a:pPr>
            <a:r>
              <a:rPr sz="1800" spc="-10" dirty="0">
                <a:latin typeface="MS Gothic"/>
                <a:cs typeface="MS Gothic"/>
              </a:rPr>
              <a:t>※</a:t>
            </a:r>
            <a:r>
              <a:rPr sz="1800" spc="-15" dirty="0">
                <a:latin typeface="Yu Gothic"/>
                <a:cs typeface="Yu Gothic"/>
              </a:rPr>
              <a:t>そのほかにも、感染症に対する正しい知識を持つことで、感染者に対する差別や偏見を防止することや、職員自身の健康を守るといった目的もあり</a:t>
            </a:r>
            <a:endParaRPr sz="1800">
              <a:latin typeface="Yu Gothic"/>
              <a:cs typeface="Yu Gothic"/>
            </a:endParaRPr>
          </a:p>
        </p:txBody>
      </p:sp>
      <p:sp>
        <p:nvSpPr>
          <p:cNvPr id="5" name="object 5"/>
          <p:cNvSpPr txBox="1"/>
          <p:nvPr/>
        </p:nvSpPr>
        <p:spPr>
          <a:xfrm>
            <a:off x="310515" y="2522601"/>
            <a:ext cx="1841500" cy="294640"/>
          </a:xfrm>
          <a:prstGeom prst="rect">
            <a:avLst/>
          </a:prstGeom>
          <a:noFill/>
        </p:spPr>
        <p:txBody>
          <a:bodyPr vert="horz" wrap="square" lIns="0" tIns="1905" rIns="0" bIns="0" rtlCol="0">
            <a:spAutoFit/>
          </a:bodyPr>
          <a:lstStyle/>
          <a:p>
            <a:pPr>
              <a:lnSpc>
                <a:spcPct val="100000"/>
              </a:lnSpc>
              <a:spcBef>
                <a:spcPts val="15"/>
              </a:spcBef>
            </a:pPr>
            <a:r>
              <a:rPr sz="1800" u="sng" spc="-10" dirty="0">
                <a:uFill>
                  <a:solidFill>
                    <a:srgbClr val="000000"/>
                  </a:solidFill>
                </a:uFill>
                <a:latin typeface="Yu Gothic"/>
                <a:cs typeface="Yu Gothic"/>
              </a:rPr>
              <a:t>２）</a:t>
            </a:r>
            <a:r>
              <a:rPr sz="1800" u="sng" spc="-20" dirty="0">
                <a:uFill>
                  <a:solidFill>
                    <a:srgbClr val="000000"/>
                  </a:solidFill>
                </a:uFill>
                <a:latin typeface="Yu Gothic"/>
                <a:cs typeface="Yu Gothic"/>
              </a:rPr>
              <a:t>実施について</a:t>
            </a:r>
            <a:endParaRPr sz="1800">
              <a:latin typeface="Yu Gothic"/>
              <a:cs typeface="Yu Gothic"/>
            </a:endParaRPr>
          </a:p>
        </p:txBody>
      </p:sp>
      <p:sp>
        <p:nvSpPr>
          <p:cNvPr id="6" name="object 6"/>
          <p:cNvSpPr txBox="1"/>
          <p:nvPr/>
        </p:nvSpPr>
        <p:spPr>
          <a:xfrm>
            <a:off x="297891" y="2786634"/>
            <a:ext cx="11226800" cy="3868420"/>
          </a:xfrm>
          <a:prstGeom prst="rect">
            <a:avLst/>
          </a:prstGeom>
        </p:spPr>
        <p:txBody>
          <a:bodyPr vert="horz" wrap="square" lIns="0" tIns="12700" rIns="0" bIns="0" rtlCol="0">
            <a:spAutoFit/>
          </a:bodyPr>
          <a:lstStyle/>
          <a:p>
            <a:pPr marL="12700">
              <a:lnSpc>
                <a:spcPct val="100000"/>
              </a:lnSpc>
              <a:spcBef>
                <a:spcPts val="100"/>
              </a:spcBef>
              <a:tabLst>
                <a:tab pos="469265" algn="l"/>
              </a:tabLst>
            </a:pPr>
            <a:r>
              <a:rPr sz="1800" spc="-50" dirty="0">
                <a:latin typeface="Yu Gothic"/>
                <a:cs typeface="Yu Gothic"/>
              </a:rPr>
              <a:t>ア</a:t>
            </a:r>
            <a:r>
              <a:rPr sz="1800" dirty="0">
                <a:latin typeface="Yu Gothic"/>
                <a:cs typeface="Yu Gothic"/>
              </a:rPr>
              <a:t>	</a:t>
            </a:r>
            <a:r>
              <a:rPr sz="1800" spc="-10" dirty="0">
                <a:latin typeface="Yu Gothic"/>
                <a:cs typeface="Yu Gothic"/>
              </a:rPr>
              <a:t>研</a:t>
            </a:r>
            <a:r>
              <a:rPr sz="1800" spc="-50" dirty="0">
                <a:latin typeface="Yu Gothic"/>
                <a:cs typeface="Yu Gothic"/>
              </a:rPr>
              <a:t>修</a:t>
            </a:r>
            <a:endParaRPr sz="1800">
              <a:latin typeface="Yu Gothic"/>
              <a:cs typeface="Yu Gothic"/>
            </a:endParaRPr>
          </a:p>
          <a:p>
            <a:pPr marL="755650" indent="-285750">
              <a:lnSpc>
                <a:spcPct val="100000"/>
              </a:lnSpc>
              <a:buFont typeface="Wingdings"/>
              <a:buChar char=""/>
              <a:tabLst>
                <a:tab pos="755650" algn="l"/>
              </a:tabLst>
            </a:pPr>
            <a:r>
              <a:rPr sz="1800" spc="-15" dirty="0">
                <a:latin typeface="Yu Gothic"/>
                <a:cs typeface="Yu Gothic"/>
              </a:rPr>
              <a:t>年１回以上実施。また、新規採用時には感染対策研修を実施することが望ましい。</a:t>
            </a:r>
            <a:endParaRPr sz="1800">
              <a:latin typeface="Yu Gothic"/>
              <a:cs typeface="Yu Gothic"/>
            </a:endParaRPr>
          </a:p>
          <a:p>
            <a:pPr marL="755650" indent="-285750">
              <a:lnSpc>
                <a:spcPct val="100000"/>
              </a:lnSpc>
              <a:buFont typeface="Wingdings"/>
              <a:buChar char=""/>
              <a:tabLst>
                <a:tab pos="755650" algn="l"/>
              </a:tabLst>
            </a:pPr>
            <a:r>
              <a:rPr sz="1800" spc="-15" dirty="0">
                <a:latin typeface="Yu Gothic"/>
                <a:cs typeface="Yu Gothic"/>
              </a:rPr>
              <a:t>研修実施内容については記録することが必要</a:t>
            </a:r>
            <a:endParaRPr sz="1800">
              <a:latin typeface="Yu Gothic"/>
              <a:cs typeface="Yu Gothic"/>
            </a:endParaRPr>
          </a:p>
          <a:p>
            <a:pPr marL="755650" indent="-285750">
              <a:lnSpc>
                <a:spcPct val="100000"/>
              </a:lnSpc>
              <a:buFont typeface="Wingdings"/>
              <a:buChar char=""/>
              <a:tabLst>
                <a:tab pos="755650" algn="l"/>
              </a:tabLst>
            </a:pPr>
            <a:r>
              <a:rPr sz="1800" spc="-15" dirty="0">
                <a:latin typeface="Yu Gothic"/>
                <a:cs typeface="Yu Gothic"/>
              </a:rPr>
              <a:t>実施にあたっては、厚生労働省「介護職員にもわかりやすい感染対策の動画まとめページ」等を活用</a:t>
            </a:r>
            <a:endParaRPr sz="1800">
              <a:latin typeface="Yu Gothic"/>
              <a:cs typeface="Yu Gothic"/>
            </a:endParaRPr>
          </a:p>
          <a:p>
            <a:pPr marL="756285">
              <a:lnSpc>
                <a:spcPct val="100000"/>
              </a:lnSpc>
            </a:pPr>
            <a:r>
              <a:rPr sz="1800" spc="-15" dirty="0">
                <a:latin typeface="Yu Gothic"/>
                <a:cs typeface="Yu Gothic"/>
              </a:rPr>
              <a:t>するなど、事業所内で行うものでも差し支えなく、事業所の実態に応じて行う</a:t>
            </a:r>
            <a:endParaRPr sz="1800">
              <a:latin typeface="Yu Gothic"/>
              <a:cs typeface="Yu Gothic"/>
            </a:endParaRPr>
          </a:p>
          <a:p>
            <a:pPr marL="12700">
              <a:lnSpc>
                <a:spcPct val="100000"/>
              </a:lnSpc>
              <a:tabLst>
                <a:tab pos="469265" algn="l"/>
              </a:tabLst>
            </a:pPr>
            <a:r>
              <a:rPr sz="1800" spc="-50" dirty="0">
                <a:latin typeface="Yu Gothic"/>
                <a:cs typeface="Yu Gothic"/>
              </a:rPr>
              <a:t>イ</a:t>
            </a:r>
            <a:r>
              <a:rPr sz="1800" dirty="0">
                <a:latin typeface="Yu Gothic"/>
                <a:cs typeface="Yu Gothic"/>
              </a:rPr>
              <a:t>	</a:t>
            </a:r>
            <a:r>
              <a:rPr sz="1800" spc="-10" dirty="0">
                <a:latin typeface="Yu Gothic"/>
                <a:cs typeface="Yu Gothic"/>
              </a:rPr>
              <a:t>訓練（シミュレーション</a:t>
            </a:r>
            <a:r>
              <a:rPr sz="1800" spc="-50" dirty="0">
                <a:latin typeface="Yu Gothic"/>
                <a:cs typeface="Yu Gothic"/>
              </a:rPr>
              <a:t>）</a:t>
            </a:r>
            <a:endParaRPr sz="1800">
              <a:latin typeface="Yu Gothic"/>
              <a:cs typeface="Yu Gothic"/>
            </a:endParaRPr>
          </a:p>
          <a:p>
            <a:pPr marL="755650" indent="-285750">
              <a:lnSpc>
                <a:spcPct val="100000"/>
              </a:lnSpc>
              <a:buFont typeface="Wingdings"/>
              <a:buChar char=""/>
              <a:tabLst>
                <a:tab pos="755650" algn="l"/>
              </a:tabLst>
            </a:pPr>
            <a:r>
              <a:rPr sz="1800" spc="-20" dirty="0">
                <a:latin typeface="Yu Gothic"/>
                <a:cs typeface="Yu Gothic"/>
              </a:rPr>
              <a:t>年１回以上実施。</a:t>
            </a:r>
            <a:endParaRPr sz="1800">
              <a:latin typeface="Yu Gothic"/>
              <a:cs typeface="Yu Gothic"/>
            </a:endParaRPr>
          </a:p>
          <a:p>
            <a:pPr marL="755650" indent="-285750">
              <a:lnSpc>
                <a:spcPct val="100000"/>
              </a:lnSpc>
              <a:buFont typeface="Wingdings"/>
              <a:buChar char=""/>
              <a:tabLst>
                <a:tab pos="755650" algn="l"/>
              </a:tabLst>
            </a:pPr>
            <a:r>
              <a:rPr sz="1800" spc="-15" dirty="0">
                <a:latin typeface="Yu Gothic"/>
                <a:cs typeface="Yu Gothic"/>
              </a:rPr>
              <a:t>実際に感染症が発生した場合を想定し、発生時の対応について確認をする</a:t>
            </a:r>
            <a:endParaRPr sz="1800">
              <a:latin typeface="Yu Gothic"/>
              <a:cs typeface="Yu Gothic"/>
            </a:endParaRPr>
          </a:p>
          <a:p>
            <a:pPr marL="755650" indent="-285750">
              <a:lnSpc>
                <a:spcPct val="100000"/>
              </a:lnSpc>
              <a:buFont typeface="Wingdings"/>
              <a:buChar char=""/>
              <a:tabLst>
                <a:tab pos="755650" algn="l"/>
              </a:tabLst>
            </a:pPr>
            <a:r>
              <a:rPr sz="1800" spc="-15" dirty="0">
                <a:latin typeface="Yu Gothic"/>
                <a:cs typeface="Yu Gothic"/>
              </a:rPr>
              <a:t>事業所内の役割分担の確認や、感染対策をした上でのケアの演習などを実施する</a:t>
            </a:r>
            <a:endParaRPr sz="1800">
              <a:latin typeface="Yu Gothic"/>
              <a:cs typeface="Yu Gothic"/>
            </a:endParaRPr>
          </a:p>
          <a:p>
            <a:pPr marL="755015" marR="175260" indent="-285750">
              <a:lnSpc>
                <a:spcPct val="100000"/>
              </a:lnSpc>
              <a:buFont typeface="Wingdings"/>
              <a:buChar char=""/>
              <a:tabLst>
                <a:tab pos="756285" algn="l"/>
              </a:tabLst>
            </a:pPr>
            <a:r>
              <a:rPr sz="1800" spc="-15" dirty="0">
                <a:latin typeface="Yu Gothic"/>
                <a:cs typeface="Yu Gothic"/>
              </a:rPr>
              <a:t>実施手法は問わないものの、机上及び実地でするものを適切に組み合わせながら実施することが望ま	</a:t>
            </a:r>
            <a:r>
              <a:rPr sz="1800" spc="-30" dirty="0">
                <a:latin typeface="Yu Gothic"/>
                <a:cs typeface="Yu Gothic"/>
              </a:rPr>
              <a:t>しい</a:t>
            </a:r>
            <a:endParaRPr sz="1800">
              <a:latin typeface="Yu Gothic"/>
              <a:cs typeface="Yu Gothic"/>
            </a:endParaRPr>
          </a:p>
          <a:p>
            <a:pPr marL="12700">
              <a:lnSpc>
                <a:spcPct val="100000"/>
              </a:lnSpc>
              <a:spcBef>
                <a:spcPts val="2165"/>
              </a:spcBef>
            </a:pPr>
            <a:r>
              <a:rPr sz="1800" b="1" u="sng" spc="-15" dirty="0">
                <a:solidFill>
                  <a:srgbClr val="FF0000"/>
                </a:solidFill>
                <a:uFill>
                  <a:solidFill>
                    <a:srgbClr val="FF0000"/>
                  </a:solidFill>
                </a:uFill>
                <a:latin typeface="Yu Gothic"/>
                <a:cs typeface="Yu Gothic"/>
              </a:rPr>
              <a:t>これらの研修・訓練は、一度受講すればよいというものではありません。繰り返し受講し、常に最新の知識の</a:t>
            </a:r>
            <a:endParaRPr sz="1800">
              <a:latin typeface="Yu Gothic"/>
              <a:cs typeface="Yu Gothic"/>
            </a:endParaRPr>
          </a:p>
          <a:p>
            <a:pPr marL="12700">
              <a:lnSpc>
                <a:spcPct val="100000"/>
              </a:lnSpc>
              <a:spcBef>
                <a:spcPts val="10"/>
              </a:spcBef>
            </a:pPr>
            <a:r>
              <a:rPr sz="1800" b="1" u="sng" spc="-15" dirty="0">
                <a:solidFill>
                  <a:srgbClr val="FF0000"/>
                </a:solidFill>
                <a:uFill>
                  <a:solidFill>
                    <a:srgbClr val="FF0000"/>
                  </a:solidFill>
                </a:uFill>
                <a:latin typeface="Yu Gothic"/>
                <a:cs typeface="Yu Gothic"/>
              </a:rPr>
              <a:t>習得を図ることや、知識定着を図るよう働きかけることが重要です。</a:t>
            </a:r>
            <a:endParaRPr sz="1800">
              <a:latin typeface="Yu Gothic"/>
              <a:cs typeface="Yu Gothic"/>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330</Words>
  <Application>Microsoft Office PowerPoint</Application>
  <PresentationFormat>ワイド画面</PresentationFormat>
  <Paragraphs>86</Paragraphs>
  <Slides>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BIZ UDPGothic</vt:lpstr>
      <vt:lpstr>MS Gothic</vt:lpstr>
      <vt:lpstr>Yu Gothic</vt:lpstr>
      <vt:lpstr>Yu Gothic</vt:lpstr>
      <vt:lpstr>Calibri</vt:lpstr>
      <vt:lpstr>Wingdings</vt:lpstr>
      <vt:lpstr>Office Theme</vt:lpstr>
      <vt:lpstr>感染症対策の強化について</vt:lpstr>
      <vt:lpstr>令和６年度報酬改定</vt:lpstr>
      <vt:lpstr>①感染対策委員会の定期開催及び結果の周知徹底</vt:lpstr>
      <vt:lpstr>①感染対策委員会の定期開催及び結果の周知徹底</vt:lpstr>
      <vt:lpstr>②指針の整備</vt:lpstr>
      <vt:lpstr>②指針の整備（国記載例の一部抜粋）</vt:lpstr>
      <vt:lpstr>③定期的な研修・訓練（シミュレーション）の実施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感染症対策の強化</dc:title>
  <dc:creator>鳥越 光</dc:creator>
  <cp:lastModifiedBy>金田 真輝</cp:lastModifiedBy>
  <cp:revision>5</cp:revision>
  <cp:lastPrinted>2025-03-06T02:45:29Z</cp:lastPrinted>
  <dcterms:created xsi:type="dcterms:W3CDTF">2024-02-25T23:54:54Z</dcterms:created>
  <dcterms:modified xsi:type="dcterms:W3CDTF">2025-03-06T02:45:31Z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2023-11-28T00:00:00Z</vt:filetime>
  </property>
  <property fmtid="{D5CDD505-2E9C-101B-9397-08002B2CF9AE}" pid="3" name="Creator">
    <vt:lpwstr>Microsoft® PowerPoint® for Microsoft 365</vt:lpwstr>
  </property>
  <property fmtid="{D5CDD505-2E9C-101B-9397-08002B2CF9AE}" pid="4" name="LastSaved">
    <vt:filetime>2024-02-25T00:00:00Z</vt:filetime>
  </property>
  <property fmtid="{D5CDD505-2E9C-101B-9397-08002B2CF9AE}" pid="5" name="Producer">
    <vt:lpwstr>Microsoft® PowerPoint® for Microsoft 365</vt:lpwstr>
  </property>
</Properties>
</file>