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sldIdLst>
    <p:sldId id="256" r:id="rId2"/>
    <p:sldId id="257" r:id="rId3"/>
    <p:sldId id="259" r:id="rId4"/>
    <p:sldId id="258" r:id="rId5"/>
    <p:sldId id="260" r:id="rId6"/>
    <p:sldId id="261" r:id="rId7"/>
    <p:sldId id="262" r:id="rId8"/>
    <p:sldId id="263" r:id="rId9"/>
    <p:sldId id="265" r:id="rId10"/>
    <p:sldId id="264" r:id="rId11"/>
    <p:sldId id="266" r:id="rId12"/>
    <p:sldId id="269" r:id="rId13"/>
    <p:sldId id="268" r:id="rId14"/>
    <p:sldId id="270" r:id="rId15"/>
    <p:sldId id="271" r:id="rId16"/>
    <p:sldId id="272" r:id="rId17"/>
    <p:sldId id="273" r:id="rId18"/>
    <p:sldId id="274" r:id="rId19"/>
    <p:sldId id="275" r:id="rId20"/>
    <p:sldId id="276" r:id="rId21"/>
    <p:sldId id="277" r:id="rId22"/>
  </p:sldIdLst>
  <p:sldSz cx="12192000" cy="6858000"/>
  <p:notesSz cx="6735763" cy="9866313"/>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954"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3D98EBA8-40CF-4FE0-AA19-2FB3C89A108E}" type="datetimeFigureOut">
              <a:rPr kumimoji="1" lang="ja-JP" altLang="en-US" smtClean="0"/>
              <a:t>2026/2/17</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AD1121D1-5744-4BD5-8B65-BB3BFBC8585C}" type="slidenum">
              <a:rPr kumimoji="1" lang="ja-JP" altLang="en-US" smtClean="0"/>
              <a:t>‹#›</a:t>
            </a:fld>
            <a:endParaRPr kumimoji="1" lang="ja-JP" altLang="en-US"/>
          </a:p>
        </p:txBody>
      </p:sp>
    </p:spTree>
    <p:extLst>
      <p:ext uri="{BB962C8B-B14F-4D97-AF65-F5344CB8AC3E}">
        <p14:creationId xmlns:p14="http://schemas.microsoft.com/office/powerpoint/2010/main" val="67638038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1121D1-5744-4BD5-8B65-BB3BFBC8585C}" type="slidenum">
              <a:rPr kumimoji="1" lang="ja-JP" altLang="en-US" smtClean="0"/>
              <a:t>5</a:t>
            </a:fld>
            <a:endParaRPr kumimoji="1" lang="ja-JP" altLang="en-US"/>
          </a:p>
        </p:txBody>
      </p:sp>
    </p:spTree>
    <p:extLst>
      <p:ext uri="{BB962C8B-B14F-4D97-AF65-F5344CB8AC3E}">
        <p14:creationId xmlns:p14="http://schemas.microsoft.com/office/powerpoint/2010/main" val="38043944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7" name="bg object 17"/>
          <p:cNvSpPr/>
          <p:nvPr/>
        </p:nvSpPr>
        <p:spPr>
          <a:xfrm>
            <a:off x="0" y="2711195"/>
            <a:ext cx="12192000" cy="1435735"/>
          </a:xfrm>
          <a:custGeom>
            <a:avLst/>
            <a:gdLst/>
            <a:ahLst/>
            <a:cxnLst/>
            <a:rect l="l" t="t" r="r" b="b"/>
            <a:pathLst>
              <a:path w="12192000" h="1435735">
                <a:moveTo>
                  <a:pt x="12192000" y="0"/>
                </a:moveTo>
                <a:lnTo>
                  <a:pt x="0" y="0"/>
                </a:lnTo>
                <a:lnTo>
                  <a:pt x="0" y="1435608"/>
                </a:lnTo>
                <a:lnTo>
                  <a:pt x="12192000" y="1435608"/>
                </a:lnTo>
                <a:lnTo>
                  <a:pt x="12192000" y="0"/>
                </a:lnTo>
                <a:close/>
              </a:path>
            </a:pathLst>
          </a:custGeom>
          <a:solidFill>
            <a:srgbClr val="FFDE75"/>
          </a:solidFill>
        </p:spPr>
        <p:txBody>
          <a:bodyPr wrap="square" lIns="0" tIns="0" rIns="0" bIns="0" rtlCol="0"/>
          <a:lstStyle/>
          <a:p>
            <a:endParaRPr/>
          </a:p>
        </p:txBody>
      </p:sp>
      <p:sp>
        <p:nvSpPr>
          <p:cNvPr id="2" name="Holder 2"/>
          <p:cNvSpPr>
            <a:spLocks noGrp="1"/>
          </p:cNvSpPr>
          <p:nvPr>
            <p:ph type="ctrTitle"/>
          </p:nvPr>
        </p:nvSpPr>
        <p:spPr>
          <a:xfrm>
            <a:off x="2431160" y="3048380"/>
            <a:ext cx="7328534" cy="756920"/>
          </a:xfrm>
          <a:prstGeom prst="rect">
            <a:avLst/>
          </a:prstGeom>
        </p:spPr>
        <p:txBody>
          <a:bodyPr wrap="square" lIns="0" tIns="0" rIns="0" bIns="0">
            <a:spAutoFit/>
          </a:bodyPr>
          <a:lstStyle>
            <a:lvl1pPr>
              <a:defRPr sz="3200" b="0" i="0">
                <a:solidFill>
                  <a:schemeClr val="tx1"/>
                </a:solidFill>
                <a:latin typeface="Yu Gothic"/>
                <a:cs typeface="Yu Gothic"/>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2/17/2026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Yu Gothic"/>
                <a:cs typeface="Yu Gothic"/>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2/17/2026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Yu Gothic"/>
                <a:cs typeface="Yu Gothic"/>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2/17/2026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Yu Gothic"/>
                <a:cs typeface="Yu Gothic"/>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2/17/2026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2/17/2026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71855" y="702563"/>
            <a:ext cx="11391900" cy="147955"/>
          </a:xfrm>
          <a:custGeom>
            <a:avLst/>
            <a:gdLst/>
            <a:ahLst/>
            <a:cxnLst/>
            <a:rect l="l" t="t" r="r" b="b"/>
            <a:pathLst>
              <a:path w="11391900" h="147955">
                <a:moveTo>
                  <a:pt x="0" y="0"/>
                </a:moveTo>
                <a:lnTo>
                  <a:pt x="0" y="147827"/>
                </a:lnTo>
                <a:lnTo>
                  <a:pt x="11391900" y="73913"/>
                </a:lnTo>
                <a:lnTo>
                  <a:pt x="0" y="0"/>
                </a:lnTo>
                <a:close/>
              </a:path>
            </a:pathLst>
          </a:custGeom>
          <a:solidFill>
            <a:srgbClr val="FFC000"/>
          </a:solidFill>
        </p:spPr>
        <p:txBody>
          <a:bodyPr wrap="square" lIns="0" tIns="0" rIns="0" bIns="0" rtlCol="0"/>
          <a:lstStyle/>
          <a:p>
            <a:endParaRPr/>
          </a:p>
        </p:txBody>
      </p:sp>
      <p:sp>
        <p:nvSpPr>
          <p:cNvPr id="17" name="bg object 17"/>
          <p:cNvSpPr/>
          <p:nvPr/>
        </p:nvSpPr>
        <p:spPr>
          <a:xfrm>
            <a:off x="371855" y="702563"/>
            <a:ext cx="11391900" cy="147955"/>
          </a:xfrm>
          <a:custGeom>
            <a:avLst/>
            <a:gdLst/>
            <a:ahLst/>
            <a:cxnLst/>
            <a:rect l="l" t="t" r="r" b="b"/>
            <a:pathLst>
              <a:path w="11391900" h="147955">
                <a:moveTo>
                  <a:pt x="0" y="0"/>
                </a:moveTo>
                <a:lnTo>
                  <a:pt x="11391900" y="73913"/>
                </a:lnTo>
                <a:lnTo>
                  <a:pt x="0" y="147827"/>
                </a:lnTo>
                <a:lnTo>
                  <a:pt x="0" y="0"/>
                </a:lnTo>
                <a:close/>
              </a:path>
            </a:pathLst>
          </a:custGeom>
          <a:ln w="12700">
            <a:solidFill>
              <a:srgbClr val="FFC000"/>
            </a:solidFill>
          </a:ln>
        </p:spPr>
        <p:txBody>
          <a:bodyPr wrap="square" lIns="0" tIns="0" rIns="0" bIns="0" rtlCol="0"/>
          <a:lstStyle/>
          <a:p>
            <a:endParaRPr/>
          </a:p>
        </p:txBody>
      </p:sp>
      <p:sp>
        <p:nvSpPr>
          <p:cNvPr id="18" name="bg object 18"/>
          <p:cNvSpPr/>
          <p:nvPr/>
        </p:nvSpPr>
        <p:spPr>
          <a:xfrm>
            <a:off x="28955" y="108204"/>
            <a:ext cx="723900" cy="742315"/>
          </a:xfrm>
          <a:custGeom>
            <a:avLst/>
            <a:gdLst/>
            <a:ahLst/>
            <a:cxnLst/>
            <a:rect l="l" t="t" r="r" b="b"/>
            <a:pathLst>
              <a:path w="723900" h="742315">
                <a:moveTo>
                  <a:pt x="361950" y="0"/>
                </a:moveTo>
                <a:lnTo>
                  <a:pt x="0" y="742188"/>
                </a:lnTo>
                <a:lnTo>
                  <a:pt x="723900" y="742188"/>
                </a:lnTo>
                <a:lnTo>
                  <a:pt x="361950" y="0"/>
                </a:lnTo>
                <a:close/>
              </a:path>
            </a:pathLst>
          </a:custGeom>
          <a:solidFill>
            <a:srgbClr val="FFC000"/>
          </a:solidFill>
        </p:spPr>
        <p:txBody>
          <a:bodyPr wrap="square" lIns="0" tIns="0" rIns="0" bIns="0" rtlCol="0"/>
          <a:lstStyle/>
          <a:p>
            <a:endParaRPr/>
          </a:p>
        </p:txBody>
      </p:sp>
      <p:sp>
        <p:nvSpPr>
          <p:cNvPr id="19" name="bg object 19"/>
          <p:cNvSpPr/>
          <p:nvPr/>
        </p:nvSpPr>
        <p:spPr>
          <a:xfrm>
            <a:off x="28955" y="108204"/>
            <a:ext cx="723900" cy="742315"/>
          </a:xfrm>
          <a:custGeom>
            <a:avLst/>
            <a:gdLst/>
            <a:ahLst/>
            <a:cxnLst/>
            <a:rect l="l" t="t" r="r" b="b"/>
            <a:pathLst>
              <a:path w="723900" h="742315">
                <a:moveTo>
                  <a:pt x="0" y="742188"/>
                </a:moveTo>
                <a:lnTo>
                  <a:pt x="361950" y="0"/>
                </a:lnTo>
                <a:lnTo>
                  <a:pt x="723900" y="742188"/>
                </a:lnTo>
                <a:lnTo>
                  <a:pt x="0" y="742188"/>
                </a:lnTo>
                <a:close/>
              </a:path>
            </a:pathLst>
          </a:custGeom>
          <a:ln w="12700">
            <a:solidFill>
              <a:srgbClr val="FFC000"/>
            </a:solidFill>
          </a:ln>
        </p:spPr>
        <p:txBody>
          <a:bodyPr wrap="square" lIns="0" tIns="0" rIns="0" bIns="0" rtlCol="0"/>
          <a:lstStyle/>
          <a:p>
            <a:endParaRPr/>
          </a:p>
        </p:txBody>
      </p:sp>
      <p:sp>
        <p:nvSpPr>
          <p:cNvPr id="2" name="Holder 2"/>
          <p:cNvSpPr>
            <a:spLocks noGrp="1"/>
          </p:cNvSpPr>
          <p:nvPr>
            <p:ph type="title"/>
          </p:nvPr>
        </p:nvSpPr>
        <p:spPr>
          <a:xfrm>
            <a:off x="755091" y="118363"/>
            <a:ext cx="8971280" cy="513715"/>
          </a:xfrm>
          <a:prstGeom prst="rect">
            <a:avLst/>
          </a:prstGeom>
        </p:spPr>
        <p:txBody>
          <a:bodyPr wrap="square" lIns="0" tIns="0" rIns="0" bIns="0">
            <a:spAutoFit/>
          </a:bodyPr>
          <a:lstStyle>
            <a:lvl1pPr>
              <a:defRPr sz="3200" b="0" i="0">
                <a:solidFill>
                  <a:schemeClr val="tx1"/>
                </a:solidFill>
                <a:latin typeface="Yu Gothic"/>
                <a:cs typeface="Yu Gothic"/>
              </a:defRPr>
            </a:lvl1pPr>
          </a:lstStyle>
          <a:p>
            <a:endParaRPr/>
          </a:p>
        </p:txBody>
      </p:sp>
      <p:sp>
        <p:nvSpPr>
          <p:cNvPr id="3" name="Holder 3"/>
          <p:cNvSpPr>
            <a:spLocks noGrp="1"/>
          </p:cNvSpPr>
          <p:nvPr>
            <p:ph type="body" idx="1"/>
          </p:nvPr>
        </p:nvSpPr>
        <p:spPr>
          <a:xfrm>
            <a:off x="297891" y="2786634"/>
            <a:ext cx="11226800" cy="386842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2/17/2026</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xfrm>
            <a:off x="3615880" y="3050540"/>
            <a:ext cx="4960240" cy="756920"/>
          </a:xfrm>
          <a:prstGeom prst="rect">
            <a:avLst/>
          </a:prstGeom>
        </p:spPr>
        <p:txBody>
          <a:bodyPr vert="horz" wrap="square" lIns="0" tIns="12700" rIns="0" bIns="0" rtlCol="0">
            <a:spAutoFit/>
          </a:bodyPr>
          <a:lstStyle/>
          <a:p>
            <a:pPr marL="12700">
              <a:lnSpc>
                <a:spcPct val="100000"/>
              </a:lnSpc>
              <a:spcBef>
                <a:spcPts val="100"/>
              </a:spcBef>
            </a:pPr>
            <a:r>
              <a:rPr lang="ja-JP" altLang="en-US" sz="4800" b="1" spc="-15" dirty="0">
                <a:latin typeface="BIZ UDPGothic"/>
                <a:cs typeface="BIZ UDPGothic"/>
              </a:rPr>
              <a:t>運営指導について</a:t>
            </a:r>
            <a:endParaRPr sz="4800" dirty="0">
              <a:latin typeface="BIZ UDPGothic"/>
              <a:cs typeface="BIZ UDPGothic"/>
            </a:endParaRPr>
          </a:p>
        </p:txBody>
      </p:sp>
      <p:pic>
        <p:nvPicPr>
          <p:cNvPr id="3" name="図 2">
            <a:extLst>
              <a:ext uri="{FF2B5EF4-FFF2-40B4-BE49-F238E27FC236}">
                <a16:creationId xmlns:a16="http://schemas.microsoft.com/office/drawing/2014/main" id="{D76C6455-C81D-4AB7-A6C1-DC31A2353C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88164" y="424180"/>
            <a:ext cx="2854535" cy="1557020"/>
          </a:xfrm>
          <a:prstGeom prst="rect">
            <a:avLst/>
          </a:prstGeom>
          <a:ln>
            <a:noFill/>
          </a:ln>
          <a:effectLst>
            <a:softEdge rad="112500"/>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C97D68-E6E6-C0F7-C305-9DA2C1D627D9}"/>
              </a:ext>
            </a:extLst>
          </p:cNvPr>
          <p:cNvSpPr>
            <a:spLocks noGrp="1"/>
          </p:cNvSpPr>
          <p:nvPr>
            <p:ph type="title"/>
          </p:nvPr>
        </p:nvSpPr>
        <p:spPr>
          <a:xfrm>
            <a:off x="755091" y="118363"/>
            <a:ext cx="8971280" cy="492443"/>
          </a:xfrm>
        </p:spPr>
        <p:txBody>
          <a:bodyPr/>
          <a:lstStyle/>
          <a:p>
            <a:r>
              <a:rPr kumimoji="1" lang="ja-JP" altLang="en-US" dirty="0"/>
              <a:t>指摘事項の例①</a:t>
            </a:r>
          </a:p>
        </p:txBody>
      </p:sp>
      <p:sp>
        <p:nvSpPr>
          <p:cNvPr id="3" name="テキスト プレースホルダー 2">
            <a:extLst>
              <a:ext uri="{FF2B5EF4-FFF2-40B4-BE49-F238E27FC236}">
                <a16:creationId xmlns:a16="http://schemas.microsoft.com/office/drawing/2014/main" id="{20288E0B-6C5A-207B-F98D-EE1847A528D0}"/>
              </a:ext>
            </a:extLst>
          </p:cNvPr>
          <p:cNvSpPr>
            <a:spLocks noGrp="1"/>
          </p:cNvSpPr>
          <p:nvPr>
            <p:ph type="body" idx="1"/>
          </p:nvPr>
        </p:nvSpPr>
        <p:spPr>
          <a:xfrm>
            <a:off x="482600" y="1752600"/>
            <a:ext cx="11226800" cy="3077766"/>
          </a:xfrm>
        </p:spPr>
        <p:txBody>
          <a:bodyPr/>
          <a:lstStyle/>
          <a:p>
            <a:r>
              <a:rPr kumimoji="1" lang="ja-JP" altLang="en-US" sz="3200" dirty="0"/>
              <a:t>従業者の員数、管理者</a:t>
            </a:r>
            <a:endParaRPr kumimoji="1" lang="en-US" altLang="ja-JP" sz="3200" dirty="0"/>
          </a:p>
          <a:p>
            <a:r>
              <a:rPr kumimoji="1" lang="ja-JP" altLang="en-US" sz="3200" dirty="0"/>
              <a:t>・無資格かつ認知症介護に係る基礎的な研修を受けていない従業員がいる</a:t>
            </a:r>
            <a:endParaRPr kumimoji="1" lang="en-US" altLang="ja-JP" sz="3200" dirty="0"/>
          </a:p>
          <a:p>
            <a:endParaRPr kumimoji="1" lang="en-US" altLang="ja-JP" sz="3200" dirty="0"/>
          </a:p>
          <a:p>
            <a:endParaRPr kumimoji="1" lang="en-US" altLang="ja-JP" sz="3200" dirty="0"/>
          </a:p>
          <a:p>
            <a:r>
              <a:rPr kumimoji="1" lang="ja-JP" altLang="en-US" sz="2000" dirty="0"/>
              <a:t>新規採用の職員は</a:t>
            </a:r>
            <a:r>
              <a:rPr kumimoji="1" lang="en-US" altLang="ja-JP" sz="2000" dirty="0"/>
              <a:t>1</a:t>
            </a:r>
            <a:r>
              <a:rPr kumimoji="1" lang="ja-JP" altLang="en-US" sz="2000" dirty="0"/>
              <a:t>年ほどの猶予がありますが、宮崎県が「認知症介護基礎研修」を</a:t>
            </a:r>
            <a:r>
              <a:rPr kumimoji="1" lang="en-US" altLang="ja-JP" sz="2000" dirty="0"/>
              <a:t>e</a:t>
            </a:r>
            <a:r>
              <a:rPr kumimoji="1" lang="ja-JP" altLang="en-US" sz="2000" dirty="0"/>
              <a:t>ラーニングで行っていますので早めの受講をお願いします。</a:t>
            </a:r>
            <a:endParaRPr kumimoji="1" lang="en-US" altLang="ja-JP" sz="2000" dirty="0"/>
          </a:p>
        </p:txBody>
      </p:sp>
    </p:spTree>
    <p:extLst>
      <p:ext uri="{BB962C8B-B14F-4D97-AF65-F5344CB8AC3E}">
        <p14:creationId xmlns:p14="http://schemas.microsoft.com/office/powerpoint/2010/main" val="512576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515E88-2A0A-616C-EA26-40531C97EE63}"/>
              </a:ext>
            </a:extLst>
          </p:cNvPr>
          <p:cNvSpPr>
            <a:spLocks noGrp="1"/>
          </p:cNvSpPr>
          <p:nvPr>
            <p:ph type="title"/>
          </p:nvPr>
        </p:nvSpPr>
        <p:spPr>
          <a:xfrm>
            <a:off x="755091" y="118363"/>
            <a:ext cx="8971280" cy="492443"/>
          </a:xfrm>
        </p:spPr>
        <p:txBody>
          <a:bodyPr/>
          <a:lstStyle/>
          <a:p>
            <a:r>
              <a:rPr kumimoji="1" lang="ja-JP" altLang="en-US" dirty="0"/>
              <a:t>指摘事項の例②</a:t>
            </a:r>
          </a:p>
        </p:txBody>
      </p:sp>
      <p:sp>
        <p:nvSpPr>
          <p:cNvPr id="3" name="テキスト プレースホルダー 2">
            <a:extLst>
              <a:ext uri="{FF2B5EF4-FFF2-40B4-BE49-F238E27FC236}">
                <a16:creationId xmlns:a16="http://schemas.microsoft.com/office/drawing/2014/main" id="{4BA04B74-6186-67B8-8D31-B032D08740B8}"/>
              </a:ext>
            </a:extLst>
          </p:cNvPr>
          <p:cNvSpPr>
            <a:spLocks noGrp="1"/>
          </p:cNvSpPr>
          <p:nvPr>
            <p:ph type="body" idx="1"/>
          </p:nvPr>
        </p:nvSpPr>
        <p:spPr>
          <a:xfrm>
            <a:off x="482600" y="1905000"/>
            <a:ext cx="11226800" cy="2739211"/>
          </a:xfrm>
        </p:spPr>
        <p:txBody>
          <a:bodyPr/>
          <a:lstStyle/>
          <a:p>
            <a:r>
              <a:rPr kumimoji="1" lang="ja-JP" altLang="en-US" sz="3200" dirty="0"/>
              <a:t>業務継続計画（</a:t>
            </a:r>
            <a:r>
              <a:rPr kumimoji="1" lang="en-US" altLang="ja-JP" sz="3200" dirty="0"/>
              <a:t>BCP</a:t>
            </a:r>
            <a:r>
              <a:rPr kumimoji="1" lang="ja-JP" altLang="en-US" sz="3200" dirty="0"/>
              <a:t>）の策定等</a:t>
            </a:r>
            <a:endParaRPr kumimoji="1" lang="en-US" altLang="ja-JP" sz="3200" dirty="0"/>
          </a:p>
          <a:p>
            <a:r>
              <a:rPr kumimoji="1" lang="ja-JP" altLang="en-US" sz="3200" dirty="0"/>
              <a:t>・業務継続計画の策定日が記載されていない</a:t>
            </a:r>
            <a:endParaRPr kumimoji="1" lang="en-US" altLang="ja-JP" sz="3200" dirty="0"/>
          </a:p>
          <a:p>
            <a:endParaRPr kumimoji="1" lang="en-US" altLang="ja-JP" dirty="0"/>
          </a:p>
          <a:p>
            <a:endParaRPr kumimoji="1" lang="en-US" altLang="ja-JP" dirty="0"/>
          </a:p>
          <a:p>
            <a:endParaRPr kumimoji="1" lang="en-US" altLang="ja-JP" dirty="0"/>
          </a:p>
          <a:p>
            <a:r>
              <a:rPr kumimoji="1" lang="ja-JP" altLang="en-US" sz="2000" dirty="0"/>
              <a:t>業務継続計画の策定は令和</a:t>
            </a:r>
            <a:r>
              <a:rPr kumimoji="1" lang="en-US" altLang="ja-JP" sz="2000" dirty="0"/>
              <a:t>3</a:t>
            </a:r>
            <a:r>
              <a:rPr kumimoji="1" lang="ja-JP" altLang="en-US" sz="2000" dirty="0"/>
              <a:t>年度から義務づけられています。令和</a:t>
            </a:r>
            <a:r>
              <a:rPr kumimoji="1" lang="en-US" altLang="ja-JP" sz="2000" dirty="0"/>
              <a:t>7</a:t>
            </a:r>
            <a:r>
              <a:rPr kumimoji="1" lang="ja-JP" altLang="en-US" sz="2000" dirty="0"/>
              <a:t>年</a:t>
            </a:r>
            <a:r>
              <a:rPr kumimoji="1" lang="en-US" altLang="ja-JP" sz="2000" dirty="0"/>
              <a:t>3</a:t>
            </a:r>
            <a:r>
              <a:rPr kumimoji="1" lang="ja-JP" altLang="en-US" sz="2000" dirty="0"/>
              <a:t>月</a:t>
            </a:r>
            <a:r>
              <a:rPr kumimoji="1" lang="en-US" altLang="ja-JP" sz="2000" dirty="0"/>
              <a:t>31</a:t>
            </a:r>
            <a:r>
              <a:rPr kumimoji="1" lang="ja-JP" altLang="en-US" sz="2000" dirty="0"/>
              <a:t>日から、</a:t>
            </a:r>
            <a:r>
              <a:rPr kumimoji="1" lang="ja-JP" altLang="en-US" sz="2000" dirty="0">
                <a:solidFill>
                  <a:srgbClr val="FF0000"/>
                </a:solidFill>
              </a:rPr>
              <a:t>未策定の場合減算が適用</a:t>
            </a:r>
            <a:r>
              <a:rPr kumimoji="1" lang="ja-JP" altLang="en-US" sz="2000" dirty="0"/>
              <a:t>されます。また、業務継続計画の周知、研修、訓練及び定期的な業務継続計画の見直しの実施は減算の適用はされませんが、策定と同様に義務付けられています。</a:t>
            </a:r>
            <a:endParaRPr kumimoji="1" lang="en-US" altLang="ja-JP" sz="2000" dirty="0"/>
          </a:p>
        </p:txBody>
      </p:sp>
    </p:spTree>
    <p:extLst>
      <p:ext uri="{BB962C8B-B14F-4D97-AF65-F5344CB8AC3E}">
        <p14:creationId xmlns:p14="http://schemas.microsoft.com/office/powerpoint/2010/main" val="856739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B9A046-442D-E1A1-2563-93A0A3AADF31}"/>
              </a:ext>
            </a:extLst>
          </p:cNvPr>
          <p:cNvSpPr>
            <a:spLocks noGrp="1"/>
          </p:cNvSpPr>
          <p:nvPr>
            <p:ph type="title"/>
          </p:nvPr>
        </p:nvSpPr>
        <p:spPr>
          <a:xfrm>
            <a:off x="755091" y="118363"/>
            <a:ext cx="8971280" cy="492443"/>
          </a:xfrm>
        </p:spPr>
        <p:txBody>
          <a:bodyPr/>
          <a:lstStyle/>
          <a:p>
            <a:r>
              <a:rPr kumimoji="1" lang="ja-JP" altLang="en-US" dirty="0"/>
              <a:t>指摘事項の例③</a:t>
            </a:r>
          </a:p>
        </p:txBody>
      </p:sp>
      <p:sp>
        <p:nvSpPr>
          <p:cNvPr id="3" name="テキスト プレースホルダー 2">
            <a:extLst>
              <a:ext uri="{FF2B5EF4-FFF2-40B4-BE49-F238E27FC236}">
                <a16:creationId xmlns:a16="http://schemas.microsoft.com/office/drawing/2014/main" id="{7876FCF2-1C56-8859-686B-9360CE328F35}"/>
              </a:ext>
            </a:extLst>
          </p:cNvPr>
          <p:cNvSpPr>
            <a:spLocks noGrp="1"/>
          </p:cNvSpPr>
          <p:nvPr>
            <p:ph type="body" idx="1"/>
          </p:nvPr>
        </p:nvSpPr>
        <p:spPr>
          <a:xfrm>
            <a:off x="482600" y="2074783"/>
            <a:ext cx="11226800" cy="2708434"/>
          </a:xfrm>
        </p:spPr>
        <p:txBody>
          <a:bodyPr/>
          <a:lstStyle/>
          <a:p>
            <a:r>
              <a:rPr kumimoji="1" lang="ja-JP" altLang="en-US" sz="3200" dirty="0"/>
              <a:t>緊急時等の対応</a:t>
            </a:r>
            <a:endParaRPr kumimoji="1" lang="en-US" altLang="ja-JP" sz="3200" dirty="0"/>
          </a:p>
          <a:p>
            <a:r>
              <a:rPr kumimoji="1" lang="ja-JP" altLang="en-US" sz="3200" dirty="0"/>
              <a:t>・緊急対応時のマニュアルに不備がある</a:t>
            </a:r>
            <a:endParaRPr kumimoji="1" lang="en-US" altLang="ja-JP" sz="3200" dirty="0"/>
          </a:p>
          <a:p>
            <a:endParaRPr kumimoji="1" lang="en-US" altLang="ja-JP" sz="3200" dirty="0"/>
          </a:p>
          <a:p>
            <a:endParaRPr kumimoji="1" lang="en-US" altLang="ja-JP" sz="3200" dirty="0"/>
          </a:p>
          <a:p>
            <a:r>
              <a:rPr kumimoji="1" lang="ja-JP" altLang="en-US" sz="2400" dirty="0"/>
              <a:t>緊急時の</a:t>
            </a:r>
            <a:r>
              <a:rPr kumimoji="1" lang="ja-JP" altLang="en-US" sz="2000" dirty="0"/>
              <a:t>対応</a:t>
            </a:r>
            <a:r>
              <a:rPr kumimoji="1" lang="ja-JP" altLang="en-US" sz="2400" dirty="0"/>
              <a:t>を迅速かつ適切に行えるよう、主治医の先生の連絡先等の記載をお願いします。</a:t>
            </a:r>
            <a:endParaRPr kumimoji="1" lang="en-US" altLang="ja-JP" sz="2400" dirty="0"/>
          </a:p>
        </p:txBody>
      </p:sp>
    </p:spTree>
    <p:extLst>
      <p:ext uri="{BB962C8B-B14F-4D97-AF65-F5344CB8AC3E}">
        <p14:creationId xmlns:p14="http://schemas.microsoft.com/office/powerpoint/2010/main" val="177933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540C70-FB87-5326-68DA-2DE4E3534BDA}"/>
              </a:ext>
            </a:extLst>
          </p:cNvPr>
          <p:cNvSpPr>
            <a:spLocks noGrp="1"/>
          </p:cNvSpPr>
          <p:nvPr>
            <p:ph type="title"/>
          </p:nvPr>
        </p:nvSpPr>
        <p:spPr>
          <a:xfrm>
            <a:off x="755091" y="118363"/>
            <a:ext cx="8971280" cy="492443"/>
          </a:xfrm>
        </p:spPr>
        <p:txBody>
          <a:bodyPr/>
          <a:lstStyle/>
          <a:p>
            <a:r>
              <a:rPr kumimoji="1" lang="ja-JP" altLang="en-US" dirty="0"/>
              <a:t>指摘事項の例④</a:t>
            </a:r>
          </a:p>
        </p:txBody>
      </p:sp>
      <p:sp>
        <p:nvSpPr>
          <p:cNvPr id="3" name="テキスト プレースホルダー 2">
            <a:extLst>
              <a:ext uri="{FF2B5EF4-FFF2-40B4-BE49-F238E27FC236}">
                <a16:creationId xmlns:a16="http://schemas.microsoft.com/office/drawing/2014/main" id="{AA4974B3-E77D-28D1-D51D-6CE4750E52E7}"/>
              </a:ext>
            </a:extLst>
          </p:cNvPr>
          <p:cNvSpPr>
            <a:spLocks noGrp="1"/>
          </p:cNvSpPr>
          <p:nvPr>
            <p:ph type="body" idx="1"/>
          </p:nvPr>
        </p:nvSpPr>
        <p:spPr>
          <a:xfrm>
            <a:off x="533400" y="1366922"/>
            <a:ext cx="11125200" cy="2523768"/>
          </a:xfrm>
        </p:spPr>
        <p:txBody>
          <a:bodyPr/>
          <a:lstStyle/>
          <a:p>
            <a:r>
              <a:rPr kumimoji="1" lang="ja-JP" altLang="en-US" sz="3200" dirty="0"/>
              <a:t>虐待の防止</a:t>
            </a:r>
            <a:endParaRPr kumimoji="1" lang="en-US" altLang="ja-JP" sz="3200" dirty="0"/>
          </a:p>
          <a:p>
            <a:r>
              <a:rPr kumimoji="1" lang="ja-JP" altLang="en-US" sz="3200" dirty="0"/>
              <a:t>・虐待の発生・再発防止のための対策を検討する委員会の開催日がない</a:t>
            </a:r>
            <a:endParaRPr kumimoji="1" lang="en-US" altLang="ja-JP" sz="3200" dirty="0"/>
          </a:p>
          <a:p>
            <a:r>
              <a:rPr kumimoji="1" lang="ja-JP" altLang="en-US" sz="3200" dirty="0"/>
              <a:t>・虐待防止の担当者が具体的（役職名等）に書かれていない</a:t>
            </a:r>
            <a:endParaRPr kumimoji="1" lang="en-US" altLang="ja-JP" sz="3200" dirty="0"/>
          </a:p>
          <a:p>
            <a:endParaRPr kumimoji="1" lang="en-US" altLang="ja-JP" dirty="0"/>
          </a:p>
          <a:p>
            <a:endParaRPr kumimoji="1" lang="en-US" altLang="ja-JP" dirty="0"/>
          </a:p>
        </p:txBody>
      </p:sp>
      <p:sp>
        <p:nvSpPr>
          <p:cNvPr id="5" name="テキスト ボックス 4">
            <a:extLst>
              <a:ext uri="{FF2B5EF4-FFF2-40B4-BE49-F238E27FC236}">
                <a16:creationId xmlns:a16="http://schemas.microsoft.com/office/drawing/2014/main" id="{CFDEA5AA-3F50-7BDB-E991-F41377639021}"/>
              </a:ext>
            </a:extLst>
          </p:cNvPr>
          <p:cNvSpPr txBox="1"/>
          <p:nvPr/>
        </p:nvSpPr>
        <p:spPr>
          <a:xfrm>
            <a:off x="342900" y="4038600"/>
            <a:ext cx="11506200" cy="255454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2000" dirty="0"/>
              <a:t>高齢者虐待防止措置未実施の減算</a:t>
            </a:r>
            <a:endParaRPr kumimoji="1" lang="en-US" altLang="ja-JP" sz="2000" dirty="0"/>
          </a:p>
          <a:p>
            <a:r>
              <a:rPr kumimoji="1" lang="ja-JP" altLang="en-US" sz="2000" dirty="0"/>
              <a:t>・虐待の防止のための対策を検する委員会を定期的に開催するとともに、その結果について従業者に周知徹底</a:t>
            </a:r>
            <a:endParaRPr kumimoji="1" lang="en-US" altLang="ja-JP" sz="2000" dirty="0"/>
          </a:p>
          <a:p>
            <a:r>
              <a:rPr kumimoji="1" lang="ja-JP" altLang="en-US" sz="2000" dirty="0"/>
              <a:t>・虐待の防止のための指針の整備</a:t>
            </a:r>
            <a:endParaRPr kumimoji="1" lang="en-US" altLang="ja-JP" sz="2000" dirty="0"/>
          </a:p>
          <a:p>
            <a:r>
              <a:rPr kumimoji="1" lang="ja-JP" altLang="en-US" sz="2000" dirty="0"/>
              <a:t>・従業者に対し虐待の防止のための研修を定期的に実施（年１回以上）</a:t>
            </a:r>
            <a:endParaRPr kumimoji="1" lang="en-US" altLang="ja-JP" sz="2000" dirty="0"/>
          </a:p>
          <a:p>
            <a:r>
              <a:rPr kumimoji="1" lang="ja-JP" altLang="en-US" sz="2000" dirty="0"/>
              <a:t>・上記措置を適切に実施するための担当者を置く</a:t>
            </a:r>
            <a:endParaRPr kumimoji="1" lang="en-US" altLang="ja-JP" sz="2000" dirty="0"/>
          </a:p>
          <a:p>
            <a:endParaRPr kumimoji="1" lang="en-US" altLang="ja-JP" sz="2000" dirty="0"/>
          </a:p>
          <a:p>
            <a:r>
              <a:rPr kumimoji="1" lang="ja-JP" altLang="en-US" sz="2000" dirty="0"/>
              <a:t>上記のどれか一つでも満たしていない場合、</a:t>
            </a:r>
            <a:r>
              <a:rPr kumimoji="1" lang="ja-JP" altLang="en-US" sz="2000" dirty="0">
                <a:solidFill>
                  <a:srgbClr val="FF0000"/>
                </a:solidFill>
              </a:rPr>
              <a:t>減算対象となります</a:t>
            </a:r>
            <a:r>
              <a:rPr kumimoji="1" lang="ja-JP" altLang="en-US" sz="2000" dirty="0"/>
              <a:t>のでご注意ください。</a:t>
            </a:r>
            <a:endParaRPr kumimoji="1" lang="en-US" altLang="ja-JP" sz="2000" dirty="0"/>
          </a:p>
        </p:txBody>
      </p:sp>
    </p:spTree>
    <p:extLst>
      <p:ext uri="{BB962C8B-B14F-4D97-AF65-F5344CB8AC3E}">
        <p14:creationId xmlns:p14="http://schemas.microsoft.com/office/powerpoint/2010/main" val="4027592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E4B48A-7489-6E0E-7868-F3D94A6C1C6C}"/>
              </a:ext>
            </a:extLst>
          </p:cNvPr>
          <p:cNvSpPr>
            <a:spLocks noGrp="1"/>
          </p:cNvSpPr>
          <p:nvPr>
            <p:ph type="title"/>
          </p:nvPr>
        </p:nvSpPr>
        <p:spPr>
          <a:xfrm>
            <a:off x="755091" y="118363"/>
            <a:ext cx="8971280" cy="492443"/>
          </a:xfrm>
        </p:spPr>
        <p:txBody>
          <a:bodyPr/>
          <a:lstStyle/>
          <a:p>
            <a:r>
              <a:rPr kumimoji="1" lang="ja-JP" altLang="en-US" dirty="0"/>
              <a:t>指摘事項の例⑤</a:t>
            </a:r>
          </a:p>
        </p:txBody>
      </p:sp>
      <p:sp>
        <p:nvSpPr>
          <p:cNvPr id="3" name="テキスト プレースホルダー 2">
            <a:extLst>
              <a:ext uri="{FF2B5EF4-FFF2-40B4-BE49-F238E27FC236}">
                <a16:creationId xmlns:a16="http://schemas.microsoft.com/office/drawing/2014/main" id="{BA4A4D5E-832C-8EEA-593B-F3CD7DBEDC4F}"/>
              </a:ext>
            </a:extLst>
          </p:cNvPr>
          <p:cNvSpPr>
            <a:spLocks noGrp="1"/>
          </p:cNvSpPr>
          <p:nvPr>
            <p:ph type="body" idx="1"/>
          </p:nvPr>
        </p:nvSpPr>
        <p:spPr>
          <a:xfrm>
            <a:off x="482600" y="1828800"/>
            <a:ext cx="11226800" cy="3847207"/>
          </a:xfrm>
        </p:spPr>
        <p:txBody>
          <a:bodyPr/>
          <a:lstStyle/>
          <a:p>
            <a:r>
              <a:rPr kumimoji="1" lang="ja-JP" altLang="en-US" sz="3200" dirty="0"/>
              <a:t>感染症予防及びまん延防止のための措置</a:t>
            </a:r>
            <a:endParaRPr kumimoji="1" lang="en-US" altLang="ja-JP" sz="3200" dirty="0"/>
          </a:p>
          <a:p>
            <a:r>
              <a:rPr kumimoji="1" lang="ja-JP" altLang="en-US" sz="3200" dirty="0"/>
              <a:t>・感染症及び食中毒の予防御曜日まん延防止のための対策委員会の開催がされていない</a:t>
            </a:r>
            <a:endParaRPr kumimoji="1" lang="en-US" altLang="ja-JP" sz="3200" dirty="0"/>
          </a:p>
          <a:p>
            <a:endParaRPr kumimoji="1" lang="en-US" altLang="ja-JP" dirty="0"/>
          </a:p>
          <a:p>
            <a:endParaRPr kumimoji="1" lang="en-US" altLang="ja-JP" dirty="0"/>
          </a:p>
          <a:p>
            <a:endParaRPr kumimoji="1" lang="en-US" altLang="ja-JP" dirty="0"/>
          </a:p>
          <a:p>
            <a:r>
              <a:rPr kumimoji="1" lang="ja-JP" altLang="en-US" sz="2000" dirty="0"/>
              <a:t>減算の対象ではありませんが、</a:t>
            </a:r>
            <a:r>
              <a:rPr kumimoji="1" lang="ja-JP" altLang="en-US" sz="2000" dirty="0">
                <a:solidFill>
                  <a:srgbClr val="FF0000"/>
                </a:solidFill>
              </a:rPr>
              <a:t>令和</a:t>
            </a:r>
            <a:r>
              <a:rPr kumimoji="1" lang="en-US" altLang="ja-JP" sz="2000" dirty="0">
                <a:solidFill>
                  <a:srgbClr val="FF0000"/>
                </a:solidFill>
              </a:rPr>
              <a:t>6</a:t>
            </a:r>
            <a:r>
              <a:rPr kumimoji="1" lang="ja-JP" altLang="en-US" sz="2000" dirty="0">
                <a:solidFill>
                  <a:srgbClr val="FF0000"/>
                </a:solidFill>
              </a:rPr>
              <a:t>年</a:t>
            </a:r>
            <a:r>
              <a:rPr kumimoji="1" lang="en-US" altLang="ja-JP" sz="2000" dirty="0">
                <a:solidFill>
                  <a:srgbClr val="FF0000"/>
                </a:solidFill>
              </a:rPr>
              <a:t>4</a:t>
            </a:r>
            <a:r>
              <a:rPr kumimoji="1" lang="ja-JP" altLang="en-US" sz="2000" dirty="0">
                <a:solidFill>
                  <a:srgbClr val="FF0000"/>
                </a:solidFill>
              </a:rPr>
              <a:t>月から義務化</a:t>
            </a:r>
            <a:r>
              <a:rPr kumimoji="1" lang="ja-JP" altLang="en-US" sz="2000" dirty="0"/>
              <a:t>されています。指針の策定、対策委員会の実施を半年に</a:t>
            </a:r>
            <a:r>
              <a:rPr kumimoji="1" lang="en-US" altLang="ja-JP" sz="2000" dirty="0"/>
              <a:t>1</a:t>
            </a:r>
            <a:r>
              <a:rPr kumimoji="1" lang="ja-JP" altLang="en-US" sz="2000" dirty="0"/>
              <a:t>回以上、研修及び訓練を年</a:t>
            </a:r>
            <a:r>
              <a:rPr kumimoji="1" lang="en-US" altLang="ja-JP" sz="2000" dirty="0"/>
              <a:t>1</a:t>
            </a:r>
            <a:r>
              <a:rPr kumimoji="1" lang="ja-JP" altLang="en-US" sz="2000" dirty="0"/>
              <a:t>回以上行うようにしてください。</a:t>
            </a:r>
            <a:endParaRPr kumimoji="1" lang="en-US" altLang="ja-JP" sz="2000" dirty="0"/>
          </a:p>
          <a:p>
            <a:r>
              <a:rPr kumimoji="1" lang="ja-JP" altLang="en-US" sz="2000" dirty="0"/>
              <a:t>施設系サービス　</a:t>
            </a:r>
            <a:r>
              <a:rPr kumimoji="1" lang="zh-TW" altLang="en-US" sz="2000" dirty="0"/>
              <a:t>（介護老人福祉施設，介護老人保健施設，介護療養型医療施設，介護医療院</a:t>
            </a:r>
            <a:r>
              <a:rPr kumimoji="1" lang="ja-JP" altLang="en-US" sz="2000" dirty="0"/>
              <a:t>）は感染症だけでなく食中毒防止の研修及び訓練を行ってください。また、施設系サービスでは、委員会の実施を</a:t>
            </a:r>
            <a:r>
              <a:rPr kumimoji="1" lang="en-US" altLang="ja-JP" sz="2000" dirty="0"/>
              <a:t>3</a:t>
            </a:r>
            <a:r>
              <a:rPr kumimoji="1" lang="ja-JP" altLang="en-US" sz="2000" dirty="0"/>
              <a:t>か月に</a:t>
            </a:r>
            <a:r>
              <a:rPr kumimoji="1" lang="en-US" altLang="ja-JP" sz="2000" dirty="0"/>
              <a:t>1</a:t>
            </a:r>
            <a:r>
              <a:rPr kumimoji="1" lang="ja-JP" altLang="en-US" sz="2000" dirty="0"/>
              <a:t>回以上、研修及び訓練を年</a:t>
            </a:r>
            <a:r>
              <a:rPr kumimoji="1" lang="en-US" altLang="ja-JP" sz="2000" dirty="0"/>
              <a:t>2</a:t>
            </a:r>
            <a:r>
              <a:rPr kumimoji="1" lang="ja-JP" altLang="en-US" sz="2000" dirty="0"/>
              <a:t>回以上行ってください。</a:t>
            </a:r>
          </a:p>
        </p:txBody>
      </p:sp>
    </p:spTree>
    <p:extLst>
      <p:ext uri="{BB962C8B-B14F-4D97-AF65-F5344CB8AC3E}">
        <p14:creationId xmlns:p14="http://schemas.microsoft.com/office/powerpoint/2010/main" val="23510514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F120049-4CA5-AE08-E109-0CC349699E8D}"/>
              </a:ext>
            </a:extLst>
          </p:cNvPr>
          <p:cNvSpPr>
            <a:spLocks noGrp="1"/>
          </p:cNvSpPr>
          <p:nvPr>
            <p:ph type="title"/>
          </p:nvPr>
        </p:nvSpPr>
        <p:spPr>
          <a:xfrm>
            <a:off x="755091" y="118363"/>
            <a:ext cx="8971280" cy="492443"/>
          </a:xfrm>
        </p:spPr>
        <p:txBody>
          <a:bodyPr/>
          <a:lstStyle/>
          <a:p>
            <a:r>
              <a:rPr kumimoji="1" lang="ja-JP" altLang="en-US" dirty="0"/>
              <a:t>指摘事項の例⑥</a:t>
            </a:r>
          </a:p>
        </p:txBody>
      </p:sp>
      <p:sp>
        <p:nvSpPr>
          <p:cNvPr id="3" name="テキスト プレースホルダー 2">
            <a:extLst>
              <a:ext uri="{FF2B5EF4-FFF2-40B4-BE49-F238E27FC236}">
                <a16:creationId xmlns:a16="http://schemas.microsoft.com/office/drawing/2014/main" id="{B2A6B5E1-4703-06C4-D72F-653F94FAFA69}"/>
              </a:ext>
            </a:extLst>
          </p:cNvPr>
          <p:cNvSpPr>
            <a:spLocks noGrp="1"/>
          </p:cNvSpPr>
          <p:nvPr>
            <p:ph type="body" idx="1"/>
          </p:nvPr>
        </p:nvSpPr>
        <p:spPr>
          <a:xfrm>
            <a:off x="482600" y="1295400"/>
            <a:ext cx="11226800" cy="4924425"/>
          </a:xfrm>
        </p:spPr>
        <p:txBody>
          <a:bodyPr/>
          <a:lstStyle/>
          <a:p>
            <a:pPr algn="l"/>
            <a:r>
              <a:rPr kumimoji="1" lang="ja-JP" altLang="en-US" sz="3200" dirty="0"/>
              <a:t>介護計画の作成</a:t>
            </a:r>
            <a:endParaRPr kumimoji="1" lang="en-US" altLang="ja-JP" sz="3200" dirty="0"/>
          </a:p>
          <a:p>
            <a:pPr algn="l"/>
            <a:r>
              <a:rPr kumimoji="1" lang="ja-JP" altLang="en-US" sz="3200" dirty="0"/>
              <a:t>・サービス担当者会議の記録がない</a:t>
            </a:r>
            <a:endParaRPr kumimoji="1" lang="en-US" altLang="ja-JP" sz="3200" dirty="0"/>
          </a:p>
          <a:p>
            <a:pPr algn="l"/>
            <a:r>
              <a:rPr kumimoji="1" lang="ja-JP" altLang="en-US" sz="3200" dirty="0"/>
              <a:t>・アセスメントシートを作成していない</a:t>
            </a:r>
            <a:endParaRPr kumimoji="1" lang="en-US" altLang="ja-JP" sz="3200" dirty="0"/>
          </a:p>
          <a:p>
            <a:pPr algn="l"/>
            <a:r>
              <a:rPr kumimoji="1" lang="ja-JP" altLang="en-US" sz="3200" dirty="0"/>
              <a:t>・モニタリングシートの内容が現状の記載しかされていない</a:t>
            </a:r>
            <a:endParaRPr kumimoji="1" lang="en-US" altLang="ja-JP" sz="3200" dirty="0"/>
          </a:p>
          <a:p>
            <a:pPr algn="l"/>
            <a:r>
              <a:rPr kumimoji="1" lang="ja-JP" altLang="en-US" sz="3200" dirty="0"/>
              <a:t>・一部利用者の経過記録のアセスメント実施日とアセスメント表の実施にずれがある</a:t>
            </a:r>
            <a:endParaRPr kumimoji="1" lang="en-US" altLang="ja-JP" sz="3200" dirty="0"/>
          </a:p>
          <a:p>
            <a:pPr algn="l"/>
            <a:r>
              <a:rPr kumimoji="1" lang="ja-JP" altLang="en-US" sz="3200" dirty="0"/>
              <a:t>・個別ファイルの書類（アセスメントシート、通所介護計画書、モニタリングシート等）の一部に不備がある</a:t>
            </a:r>
            <a:endParaRPr kumimoji="1" lang="en-US" altLang="ja-JP" sz="3200" dirty="0"/>
          </a:p>
          <a:p>
            <a:pPr algn="l"/>
            <a:endParaRPr kumimoji="1" lang="en-US" altLang="ja-JP" sz="3200" dirty="0"/>
          </a:p>
          <a:p>
            <a:pPr algn="l"/>
            <a:endParaRPr kumimoji="1" lang="ja-JP" altLang="en-US" sz="3200" dirty="0"/>
          </a:p>
        </p:txBody>
      </p:sp>
      <p:sp>
        <p:nvSpPr>
          <p:cNvPr id="5" name="テキスト ボックス 4">
            <a:extLst>
              <a:ext uri="{FF2B5EF4-FFF2-40B4-BE49-F238E27FC236}">
                <a16:creationId xmlns:a16="http://schemas.microsoft.com/office/drawing/2014/main" id="{A9B96752-FCFB-9C53-C5D5-FBEB592E0BF3}"/>
              </a:ext>
            </a:extLst>
          </p:cNvPr>
          <p:cNvSpPr txBox="1"/>
          <p:nvPr/>
        </p:nvSpPr>
        <p:spPr>
          <a:xfrm>
            <a:off x="381000" y="5500833"/>
            <a:ext cx="11226800" cy="1323439"/>
          </a:xfrm>
          <a:prstGeom prst="rect">
            <a:avLst/>
          </a:prstGeom>
          <a:noFill/>
        </p:spPr>
        <p:txBody>
          <a:bodyPr wrap="square" rtlCol="0">
            <a:spAutoFit/>
          </a:bodyPr>
          <a:lstStyle/>
          <a:p>
            <a:r>
              <a:rPr kumimoji="1" lang="ja-JP" altLang="en-US" sz="2000" dirty="0"/>
              <a:t>介護計画の作成は、「アセスメント→計画作成」の流れで行うようにしてください。</a:t>
            </a:r>
            <a:endParaRPr kumimoji="1" lang="en-US" altLang="ja-JP" sz="2000" dirty="0"/>
          </a:p>
          <a:p>
            <a:r>
              <a:rPr kumimoji="1" lang="ja-JP" altLang="en-US" sz="2000" dirty="0"/>
              <a:t>モニタリングシートは現状だけでなく、目標についての内容や評価の記載を行うようにしてください。</a:t>
            </a:r>
            <a:endParaRPr kumimoji="1" lang="en-US" altLang="ja-JP" sz="2000" dirty="0"/>
          </a:p>
          <a:p>
            <a:endParaRPr kumimoji="1" lang="ja-JP" altLang="en-US" sz="2000" dirty="0"/>
          </a:p>
        </p:txBody>
      </p:sp>
    </p:spTree>
    <p:extLst>
      <p:ext uri="{BB962C8B-B14F-4D97-AF65-F5344CB8AC3E}">
        <p14:creationId xmlns:p14="http://schemas.microsoft.com/office/powerpoint/2010/main" val="25049712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AD8133-E4D5-CAC5-A542-CD79103F26FB}"/>
              </a:ext>
            </a:extLst>
          </p:cNvPr>
          <p:cNvSpPr>
            <a:spLocks noGrp="1"/>
          </p:cNvSpPr>
          <p:nvPr>
            <p:ph type="title"/>
          </p:nvPr>
        </p:nvSpPr>
        <p:spPr>
          <a:xfrm>
            <a:off x="755091" y="118363"/>
            <a:ext cx="8971280" cy="492443"/>
          </a:xfrm>
        </p:spPr>
        <p:txBody>
          <a:bodyPr/>
          <a:lstStyle/>
          <a:p>
            <a:r>
              <a:rPr kumimoji="1" lang="ja-JP" altLang="en-US" dirty="0"/>
              <a:t>指摘事項の例⑦</a:t>
            </a:r>
          </a:p>
        </p:txBody>
      </p:sp>
      <p:sp>
        <p:nvSpPr>
          <p:cNvPr id="3" name="テキスト プレースホルダー 2">
            <a:extLst>
              <a:ext uri="{FF2B5EF4-FFF2-40B4-BE49-F238E27FC236}">
                <a16:creationId xmlns:a16="http://schemas.microsoft.com/office/drawing/2014/main" id="{74BA14E2-7F30-6094-DD26-51A041241F3D}"/>
              </a:ext>
            </a:extLst>
          </p:cNvPr>
          <p:cNvSpPr>
            <a:spLocks noGrp="1"/>
          </p:cNvSpPr>
          <p:nvPr>
            <p:ph type="body" idx="1"/>
          </p:nvPr>
        </p:nvSpPr>
        <p:spPr>
          <a:xfrm>
            <a:off x="695604" y="2163293"/>
            <a:ext cx="10800791" cy="984885"/>
          </a:xfrm>
        </p:spPr>
        <p:txBody>
          <a:bodyPr/>
          <a:lstStyle/>
          <a:p>
            <a:r>
              <a:rPr kumimoji="1" lang="ja-JP" altLang="en-US" sz="3200" dirty="0"/>
              <a:t>栄養管理について</a:t>
            </a:r>
            <a:endParaRPr kumimoji="1" lang="en-US" altLang="ja-JP" sz="3200" dirty="0"/>
          </a:p>
          <a:p>
            <a:r>
              <a:rPr kumimoji="1" lang="ja-JP" altLang="en-US" sz="3200" dirty="0"/>
              <a:t>・栄養、摂食機能アセスメント表に記載がない</a:t>
            </a:r>
          </a:p>
        </p:txBody>
      </p:sp>
      <p:sp>
        <p:nvSpPr>
          <p:cNvPr id="5" name="テキスト ボックス 4">
            <a:extLst>
              <a:ext uri="{FF2B5EF4-FFF2-40B4-BE49-F238E27FC236}">
                <a16:creationId xmlns:a16="http://schemas.microsoft.com/office/drawing/2014/main" id="{9E87EE35-3F7F-31AC-C32C-0CC869036F44}"/>
              </a:ext>
            </a:extLst>
          </p:cNvPr>
          <p:cNvSpPr txBox="1"/>
          <p:nvPr/>
        </p:nvSpPr>
        <p:spPr>
          <a:xfrm>
            <a:off x="755091" y="4648200"/>
            <a:ext cx="10198100" cy="400110"/>
          </a:xfrm>
          <a:prstGeom prst="rect">
            <a:avLst/>
          </a:prstGeom>
          <a:noFill/>
        </p:spPr>
        <p:txBody>
          <a:bodyPr wrap="square" rtlCol="0">
            <a:spAutoFit/>
          </a:bodyPr>
          <a:lstStyle/>
          <a:p>
            <a:r>
              <a:rPr kumimoji="1" lang="ja-JP" altLang="en-US" sz="2000" dirty="0"/>
              <a:t>栄養ケア計画の作成の際には、栄養アセスメントの作成を行うようにしてください。</a:t>
            </a:r>
          </a:p>
        </p:txBody>
      </p:sp>
    </p:spTree>
    <p:extLst>
      <p:ext uri="{BB962C8B-B14F-4D97-AF65-F5344CB8AC3E}">
        <p14:creationId xmlns:p14="http://schemas.microsoft.com/office/powerpoint/2010/main" val="12931975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BDC310-3137-DAB5-194B-B8D66919FFD1}"/>
              </a:ext>
            </a:extLst>
          </p:cNvPr>
          <p:cNvSpPr>
            <a:spLocks noGrp="1"/>
          </p:cNvSpPr>
          <p:nvPr>
            <p:ph type="title"/>
          </p:nvPr>
        </p:nvSpPr>
        <p:spPr>
          <a:xfrm>
            <a:off x="755091" y="118363"/>
            <a:ext cx="8971280" cy="492443"/>
          </a:xfrm>
        </p:spPr>
        <p:txBody>
          <a:bodyPr/>
          <a:lstStyle/>
          <a:p>
            <a:r>
              <a:rPr kumimoji="1" lang="ja-JP" altLang="en-US" dirty="0"/>
              <a:t>指摘事項の例⑧</a:t>
            </a:r>
          </a:p>
        </p:txBody>
      </p:sp>
      <p:sp>
        <p:nvSpPr>
          <p:cNvPr id="3" name="テキスト プレースホルダー 2">
            <a:extLst>
              <a:ext uri="{FF2B5EF4-FFF2-40B4-BE49-F238E27FC236}">
                <a16:creationId xmlns:a16="http://schemas.microsoft.com/office/drawing/2014/main" id="{46B16DC4-F9BB-52F3-2886-B6171A564D67}"/>
              </a:ext>
            </a:extLst>
          </p:cNvPr>
          <p:cNvSpPr>
            <a:spLocks noGrp="1"/>
          </p:cNvSpPr>
          <p:nvPr>
            <p:ph type="body" idx="1"/>
          </p:nvPr>
        </p:nvSpPr>
        <p:spPr>
          <a:xfrm>
            <a:off x="482600" y="1828800"/>
            <a:ext cx="11226800" cy="2462213"/>
          </a:xfrm>
        </p:spPr>
        <p:txBody>
          <a:bodyPr/>
          <a:lstStyle/>
          <a:p>
            <a:r>
              <a:rPr lang="ja-JP" altLang="en-US" sz="3200" dirty="0"/>
              <a:t>介護について</a:t>
            </a:r>
            <a:endParaRPr lang="en-US" altLang="ja-JP" sz="3200" dirty="0"/>
          </a:p>
          <a:p>
            <a:r>
              <a:rPr lang="ja-JP" altLang="en-US" sz="3200" dirty="0"/>
              <a:t>・</a:t>
            </a:r>
            <a:r>
              <a:rPr lang="ja-JP" altLang="ja-JP" sz="3200" dirty="0"/>
              <a:t>全身清拭や入浴を実施した記録が、支援記録・日誌・シートの</a:t>
            </a:r>
            <a:r>
              <a:rPr lang="en-US" altLang="ja-JP" sz="3200" dirty="0"/>
              <a:t>3</a:t>
            </a:r>
            <a:r>
              <a:rPr lang="ja-JP" altLang="ja-JP" sz="3200" dirty="0"/>
              <a:t>つの記録に矛盾がある。また、入浴や清拭が中止になった理由が記載されていない</a:t>
            </a:r>
          </a:p>
          <a:p>
            <a:endParaRPr kumimoji="1" lang="ja-JP" altLang="en-US" sz="3200" dirty="0"/>
          </a:p>
        </p:txBody>
      </p:sp>
      <p:sp>
        <p:nvSpPr>
          <p:cNvPr id="5" name="テキスト ボックス 4">
            <a:extLst>
              <a:ext uri="{FF2B5EF4-FFF2-40B4-BE49-F238E27FC236}">
                <a16:creationId xmlns:a16="http://schemas.microsoft.com/office/drawing/2014/main" id="{7DF21B94-3E7F-7C59-82AB-4FCFF4BB9956}"/>
              </a:ext>
            </a:extLst>
          </p:cNvPr>
          <p:cNvSpPr txBox="1"/>
          <p:nvPr/>
        </p:nvSpPr>
        <p:spPr>
          <a:xfrm>
            <a:off x="482600" y="4886410"/>
            <a:ext cx="11226800" cy="707886"/>
          </a:xfrm>
          <a:prstGeom prst="rect">
            <a:avLst/>
          </a:prstGeom>
          <a:noFill/>
        </p:spPr>
        <p:txBody>
          <a:bodyPr wrap="square" rtlCol="0">
            <a:spAutoFit/>
          </a:bodyPr>
          <a:lstStyle/>
          <a:p>
            <a:r>
              <a:rPr kumimoji="1" lang="ja-JP" altLang="en-US" sz="2000" dirty="0"/>
              <a:t>複数の記録用紙がある場合、矛盾がないように記録を行ってください。</a:t>
            </a:r>
            <a:endParaRPr kumimoji="1" lang="en-US" altLang="ja-JP" sz="2000" dirty="0"/>
          </a:p>
          <a:p>
            <a:r>
              <a:rPr kumimoji="1" lang="ja-JP" altLang="en-US" sz="2000" dirty="0"/>
              <a:t>入浴中止、全身清拭が中止になった際には理由の記載を行ってください。</a:t>
            </a:r>
          </a:p>
        </p:txBody>
      </p:sp>
    </p:spTree>
    <p:extLst>
      <p:ext uri="{BB962C8B-B14F-4D97-AF65-F5344CB8AC3E}">
        <p14:creationId xmlns:p14="http://schemas.microsoft.com/office/powerpoint/2010/main" val="3519391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160FE6-89E4-07B8-EDB6-B2F3DE8E599E}"/>
              </a:ext>
            </a:extLst>
          </p:cNvPr>
          <p:cNvSpPr>
            <a:spLocks noGrp="1"/>
          </p:cNvSpPr>
          <p:nvPr>
            <p:ph type="title"/>
          </p:nvPr>
        </p:nvSpPr>
        <p:spPr>
          <a:xfrm>
            <a:off x="755091" y="118363"/>
            <a:ext cx="8971280" cy="492443"/>
          </a:xfrm>
        </p:spPr>
        <p:txBody>
          <a:bodyPr/>
          <a:lstStyle/>
          <a:p>
            <a:r>
              <a:rPr kumimoji="1" lang="ja-JP" altLang="en-US" dirty="0"/>
              <a:t>指摘事項の例⑨</a:t>
            </a:r>
          </a:p>
        </p:txBody>
      </p:sp>
      <p:sp>
        <p:nvSpPr>
          <p:cNvPr id="3" name="テキスト プレースホルダー 2">
            <a:extLst>
              <a:ext uri="{FF2B5EF4-FFF2-40B4-BE49-F238E27FC236}">
                <a16:creationId xmlns:a16="http://schemas.microsoft.com/office/drawing/2014/main" id="{D64EAA01-81B2-F84A-D223-4B0AF86D0439}"/>
              </a:ext>
            </a:extLst>
          </p:cNvPr>
          <p:cNvSpPr>
            <a:spLocks noGrp="1"/>
          </p:cNvSpPr>
          <p:nvPr>
            <p:ph type="body" idx="1"/>
          </p:nvPr>
        </p:nvSpPr>
        <p:spPr>
          <a:xfrm>
            <a:off x="482600" y="1997226"/>
            <a:ext cx="11226800" cy="1553210"/>
          </a:xfrm>
        </p:spPr>
        <p:txBody>
          <a:bodyPr/>
          <a:lstStyle/>
          <a:p>
            <a:r>
              <a:rPr kumimoji="1" lang="ja-JP" altLang="en-US" sz="3200" dirty="0"/>
              <a:t>サービス提供の記録について</a:t>
            </a:r>
            <a:endParaRPr kumimoji="1" lang="en-US" altLang="ja-JP" sz="3200" dirty="0"/>
          </a:p>
          <a:p>
            <a:r>
              <a:rPr kumimoji="1" lang="ja-JP" altLang="en-US" sz="3200" dirty="0"/>
              <a:t>・支援記録に医療行為の記載があるが、日誌に医療行為の実施した記録がない</a:t>
            </a:r>
          </a:p>
        </p:txBody>
      </p:sp>
      <p:sp>
        <p:nvSpPr>
          <p:cNvPr id="5" name="テキスト ボックス 4">
            <a:extLst>
              <a:ext uri="{FF2B5EF4-FFF2-40B4-BE49-F238E27FC236}">
                <a16:creationId xmlns:a16="http://schemas.microsoft.com/office/drawing/2014/main" id="{138E76CD-84A3-9F29-355A-C055ACAEAB7D}"/>
              </a:ext>
            </a:extLst>
          </p:cNvPr>
          <p:cNvSpPr txBox="1"/>
          <p:nvPr/>
        </p:nvSpPr>
        <p:spPr>
          <a:xfrm>
            <a:off x="1025245" y="4936856"/>
            <a:ext cx="10141509" cy="400110"/>
          </a:xfrm>
          <a:prstGeom prst="rect">
            <a:avLst/>
          </a:prstGeom>
          <a:noFill/>
        </p:spPr>
        <p:txBody>
          <a:bodyPr wrap="square" rtlCol="0">
            <a:spAutoFit/>
          </a:bodyPr>
          <a:lstStyle/>
          <a:p>
            <a:r>
              <a:rPr kumimoji="1" lang="ja-JP" altLang="en-US" sz="2000" dirty="0"/>
              <a:t>サービスを提供した際には、具体的なサービスの内容等を記録してください。</a:t>
            </a:r>
          </a:p>
        </p:txBody>
      </p:sp>
    </p:spTree>
    <p:extLst>
      <p:ext uri="{BB962C8B-B14F-4D97-AF65-F5344CB8AC3E}">
        <p14:creationId xmlns:p14="http://schemas.microsoft.com/office/powerpoint/2010/main" val="37067150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1BC724-99DD-7BFF-3665-075BC38EB964}"/>
              </a:ext>
            </a:extLst>
          </p:cNvPr>
          <p:cNvSpPr>
            <a:spLocks noGrp="1"/>
          </p:cNvSpPr>
          <p:nvPr>
            <p:ph type="title"/>
          </p:nvPr>
        </p:nvSpPr>
        <p:spPr>
          <a:xfrm>
            <a:off x="755091" y="118363"/>
            <a:ext cx="8971280" cy="492443"/>
          </a:xfrm>
        </p:spPr>
        <p:txBody>
          <a:bodyPr/>
          <a:lstStyle/>
          <a:p>
            <a:r>
              <a:rPr kumimoji="1" lang="ja-JP" altLang="en-US" dirty="0"/>
              <a:t>指摘事項の例⑩</a:t>
            </a:r>
          </a:p>
        </p:txBody>
      </p:sp>
      <p:sp>
        <p:nvSpPr>
          <p:cNvPr id="3" name="テキスト プレースホルダー 2">
            <a:extLst>
              <a:ext uri="{FF2B5EF4-FFF2-40B4-BE49-F238E27FC236}">
                <a16:creationId xmlns:a16="http://schemas.microsoft.com/office/drawing/2014/main" id="{226F3794-C294-7546-3972-1DAF41599137}"/>
              </a:ext>
            </a:extLst>
          </p:cNvPr>
          <p:cNvSpPr>
            <a:spLocks noGrp="1"/>
          </p:cNvSpPr>
          <p:nvPr>
            <p:ph type="body" idx="1"/>
          </p:nvPr>
        </p:nvSpPr>
        <p:spPr>
          <a:xfrm>
            <a:off x="520700" y="2222709"/>
            <a:ext cx="11226800" cy="984885"/>
          </a:xfrm>
        </p:spPr>
        <p:txBody>
          <a:bodyPr/>
          <a:lstStyle/>
          <a:p>
            <a:r>
              <a:rPr kumimoji="1" lang="ja-JP" altLang="en-US" sz="3200" dirty="0"/>
              <a:t>口腔衛生の管理について</a:t>
            </a:r>
            <a:endParaRPr kumimoji="1" lang="en-US" altLang="ja-JP" sz="3200" dirty="0"/>
          </a:p>
          <a:p>
            <a:r>
              <a:rPr kumimoji="1" lang="ja-JP" altLang="en-US" sz="3200" dirty="0"/>
              <a:t>・口腔衛生管理体制計画の様式が厚生労働省の様式と異なる</a:t>
            </a:r>
          </a:p>
        </p:txBody>
      </p:sp>
      <p:sp>
        <p:nvSpPr>
          <p:cNvPr id="4" name="テキスト ボックス 3">
            <a:extLst>
              <a:ext uri="{FF2B5EF4-FFF2-40B4-BE49-F238E27FC236}">
                <a16:creationId xmlns:a16="http://schemas.microsoft.com/office/drawing/2014/main" id="{101A96E2-0147-714A-A0CC-A6BE0F9A3AB1}"/>
              </a:ext>
            </a:extLst>
          </p:cNvPr>
          <p:cNvSpPr txBox="1"/>
          <p:nvPr/>
        </p:nvSpPr>
        <p:spPr>
          <a:xfrm>
            <a:off x="755091" y="4769529"/>
            <a:ext cx="10992409" cy="400110"/>
          </a:xfrm>
          <a:prstGeom prst="rect">
            <a:avLst/>
          </a:prstGeom>
          <a:noFill/>
        </p:spPr>
        <p:txBody>
          <a:bodyPr wrap="square" rtlCol="0">
            <a:spAutoFit/>
          </a:bodyPr>
          <a:lstStyle/>
          <a:p>
            <a:r>
              <a:rPr kumimoji="1" lang="ja-JP" altLang="en-US" sz="2000" dirty="0"/>
              <a:t>口腔衛生管理体制計画の様式は厚生労働省のホームページにある様式を利用してください。</a:t>
            </a:r>
          </a:p>
        </p:txBody>
      </p:sp>
    </p:spTree>
    <p:extLst>
      <p:ext uri="{BB962C8B-B14F-4D97-AF65-F5344CB8AC3E}">
        <p14:creationId xmlns:p14="http://schemas.microsoft.com/office/powerpoint/2010/main" val="862724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1291" y="62611"/>
            <a:ext cx="7931709" cy="627736"/>
          </a:xfrm>
          <a:prstGeom prst="rect">
            <a:avLst/>
          </a:prstGeom>
        </p:spPr>
        <p:txBody>
          <a:bodyPr vert="horz" wrap="square" lIns="0" tIns="12065" rIns="0" bIns="0" rtlCol="0">
            <a:spAutoFit/>
          </a:bodyPr>
          <a:lstStyle/>
          <a:p>
            <a:pPr marL="12700">
              <a:lnSpc>
                <a:spcPct val="100000"/>
              </a:lnSpc>
              <a:spcBef>
                <a:spcPts val="95"/>
              </a:spcBef>
            </a:pPr>
            <a:r>
              <a:rPr lang="ja-JP" altLang="en-US" sz="4000" dirty="0"/>
              <a:t>運営指導における指導事項について</a:t>
            </a:r>
            <a:endParaRPr sz="4000" dirty="0"/>
          </a:p>
        </p:txBody>
      </p:sp>
      <p:grpSp>
        <p:nvGrpSpPr>
          <p:cNvPr id="12" name="グループ化 11">
            <a:extLst>
              <a:ext uri="{FF2B5EF4-FFF2-40B4-BE49-F238E27FC236}">
                <a16:creationId xmlns:a16="http://schemas.microsoft.com/office/drawing/2014/main" id="{299940BB-71D9-3862-8D0C-B4446B8E25D5}"/>
              </a:ext>
            </a:extLst>
          </p:cNvPr>
          <p:cNvGrpSpPr/>
          <p:nvPr/>
        </p:nvGrpSpPr>
        <p:grpSpPr>
          <a:xfrm>
            <a:off x="1161865" y="1608605"/>
            <a:ext cx="5390065" cy="3866850"/>
            <a:chOff x="1161865" y="1608605"/>
            <a:chExt cx="5390065" cy="3866850"/>
          </a:xfrm>
        </p:grpSpPr>
        <p:sp>
          <p:nvSpPr>
            <p:cNvPr id="8" name="object 8"/>
            <p:cNvSpPr txBox="1"/>
            <p:nvPr/>
          </p:nvSpPr>
          <p:spPr>
            <a:xfrm>
              <a:off x="1161866" y="3852925"/>
              <a:ext cx="5387188" cy="443070"/>
            </a:xfrm>
            <a:prstGeom prst="rect">
              <a:avLst/>
            </a:prstGeom>
          </p:spPr>
          <p:txBody>
            <a:bodyPr vert="horz" wrap="square" lIns="0" tIns="12065" rIns="0" bIns="0" rtlCol="0">
              <a:spAutoFit/>
            </a:bodyPr>
            <a:lstStyle/>
            <a:p>
              <a:pPr marL="12700">
                <a:lnSpc>
                  <a:spcPct val="100000"/>
                </a:lnSpc>
                <a:spcBef>
                  <a:spcPts val="95"/>
                </a:spcBef>
              </a:pPr>
              <a:r>
                <a:rPr lang="ja-JP" altLang="en-US" sz="2800" spc="-50" dirty="0">
                  <a:latin typeface="ＭＳ ゴシック" panose="020B0609070205080204" pitchFamily="49" charset="-128"/>
                  <a:ea typeface="ＭＳ ゴシック" panose="020B0609070205080204" pitchFamily="49" charset="-128"/>
                  <a:cs typeface="Yu Gothic"/>
                </a:rPr>
                <a:t>③　指摘事項の例</a:t>
              </a:r>
              <a:endParaRPr sz="2800" dirty="0">
                <a:latin typeface="ＭＳ ゴシック" panose="020B0609070205080204" pitchFamily="49" charset="-128"/>
                <a:ea typeface="ＭＳ ゴシック" panose="020B0609070205080204" pitchFamily="49" charset="-128"/>
                <a:cs typeface="Yu Gothic"/>
              </a:endParaRPr>
            </a:p>
          </p:txBody>
        </p:sp>
        <p:sp>
          <p:nvSpPr>
            <p:cNvPr id="4" name="object 4"/>
            <p:cNvSpPr txBox="1"/>
            <p:nvPr/>
          </p:nvSpPr>
          <p:spPr>
            <a:xfrm>
              <a:off x="1164107" y="1608605"/>
              <a:ext cx="5387823" cy="886781"/>
            </a:xfrm>
            <a:prstGeom prst="rect">
              <a:avLst/>
            </a:prstGeom>
          </p:spPr>
          <p:txBody>
            <a:bodyPr vert="horz" wrap="square" lIns="0" tIns="12065" rIns="0" bIns="0" rtlCol="0">
              <a:spAutoFit/>
            </a:bodyPr>
            <a:lstStyle/>
            <a:p>
              <a:pPr marL="12700">
                <a:lnSpc>
                  <a:spcPct val="100000"/>
                </a:lnSpc>
                <a:spcBef>
                  <a:spcPts val="95"/>
                </a:spcBef>
              </a:pPr>
              <a:r>
                <a:rPr sz="2800" spc="-50" dirty="0">
                  <a:latin typeface="ＭＳ ゴシック" panose="020B0609070205080204" pitchFamily="49" charset="-128"/>
                  <a:ea typeface="ＭＳ ゴシック" panose="020B0609070205080204" pitchFamily="49" charset="-128"/>
                  <a:cs typeface="Yu Gothic"/>
                </a:rPr>
                <a:t>①</a:t>
              </a:r>
              <a:r>
                <a:rPr lang="ja-JP" altLang="en-US" sz="2800" spc="-50" dirty="0">
                  <a:latin typeface="ＭＳ ゴシック" panose="020B0609070205080204" pitchFamily="49" charset="-128"/>
                  <a:ea typeface="ＭＳ ゴシック" panose="020B0609070205080204" pitchFamily="49" charset="-128"/>
                  <a:cs typeface="Yu Gothic"/>
                </a:rPr>
                <a:t>　指導とは（指導・監査）</a:t>
              </a:r>
              <a:endParaRPr lang="en-US" sz="2800" spc="-50" dirty="0">
                <a:latin typeface="ＭＳ ゴシック" panose="020B0609070205080204" pitchFamily="49" charset="-128"/>
                <a:ea typeface="ＭＳ ゴシック" panose="020B0609070205080204" pitchFamily="49" charset="-128"/>
                <a:cs typeface="Yu Gothic"/>
              </a:endParaRPr>
            </a:p>
            <a:p>
              <a:pPr marL="12700">
                <a:lnSpc>
                  <a:spcPct val="100000"/>
                </a:lnSpc>
                <a:spcBef>
                  <a:spcPts val="95"/>
                </a:spcBef>
              </a:pPr>
              <a:endParaRPr sz="2800" dirty="0">
                <a:latin typeface="ＭＳ ゴシック" panose="020B0609070205080204" pitchFamily="49" charset="-128"/>
                <a:ea typeface="ＭＳ ゴシック" panose="020B0609070205080204" pitchFamily="49" charset="-128"/>
                <a:cs typeface="Yu Gothic"/>
              </a:endParaRPr>
            </a:p>
          </p:txBody>
        </p:sp>
        <p:sp>
          <p:nvSpPr>
            <p:cNvPr id="6" name="object 6"/>
            <p:cNvSpPr txBox="1"/>
            <p:nvPr/>
          </p:nvSpPr>
          <p:spPr>
            <a:xfrm>
              <a:off x="1164107" y="2694126"/>
              <a:ext cx="5387823" cy="886781"/>
            </a:xfrm>
            <a:prstGeom prst="rect">
              <a:avLst/>
            </a:prstGeom>
          </p:spPr>
          <p:txBody>
            <a:bodyPr vert="horz" wrap="square" lIns="0" tIns="12065" rIns="0" bIns="0" rtlCol="0">
              <a:spAutoFit/>
            </a:bodyPr>
            <a:lstStyle/>
            <a:p>
              <a:pPr marL="12700">
                <a:lnSpc>
                  <a:spcPct val="100000"/>
                </a:lnSpc>
                <a:spcBef>
                  <a:spcPts val="95"/>
                </a:spcBef>
              </a:pPr>
              <a:r>
                <a:rPr lang="ja-JP" altLang="en-US" sz="2800" spc="-50" dirty="0">
                  <a:latin typeface="ＭＳ ゴシック" panose="020B0609070205080204" pitchFamily="49" charset="-128"/>
                  <a:ea typeface="ＭＳ ゴシック" panose="020B0609070205080204" pitchFamily="49" charset="-128"/>
                  <a:cs typeface="Yu Gothic"/>
                </a:rPr>
                <a:t>②　指摘事項</a:t>
              </a:r>
              <a:endParaRPr lang="en-US" altLang="ja-JP" sz="2800" spc="-50" dirty="0">
                <a:latin typeface="ＭＳ ゴシック" panose="020B0609070205080204" pitchFamily="49" charset="-128"/>
                <a:ea typeface="ＭＳ ゴシック" panose="020B0609070205080204" pitchFamily="49" charset="-128"/>
                <a:cs typeface="Yu Gothic"/>
              </a:endParaRPr>
            </a:p>
            <a:p>
              <a:pPr marL="12700">
                <a:lnSpc>
                  <a:spcPct val="100000"/>
                </a:lnSpc>
                <a:spcBef>
                  <a:spcPts val="95"/>
                </a:spcBef>
              </a:pPr>
              <a:endParaRPr sz="2800" dirty="0">
                <a:latin typeface="ＭＳ ゴシック" panose="020B0609070205080204" pitchFamily="49" charset="-128"/>
                <a:ea typeface="ＭＳ ゴシック" panose="020B0609070205080204" pitchFamily="49" charset="-128"/>
                <a:cs typeface="Yu Gothic"/>
              </a:endParaRPr>
            </a:p>
          </p:txBody>
        </p:sp>
        <p:sp>
          <p:nvSpPr>
            <p:cNvPr id="10" name="object 8">
              <a:extLst>
                <a:ext uri="{FF2B5EF4-FFF2-40B4-BE49-F238E27FC236}">
                  <a16:creationId xmlns:a16="http://schemas.microsoft.com/office/drawing/2014/main" id="{3EC2EBC3-6304-A4D4-24D8-7E7F25A515E4}"/>
                </a:ext>
              </a:extLst>
            </p:cNvPr>
            <p:cNvSpPr txBox="1"/>
            <p:nvPr/>
          </p:nvSpPr>
          <p:spPr>
            <a:xfrm>
              <a:off x="1161865" y="5023335"/>
              <a:ext cx="5387188" cy="452120"/>
            </a:xfrm>
            <a:prstGeom prst="rect">
              <a:avLst/>
            </a:prstGeom>
          </p:spPr>
          <p:txBody>
            <a:bodyPr vert="horz" wrap="square" lIns="0" tIns="12065" rIns="0" bIns="0" rtlCol="0">
              <a:spAutoFit/>
            </a:bodyPr>
            <a:lstStyle/>
            <a:p>
              <a:pPr marL="12700">
                <a:lnSpc>
                  <a:spcPct val="100000"/>
                </a:lnSpc>
                <a:spcBef>
                  <a:spcPts val="95"/>
                </a:spcBef>
              </a:pPr>
              <a:r>
                <a:rPr lang="ja-JP" altLang="en-US" sz="2800" spc="-50" dirty="0">
                  <a:latin typeface="ＭＳ ゴシック" panose="020B0609070205080204" pitchFamily="49" charset="-128"/>
                  <a:ea typeface="ＭＳ ゴシック" panose="020B0609070205080204" pitchFamily="49" charset="-128"/>
                  <a:cs typeface="Yu Gothic"/>
                </a:rPr>
                <a:t>④　注意事項</a:t>
              </a:r>
              <a:endParaRPr sz="2800" dirty="0">
                <a:latin typeface="ＭＳ ゴシック" panose="020B0609070205080204" pitchFamily="49" charset="-128"/>
                <a:ea typeface="ＭＳ ゴシック" panose="020B0609070205080204" pitchFamily="49" charset="-128"/>
                <a:cs typeface="Yu Gothic"/>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E8B249-9926-9DAF-4C5D-FB43EF8033EC}"/>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D89481F-5EA7-6670-01D4-52B9CA0C407D}"/>
              </a:ext>
            </a:extLst>
          </p:cNvPr>
          <p:cNvSpPr txBox="1">
            <a:spLocks noGrp="1"/>
          </p:cNvSpPr>
          <p:nvPr>
            <p:ph type="ctrTitle"/>
          </p:nvPr>
        </p:nvSpPr>
        <p:spPr>
          <a:xfrm>
            <a:off x="3319010" y="3053256"/>
            <a:ext cx="5553980" cy="751488"/>
          </a:xfrm>
          <a:prstGeom prst="rect">
            <a:avLst/>
          </a:prstGeom>
        </p:spPr>
        <p:txBody>
          <a:bodyPr vert="horz" wrap="square" lIns="0" tIns="12700" rIns="0" bIns="0" rtlCol="0" anchor="ctr" anchorCtr="1">
            <a:spAutoFit/>
          </a:bodyPr>
          <a:lstStyle/>
          <a:p>
            <a:pPr marL="12700">
              <a:lnSpc>
                <a:spcPct val="100000"/>
              </a:lnSpc>
              <a:spcBef>
                <a:spcPts val="100"/>
              </a:spcBef>
            </a:pPr>
            <a:r>
              <a:rPr lang="ja-JP" altLang="en-US" sz="4800" b="1" dirty="0">
                <a:latin typeface="BIZ UDPGothic"/>
                <a:cs typeface="BIZ UDPGothic"/>
              </a:rPr>
              <a:t>注意事項</a:t>
            </a:r>
            <a:endParaRPr sz="4800" b="1" dirty="0">
              <a:latin typeface="BIZ UDPGothic"/>
              <a:cs typeface="BIZ UDPGothic"/>
            </a:endParaRPr>
          </a:p>
        </p:txBody>
      </p:sp>
      <p:pic>
        <p:nvPicPr>
          <p:cNvPr id="3" name="図 2">
            <a:extLst>
              <a:ext uri="{FF2B5EF4-FFF2-40B4-BE49-F238E27FC236}">
                <a16:creationId xmlns:a16="http://schemas.microsoft.com/office/drawing/2014/main" id="{87E4497B-8901-842D-4321-D9945ABD71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88164" y="424180"/>
            <a:ext cx="2854535" cy="1557020"/>
          </a:xfrm>
          <a:prstGeom prst="rect">
            <a:avLst/>
          </a:prstGeom>
          <a:ln>
            <a:noFill/>
          </a:ln>
          <a:effectLst>
            <a:softEdge rad="112500"/>
          </a:effectLst>
        </p:spPr>
      </p:pic>
    </p:spTree>
    <p:extLst>
      <p:ext uri="{BB962C8B-B14F-4D97-AF65-F5344CB8AC3E}">
        <p14:creationId xmlns:p14="http://schemas.microsoft.com/office/powerpoint/2010/main" val="19474885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8B26D3-D5A8-5CC4-A10D-0E7CC79E30CD}"/>
              </a:ext>
            </a:extLst>
          </p:cNvPr>
          <p:cNvSpPr>
            <a:spLocks noGrp="1"/>
          </p:cNvSpPr>
          <p:nvPr>
            <p:ph type="title"/>
          </p:nvPr>
        </p:nvSpPr>
        <p:spPr>
          <a:xfrm>
            <a:off x="755091" y="118363"/>
            <a:ext cx="8971280" cy="492443"/>
          </a:xfrm>
        </p:spPr>
        <p:txBody>
          <a:bodyPr/>
          <a:lstStyle/>
          <a:p>
            <a:r>
              <a:rPr kumimoji="1" lang="ja-JP" altLang="en-US" dirty="0"/>
              <a:t>運営指導で確認する資料に関して</a:t>
            </a:r>
          </a:p>
        </p:txBody>
      </p:sp>
      <p:sp>
        <p:nvSpPr>
          <p:cNvPr id="3" name="テキスト プレースホルダー 2">
            <a:extLst>
              <a:ext uri="{FF2B5EF4-FFF2-40B4-BE49-F238E27FC236}">
                <a16:creationId xmlns:a16="http://schemas.microsoft.com/office/drawing/2014/main" id="{7192703C-6136-2F58-2CAB-C666C22E234A}"/>
              </a:ext>
            </a:extLst>
          </p:cNvPr>
          <p:cNvSpPr>
            <a:spLocks noGrp="1"/>
          </p:cNvSpPr>
          <p:nvPr>
            <p:ph type="body" idx="1"/>
          </p:nvPr>
        </p:nvSpPr>
        <p:spPr>
          <a:xfrm>
            <a:off x="482600" y="2367170"/>
            <a:ext cx="11226800" cy="3016210"/>
          </a:xfrm>
        </p:spPr>
        <p:txBody>
          <a:bodyPr/>
          <a:lstStyle/>
          <a:p>
            <a:r>
              <a:rPr lang="ja-JP" altLang="en-US" sz="2800" dirty="0">
                <a:latin typeface="+mj-ea"/>
                <a:ea typeface="+mj-ea"/>
              </a:rPr>
              <a:t>　</a:t>
            </a:r>
            <a:r>
              <a:rPr lang="ja-JP" altLang="ja-JP" sz="2800" dirty="0">
                <a:latin typeface="+mj-ea"/>
                <a:ea typeface="+mj-ea"/>
              </a:rPr>
              <a:t>電子データ等で保存している書類につきましては</a:t>
            </a:r>
            <a:r>
              <a:rPr lang="ja-JP" altLang="ja-JP" sz="2800" u="wavy" dirty="0">
                <a:latin typeface="+mj-ea"/>
                <a:ea typeface="+mj-ea"/>
              </a:rPr>
              <a:t>、事前に紙に印刷し、当日、確認できる状態で準備</a:t>
            </a:r>
            <a:r>
              <a:rPr lang="ja-JP" altLang="ja-JP" sz="2800" dirty="0">
                <a:latin typeface="+mj-ea"/>
                <a:ea typeface="+mj-ea"/>
              </a:rPr>
              <a:t>してください。</a:t>
            </a:r>
            <a:endParaRPr lang="en-US" altLang="ja-JP" sz="2800" dirty="0">
              <a:latin typeface="+mj-ea"/>
              <a:ea typeface="+mj-ea"/>
            </a:endParaRPr>
          </a:p>
          <a:p>
            <a:endParaRPr lang="en-US" altLang="ja-JP" sz="2800" dirty="0">
              <a:latin typeface="+mj-ea"/>
              <a:ea typeface="+mj-ea"/>
            </a:endParaRPr>
          </a:p>
          <a:p>
            <a:endParaRPr lang="en-US" altLang="ja-JP" sz="2800" dirty="0">
              <a:latin typeface="+mj-ea"/>
              <a:ea typeface="+mj-ea"/>
            </a:endParaRPr>
          </a:p>
          <a:p>
            <a:r>
              <a:rPr lang="ja-JP" altLang="en-US" sz="2800" dirty="0">
                <a:latin typeface="+mj-ea"/>
                <a:ea typeface="+mj-ea"/>
              </a:rPr>
              <a:t>　</a:t>
            </a:r>
            <a:r>
              <a:rPr lang="ja-JP" altLang="ja-JP" sz="2800" dirty="0">
                <a:latin typeface="+mj-ea"/>
                <a:ea typeface="+mj-ea"/>
              </a:rPr>
              <a:t>運営指導当日に準備していただく資料については、</a:t>
            </a:r>
            <a:r>
              <a:rPr lang="ja-JP" altLang="ja-JP" sz="2800" u="wavy" dirty="0">
                <a:latin typeface="+mj-ea"/>
                <a:ea typeface="+mj-ea"/>
              </a:rPr>
              <a:t>必ず運営指導開始時刻までに、資料を確認する会場にすべて搬入を済ませておいてください。</a:t>
            </a:r>
            <a:endParaRPr lang="ja-JP" altLang="ja-JP" sz="2800" dirty="0">
              <a:latin typeface="+mj-ea"/>
              <a:ea typeface="+mj-ea"/>
            </a:endParaRPr>
          </a:p>
          <a:p>
            <a:endParaRPr kumimoji="1" lang="ja-JP" altLang="en-US" sz="2800" dirty="0">
              <a:latin typeface="+mj-ea"/>
              <a:ea typeface="+mj-ea"/>
            </a:endParaRPr>
          </a:p>
        </p:txBody>
      </p:sp>
    </p:spTree>
    <p:extLst>
      <p:ext uri="{BB962C8B-B14F-4D97-AF65-F5344CB8AC3E}">
        <p14:creationId xmlns:p14="http://schemas.microsoft.com/office/powerpoint/2010/main" val="3784090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0846D0-690F-E16C-3FE2-E12DDCB4D31B}"/>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D8FA6F8D-B718-7D82-E6A9-66F4936DDAB2}"/>
              </a:ext>
            </a:extLst>
          </p:cNvPr>
          <p:cNvSpPr txBox="1">
            <a:spLocks noGrp="1"/>
          </p:cNvSpPr>
          <p:nvPr>
            <p:ph type="ctrTitle"/>
          </p:nvPr>
        </p:nvSpPr>
        <p:spPr>
          <a:xfrm>
            <a:off x="3217640" y="3053256"/>
            <a:ext cx="5756720" cy="751488"/>
          </a:xfrm>
          <a:prstGeom prst="rect">
            <a:avLst/>
          </a:prstGeom>
        </p:spPr>
        <p:txBody>
          <a:bodyPr vert="horz" wrap="square" lIns="0" tIns="12700" rIns="0" bIns="0" rtlCol="0">
            <a:spAutoFit/>
          </a:bodyPr>
          <a:lstStyle/>
          <a:p>
            <a:pPr marL="12700">
              <a:lnSpc>
                <a:spcPct val="100000"/>
              </a:lnSpc>
              <a:spcBef>
                <a:spcPts val="100"/>
              </a:spcBef>
            </a:pPr>
            <a:r>
              <a:rPr lang="ja-JP" altLang="en-US" sz="4800" b="1" spc="-15" dirty="0">
                <a:latin typeface="BIZ UDPGothic"/>
                <a:cs typeface="BIZ UDPGothic"/>
              </a:rPr>
              <a:t>指導とは（指導・監査）</a:t>
            </a:r>
            <a:endParaRPr sz="4800" dirty="0">
              <a:latin typeface="BIZ UDPGothic"/>
              <a:cs typeface="BIZ UDPGothic"/>
            </a:endParaRPr>
          </a:p>
        </p:txBody>
      </p:sp>
      <p:pic>
        <p:nvPicPr>
          <p:cNvPr id="3" name="図 2">
            <a:extLst>
              <a:ext uri="{FF2B5EF4-FFF2-40B4-BE49-F238E27FC236}">
                <a16:creationId xmlns:a16="http://schemas.microsoft.com/office/drawing/2014/main" id="{943B1B29-6074-C53B-D00C-1FF58C4D78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88164" y="424180"/>
            <a:ext cx="2854535" cy="1557020"/>
          </a:xfrm>
          <a:prstGeom prst="rect">
            <a:avLst/>
          </a:prstGeom>
          <a:ln>
            <a:noFill/>
          </a:ln>
          <a:effectLst>
            <a:softEdge rad="112500"/>
          </a:effectLst>
        </p:spPr>
      </p:pic>
    </p:spTree>
    <p:extLst>
      <p:ext uri="{BB962C8B-B14F-4D97-AF65-F5344CB8AC3E}">
        <p14:creationId xmlns:p14="http://schemas.microsoft.com/office/powerpoint/2010/main" val="958133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164F5B-8FE3-B414-1E31-773CCEADA37C}"/>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8FDFABF3-DC78-A838-0914-CE80C16C8BA5}"/>
              </a:ext>
            </a:extLst>
          </p:cNvPr>
          <p:cNvSpPr txBox="1">
            <a:spLocks noGrp="1"/>
          </p:cNvSpPr>
          <p:nvPr>
            <p:ph type="title"/>
          </p:nvPr>
        </p:nvSpPr>
        <p:spPr>
          <a:xfrm>
            <a:off x="831291" y="62611"/>
            <a:ext cx="4592955" cy="635000"/>
          </a:xfrm>
          <a:prstGeom prst="rect">
            <a:avLst/>
          </a:prstGeom>
        </p:spPr>
        <p:txBody>
          <a:bodyPr vert="horz" wrap="square" lIns="0" tIns="12065" rIns="0" bIns="0" rtlCol="0">
            <a:spAutoFit/>
          </a:bodyPr>
          <a:lstStyle/>
          <a:p>
            <a:pPr marL="12700">
              <a:lnSpc>
                <a:spcPct val="100000"/>
              </a:lnSpc>
              <a:spcBef>
                <a:spcPts val="95"/>
              </a:spcBef>
            </a:pPr>
            <a:r>
              <a:rPr lang="ja-JP" altLang="en-US" sz="4000" dirty="0"/>
              <a:t>指導の目的</a:t>
            </a:r>
            <a:endParaRPr sz="4000" dirty="0"/>
          </a:p>
        </p:txBody>
      </p:sp>
      <p:sp>
        <p:nvSpPr>
          <p:cNvPr id="10" name="テキスト ボックス 9">
            <a:extLst>
              <a:ext uri="{FF2B5EF4-FFF2-40B4-BE49-F238E27FC236}">
                <a16:creationId xmlns:a16="http://schemas.microsoft.com/office/drawing/2014/main" id="{4653BF64-2872-C280-5DC3-E6BBD37B6627}"/>
              </a:ext>
            </a:extLst>
          </p:cNvPr>
          <p:cNvSpPr txBox="1"/>
          <p:nvPr/>
        </p:nvSpPr>
        <p:spPr>
          <a:xfrm>
            <a:off x="990600" y="2589827"/>
            <a:ext cx="10210800" cy="1678345"/>
          </a:xfrm>
          <a:prstGeom prst="rect">
            <a:avLst/>
          </a:prstGeom>
          <a:noFill/>
        </p:spPr>
        <p:txBody>
          <a:bodyPr wrap="square" rtlCol="0">
            <a:spAutoFit/>
          </a:bodyPr>
          <a:lstStyle/>
          <a:p>
            <a:pPr>
              <a:lnSpc>
                <a:spcPct val="200000"/>
              </a:lnSpc>
            </a:pPr>
            <a:r>
              <a:rPr kumimoji="1" lang="ja-JP" altLang="en-US" sz="2800" dirty="0"/>
              <a:t>介護保険施設等に対し、</a:t>
            </a:r>
            <a:r>
              <a:rPr kumimoji="1" lang="ja-JP" altLang="en-US" sz="2800" dirty="0">
                <a:solidFill>
                  <a:srgbClr val="FF0000"/>
                </a:solidFill>
              </a:rPr>
              <a:t>関係法令に定める基準</a:t>
            </a:r>
            <a:r>
              <a:rPr kumimoji="1" lang="ja-JP" altLang="en-US" sz="2800" dirty="0"/>
              <a:t>、</a:t>
            </a:r>
            <a:r>
              <a:rPr kumimoji="1" lang="ja-JP" altLang="en-US" sz="2800" dirty="0">
                <a:solidFill>
                  <a:srgbClr val="FF0000"/>
                </a:solidFill>
              </a:rPr>
              <a:t>介護報酬の請求等</a:t>
            </a:r>
            <a:r>
              <a:rPr kumimoji="1" lang="ja-JP" altLang="en-US" sz="2800" dirty="0"/>
              <a:t>が適正に実施されるようその内容を</a:t>
            </a:r>
            <a:r>
              <a:rPr kumimoji="1" lang="ja-JP" altLang="en-US" sz="2800" b="1" dirty="0">
                <a:solidFill>
                  <a:srgbClr val="FF0000"/>
                </a:solidFill>
              </a:rPr>
              <a:t>周知徹底</a:t>
            </a:r>
            <a:r>
              <a:rPr kumimoji="1" lang="ja-JP" altLang="en-US" sz="2800" dirty="0"/>
              <a:t>すること</a:t>
            </a:r>
          </a:p>
        </p:txBody>
      </p:sp>
    </p:spTree>
    <p:extLst>
      <p:ext uri="{BB962C8B-B14F-4D97-AF65-F5344CB8AC3E}">
        <p14:creationId xmlns:p14="http://schemas.microsoft.com/office/powerpoint/2010/main" val="1798077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矢印: 下 8">
            <a:extLst>
              <a:ext uri="{FF2B5EF4-FFF2-40B4-BE49-F238E27FC236}">
                <a16:creationId xmlns:a16="http://schemas.microsoft.com/office/drawing/2014/main" id="{4C9FC105-2BCB-56B8-6AD0-1F935A29207B}"/>
              </a:ext>
            </a:extLst>
          </p:cNvPr>
          <p:cNvSpPr/>
          <p:nvPr/>
        </p:nvSpPr>
        <p:spPr>
          <a:xfrm>
            <a:off x="5434742" y="1655562"/>
            <a:ext cx="986976" cy="4045228"/>
          </a:xfrm>
          <a:prstGeom prst="downArrow">
            <a:avLst/>
          </a:prstGeom>
          <a:gradFill flip="none"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8100000" scaled="1"/>
            <a:tileRect/>
          </a:gradFill>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sz="2800" b="1"/>
          </a:p>
        </p:txBody>
      </p:sp>
      <p:sp>
        <p:nvSpPr>
          <p:cNvPr id="2" name="タイトル 1">
            <a:extLst>
              <a:ext uri="{FF2B5EF4-FFF2-40B4-BE49-F238E27FC236}">
                <a16:creationId xmlns:a16="http://schemas.microsoft.com/office/drawing/2014/main" id="{C7A8DBD4-213B-3FBF-BAA8-4ADE48664A78}"/>
              </a:ext>
            </a:extLst>
          </p:cNvPr>
          <p:cNvSpPr>
            <a:spLocks noGrp="1"/>
          </p:cNvSpPr>
          <p:nvPr>
            <p:ph type="title"/>
          </p:nvPr>
        </p:nvSpPr>
        <p:spPr>
          <a:xfrm>
            <a:off x="755091" y="118363"/>
            <a:ext cx="8971280" cy="492443"/>
          </a:xfrm>
        </p:spPr>
        <p:txBody>
          <a:bodyPr/>
          <a:lstStyle/>
          <a:p>
            <a:r>
              <a:rPr kumimoji="1" lang="ja-JP" altLang="en-US" dirty="0"/>
              <a:t>運営指導の流れ</a:t>
            </a:r>
          </a:p>
        </p:txBody>
      </p:sp>
      <p:sp>
        <p:nvSpPr>
          <p:cNvPr id="3" name="テキスト プレースホルダー 2">
            <a:extLst>
              <a:ext uri="{FF2B5EF4-FFF2-40B4-BE49-F238E27FC236}">
                <a16:creationId xmlns:a16="http://schemas.microsoft.com/office/drawing/2014/main" id="{8907B21A-5D82-D2A0-7B1E-875084BD39EF}"/>
              </a:ext>
            </a:extLst>
          </p:cNvPr>
          <p:cNvSpPr>
            <a:spLocks noGrp="1"/>
          </p:cNvSpPr>
          <p:nvPr>
            <p:ph type="body" idx="1"/>
          </p:nvPr>
        </p:nvSpPr>
        <p:spPr>
          <a:xfrm>
            <a:off x="3352800" y="1295400"/>
            <a:ext cx="5150860" cy="430887"/>
          </a:xfrm>
        </p:spPr>
        <p:txBody>
          <a:bodyPr wrap="square">
            <a:spAutoFit/>
          </a:bodyPr>
          <a:lstStyle/>
          <a:p>
            <a:pPr algn="ctr"/>
            <a:r>
              <a:rPr kumimoji="1" lang="ja-JP" altLang="en-US" sz="2800" b="1" dirty="0"/>
              <a:t>日程調整</a:t>
            </a:r>
            <a:endParaRPr kumimoji="1" lang="en-US" altLang="ja-JP" sz="2800" b="1" dirty="0"/>
          </a:p>
        </p:txBody>
      </p:sp>
      <p:sp>
        <p:nvSpPr>
          <p:cNvPr id="4" name="テキスト ボックス 3">
            <a:extLst>
              <a:ext uri="{FF2B5EF4-FFF2-40B4-BE49-F238E27FC236}">
                <a16:creationId xmlns:a16="http://schemas.microsoft.com/office/drawing/2014/main" id="{FCC2B13B-ADDD-6A24-EB10-C6BD7CE00135}"/>
              </a:ext>
            </a:extLst>
          </p:cNvPr>
          <p:cNvSpPr txBox="1">
            <a:spLocks/>
          </p:cNvSpPr>
          <p:nvPr/>
        </p:nvSpPr>
        <p:spPr>
          <a:xfrm>
            <a:off x="3002233" y="2173464"/>
            <a:ext cx="5851994" cy="523220"/>
          </a:xfrm>
          <a:prstGeom prst="rect">
            <a:avLst/>
          </a:prstGeom>
          <a:noFill/>
        </p:spPr>
        <p:txBody>
          <a:bodyPr wrap="square" rtlCol="0">
            <a:spAutoFit/>
          </a:bodyPr>
          <a:lstStyle/>
          <a:p>
            <a:pPr algn="ctr"/>
            <a:r>
              <a:rPr kumimoji="1" lang="ja-JP" altLang="en-US" sz="2800" b="1" dirty="0"/>
              <a:t>実施通知及び事前提出資料の送付</a:t>
            </a:r>
          </a:p>
        </p:txBody>
      </p:sp>
      <p:sp>
        <p:nvSpPr>
          <p:cNvPr id="5" name="テキスト ボックス 4">
            <a:extLst>
              <a:ext uri="{FF2B5EF4-FFF2-40B4-BE49-F238E27FC236}">
                <a16:creationId xmlns:a16="http://schemas.microsoft.com/office/drawing/2014/main" id="{E01165FD-2E8E-27B7-9CA3-4FFEC0146E84}"/>
              </a:ext>
            </a:extLst>
          </p:cNvPr>
          <p:cNvSpPr txBox="1">
            <a:spLocks/>
          </p:cNvSpPr>
          <p:nvPr/>
        </p:nvSpPr>
        <p:spPr>
          <a:xfrm>
            <a:off x="3246897" y="3893288"/>
            <a:ext cx="5362667" cy="523220"/>
          </a:xfrm>
          <a:prstGeom prst="rect">
            <a:avLst/>
          </a:prstGeom>
          <a:noFill/>
        </p:spPr>
        <p:txBody>
          <a:bodyPr wrap="square" rtlCol="0">
            <a:spAutoFit/>
          </a:bodyPr>
          <a:lstStyle/>
          <a:p>
            <a:pPr algn="ctr"/>
            <a:r>
              <a:rPr kumimoji="1" lang="ja-JP" altLang="en-US" sz="2800" b="1" dirty="0"/>
              <a:t>書類の確認やヒアリングの実施</a:t>
            </a:r>
          </a:p>
        </p:txBody>
      </p:sp>
      <p:sp>
        <p:nvSpPr>
          <p:cNvPr id="6" name="テキスト ボックス 5">
            <a:extLst>
              <a:ext uri="{FF2B5EF4-FFF2-40B4-BE49-F238E27FC236}">
                <a16:creationId xmlns:a16="http://schemas.microsoft.com/office/drawing/2014/main" id="{BCE1D613-1C44-7072-E719-07FEDE9C6D72}"/>
              </a:ext>
            </a:extLst>
          </p:cNvPr>
          <p:cNvSpPr txBox="1">
            <a:spLocks/>
          </p:cNvSpPr>
          <p:nvPr/>
        </p:nvSpPr>
        <p:spPr>
          <a:xfrm>
            <a:off x="3335392" y="4797039"/>
            <a:ext cx="5185676" cy="523220"/>
          </a:xfrm>
          <a:prstGeom prst="rect">
            <a:avLst/>
          </a:prstGeom>
          <a:noFill/>
        </p:spPr>
        <p:txBody>
          <a:bodyPr wrap="square" rtlCol="0">
            <a:spAutoFit/>
          </a:bodyPr>
          <a:lstStyle/>
          <a:p>
            <a:pPr algn="ctr"/>
            <a:r>
              <a:rPr kumimoji="1" lang="ja-JP" altLang="en-US" sz="2800" b="1" dirty="0"/>
              <a:t>結果通知の送付</a:t>
            </a:r>
          </a:p>
        </p:txBody>
      </p:sp>
      <p:sp>
        <p:nvSpPr>
          <p:cNvPr id="8" name="テキスト ボックス 7">
            <a:extLst>
              <a:ext uri="{FF2B5EF4-FFF2-40B4-BE49-F238E27FC236}">
                <a16:creationId xmlns:a16="http://schemas.microsoft.com/office/drawing/2014/main" id="{5DFBCCE3-8A72-C7B1-8C44-271068BAB52D}"/>
              </a:ext>
            </a:extLst>
          </p:cNvPr>
          <p:cNvSpPr txBox="1">
            <a:spLocks/>
          </p:cNvSpPr>
          <p:nvPr/>
        </p:nvSpPr>
        <p:spPr>
          <a:xfrm>
            <a:off x="3423887" y="5700790"/>
            <a:ext cx="5008686" cy="523220"/>
          </a:xfrm>
          <a:prstGeom prst="rect">
            <a:avLst/>
          </a:prstGeom>
          <a:noFill/>
        </p:spPr>
        <p:txBody>
          <a:bodyPr wrap="square" rtlCol="0">
            <a:spAutoFit/>
          </a:bodyPr>
          <a:lstStyle/>
          <a:p>
            <a:pPr algn="ctr"/>
            <a:r>
              <a:rPr kumimoji="1" lang="ja-JP" altLang="en-US" sz="2800" b="1" dirty="0"/>
              <a:t>改善報告書の提出</a:t>
            </a:r>
          </a:p>
        </p:txBody>
      </p:sp>
      <p:sp>
        <p:nvSpPr>
          <p:cNvPr id="11" name="テキスト ボックス 10">
            <a:extLst>
              <a:ext uri="{FF2B5EF4-FFF2-40B4-BE49-F238E27FC236}">
                <a16:creationId xmlns:a16="http://schemas.microsoft.com/office/drawing/2014/main" id="{ED574231-722F-66FC-6446-FBBEF69C294E}"/>
              </a:ext>
            </a:extLst>
          </p:cNvPr>
          <p:cNvSpPr txBox="1"/>
          <p:nvPr/>
        </p:nvSpPr>
        <p:spPr>
          <a:xfrm>
            <a:off x="4186925" y="3024525"/>
            <a:ext cx="3482611" cy="523220"/>
          </a:xfrm>
          <a:prstGeom prst="rect">
            <a:avLst/>
          </a:prstGeom>
          <a:noFill/>
        </p:spPr>
        <p:txBody>
          <a:bodyPr wrap="square" rtlCol="0">
            <a:spAutoFit/>
          </a:bodyPr>
          <a:lstStyle/>
          <a:p>
            <a:pPr algn="ctr"/>
            <a:r>
              <a:rPr kumimoji="1" lang="ja-JP" altLang="en-US" sz="2800" b="1" dirty="0"/>
              <a:t>事前提出書類の提出</a:t>
            </a:r>
          </a:p>
        </p:txBody>
      </p:sp>
    </p:spTree>
    <p:extLst>
      <p:ext uri="{BB962C8B-B14F-4D97-AF65-F5344CB8AC3E}">
        <p14:creationId xmlns:p14="http://schemas.microsoft.com/office/powerpoint/2010/main" val="3539414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8F08B6-AF65-C435-8232-EC3AD58AEF36}"/>
              </a:ext>
            </a:extLst>
          </p:cNvPr>
          <p:cNvSpPr>
            <a:spLocks noGrp="1"/>
          </p:cNvSpPr>
          <p:nvPr>
            <p:ph type="title"/>
          </p:nvPr>
        </p:nvSpPr>
        <p:spPr>
          <a:xfrm>
            <a:off x="755091" y="118363"/>
            <a:ext cx="8971280" cy="492443"/>
          </a:xfrm>
        </p:spPr>
        <p:txBody>
          <a:bodyPr/>
          <a:lstStyle/>
          <a:p>
            <a:r>
              <a:rPr kumimoji="1" lang="ja-JP" altLang="en-US" dirty="0"/>
              <a:t>監査について</a:t>
            </a:r>
          </a:p>
        </p:txBody>
      </p:sp>
      <p:sp>
        <p:nvSpPr>
          <p:cNvPr id="3" name="テキスト プレースホルダー 2">
            <a:extLst>
              <a:ext uri="{FF2B5EF4-FFF2-40B4-BE49-F238E27FC236}">
                <a16:creationId xmlns:a16="http://schemas.microsoft.com/office/drawing/2014/main" id="{1B3189D2-B32A-1A32-A1B6-7EB14BA598C5}"/>
              </a:ext>
            </a:extLst>
          </p:cNvPr>
          <p:cNvSpPr>
            <a:spLocks noGrp="1"/>
          </p:cNvSpPr>
          <p:nvPr>
            <p:ph type="body" idx="1"/>
          </p:nvPr>
        </p:nvSpPr>
        <p:spPr>
          <a:xfrm>
            <a:off x="1778000" y="2658307"/>
            <a:ext cx="8636000" cy="492443"/>
          </a:xfrm>
        </p:spPr>
        <p:txBody>
          <a:bodyPr/>
          <a:lstStyle/>
          <a:p>
            <a:r>
              <a:rPr kumimoji="1" lang="ja-JP" altLang="en-US" sz="2800" dirty="0">
                <a:solidFill>
                  <a:srgbClr val="FF0000"/>
                </a:solidFill>
              </a:rPr>
              <a:t>重大な違反</a:t>
            </a:r>
            <a:r>
              <a:rPr kumimoji="1" lang="ja-JP" altLang="en-US" sz="2800" dirty="0"/>
              <a:t>や</a:t>
            </a:r>
            <a:r>
              <a:rPr kumimoji="1" lang="ja-JP" altLang="en-US" sz="2800" dirty="0">
                <a:solidFill>
                  <a:srgbClr val="FF0000"/>
                </a:solidFill>
              </a:rPr>
              <a:t>報酬の不正請求</a:t>
            </a:r>
            <a:r>
              <a:rPr kumimoji="1" lang="ja-JP" altLang="en-US" sz="2800" dirty="0"/>
              <a:t>が疑われる場合等に実施</a:t>
            </a:r>
          </a:p>
        </p:txBody>
      </p:sp>
      <p:sp>
        <p:nvSpPr>
          <p:cNvPr id="4" name="テキスト ボックス 3">
            <a:extLst>
              <a:ext uri="{FF2B5EF4-FFF2-40B4-BE49-F238E27FC236}">
                <a16:creationId xmlns:a16="http://schemas.microsoft.com/office/drawing/2014/main" id="{60EB1ED2-6858-BCEB-136F-5ED531CA7580}"/>
              </a:ext>
            </a:extLst>
          </p:cNvPr>
          <p:cNvSpPr txBox="1"/>
          <p:nvPr/>
        </p:nvSpPr>
        <p:spPr>
          <a:xfrm>
            <a:off x="2413000" y="3874812"/>
            <a:ext cx="7103669" cy="1015663"/>
          </a:xfrm>
          <a:prstGeom prst="rect">
            <a:avLst/>
          </a:prstGeom>
          <a:noFill/>
        </p:spPr>
        <p:txBody>
          <a:bodyPr wrap="square" rtlCol="0">
            <a:spAutoFit/>
          </a:bodyPr>
          <a:lstStyle/>
          <a:p>
            <a:r>
              <a:rPr kumimoji="1" lang="ja-JP" altLang="en-US" sz="2000" dirty="0"/>
              <a:t>→不正の事実が確認された場合</a:t>
            </a:r>
            <a:br>
              <a:rPr kumimoji="1" lang="en-US" altLang="ja-JP" sz="2000" dirty="0"/>
            </a:br>
            <a:r>
              <a:rPr kumimoji="1" lang="ja-JP" altLang="en-US" sz="2000" dirty="0"/>
              <a:t>指定の取り消し、指定の全部またはその１部の効力の停止等の行政処分を行う。</a:t>
            </a:r>
          </a:p>
        </p:txBody>
      </p:sp>
    </p:spTree>
    <p:extLst>
      <p:ext uri="{BB962C8B-B14F-4D97-AF65-F5344CB8AC3E}">
        <p14:creationId xmlns:p14="http://schemas.microsoft.com/office/powerpoint/2010/main" val="2518963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42E2B-DEBE-E72F-66CD-A7432A00F831}"/>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4B8DADE-0952-F7BD-0226-12BEFD6B679C}"/>
              </a:ext>
            </a:extLst>
          </p:cNvPr>
          <p:cNvSpPr txBox="1">
            <a:spLocks noGrp="1"/>
          </p:cNvSpPr>
          <p:nvPr>
            <p:ph type="ctrTitle"/>
          </p:nvPr>
        </p:nvSpPr>
        <p:spPr>
          <a:xfrm>
            <a:off x="3319010" y="3053256"/>
            <a:ext cx="5553980" cy="751488"/>
          </a:xfrm>
          <a:prstGeom prst="rect">
            <a:avLst/>
          </a:prstGeom>
        </p:spPr>
        <p:txBody>
          <a:bodyPr vert="horz" wrap="square" lIns="0" tIns="12700" rIns="0" bIns="0" rtlCol="0" anchor="ctr" anchorCtr="1">
            <a:spAutoFit/>
          </a:bodyPr>
          <a:lstStyle/>
          <a:p>
            <a:pPr marL="12700">
              <a:lnSpc>
                <a:spcPct val="100000"/>
              </a:lnSpc>
              <a:spcBef>
                <a:spcPts val="100"/>
              </a:spcBef>
            </a:pPr>
            <a:r>
              <a:rPr lang="ja-JP" altLang="en-US" sz="4800" b="1" dirty="0">
                <a:latin typeface="BIZ UDPGothic"/>
                <a:cs typeface="BIZ UDPGothic"/>
              </a:rPr>
              <a:t>指摘事項</a:t>
            </a:r>
            <a:endParaRPr sz="4800" b="1" dirty="0">
              <a:latin typeface="BIZ UDPGothic"/>
              <a:cs typeface="BIZ UDPGothic"/>
            </a:endParaRPr>
          </a:p>
        </p:txBody>
      </p:sp>
      <p:pic>
        <p:nvPicPr>
          <p:cNvPr id="3" name="図 2">
            <a:extLst>
              <a:ext uri="{FF2B5EF4-FFF2-40B4-BE49-F238E27FC236}">
                <a16:creationId xmlns:a16="http://schemas.microsoft.com/office/drawing/2014/main" id="{CBCFB302-7B60-6702-E1E7-5DCEA4476D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88164" y="424180"/>
            <a:ext cx="2854535" cy="1557020"/>
          </a:xfrm>
          <a:prstGeom prst="rect">
            <a:avLst/>
          </a:prstGeom>
          <a:ln>
            <a:noFill/>
          </a:ln>
          <a:effectLst>
            <a:softEdge rad="112500"/>
          </a:effectLst>
        </p:spPr>
      </p:pic>
    </p:spTree>
    <p:extLst>
      <p:ext uri="{BB962C8B-B14F-4D97-AF65-F5344CB8AC3E}">
        <p14:creationId xmlns:p14="http://schemas.microsoft.com/office/powerpoint/2010/main" val="1973322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651D89-2F50-9B6B-6E46-E7812E60B461}"/>
              </a:ext>
            </a:extLst>
          </p:cNvPr>
          <p:cNvSpPr>
            <a:spLocks noGrp="1"/>
          </p:cNvSpPr>
          <p:nvPr>
            <p:ph type="title"/>
          </p:nvPr>
        </p:nvSpPr>
        <p:spPr>
          <a:xfrm>
            <a:off x="755091" y="118363"/>
            <a:ext cx="8971280" cy="492443"/>
          </a:xfrm>
        </p:spPr>
        <p:txBody>
          <a:bodyPr/>
          <a:lstStyle/>
          <a:p>
            <a:r>
              <a:rPr kumimoji="1" lang="ja-JP" altLang="en-US" dirty="0"/>
              <a:t>令和７年度の指摘事項</a:t>
            </a:r>
          </a:p>
        </p:txBody>
      </p:sp>
      <p:sp>
        <p:nvSpPr>
          <p:cNvPr id="3" name="テキスト プレースホルダー 2">
            <a:extLst>
              <a:ext uri="{FF2B5EF4-FFF2-40B4-BE49-F238E27FC236}">
                <a16:creationId xmlns:a16="http://schemas.microsoft.com/office/drawing/2014/main" id="{C601A5BF-17FC-0204-8249-2726F76279DA}"/>
              </a:ext>
            </a:extLst>
          </p:cNvPr>
          <p:cNvSpPr>
            <a:spLocks noGrp="1"/>
          </p:cNvSpPr>
          <p:nvPr>
            <p:ph type="body" idx="1"/>
          </p:nvPr>
        </p:nvSpPr>
        <p:spPr>
          <a:xfrm>
            <a:off x="533400" y="1219200"/>
            <a:ext cx="5181600" cy="4739759"/>
          </a:xfrm>
        </p:spPr>
        <p:txBody>
          <a:bodyPr/>
          <a:lstStyle/>
          <a:p>
            <a:r>
              <a:rPr kumimoji="1" lang="ja-JP" altLang="en-US" sz="2800" b="1" dirty="0"/>
              <a:t>・従業員の員数、管理者</a:t>
            </a:r>
            <a:endParaRPr kumimoji="1" lang="en-US" altLang="ja-JP" sz="2800" b="1" dirty="0"/>
          </a:p>
          <a:p>
            <a:endParaRPr kumimoji="1" lang="en-US" altLang="ja-JP" sz="2800" b="1" dirty="0"/>
          </a:p>
          <a:p>
            <a:r>
              <a:rPr kumimoji="1" lang="ja-JP" altLang="en-US" sz="2800" b="1" dirty="0"/>
              <a:t>・業務継続計画（</a:t>
            </a:r>
            <a:r>
              <a:rPr kumimoji="1" lang="en-US" altLang="ja-JP" sz="2800" b="1" dirty="0"/>
              <a:t>BCP</a:t>
            </a:r>
            <a:r>
              <a:rPr kumimoji="1" lang="ja-JP" altLang="en-US" sz="2800" b="1" dirty="0"/>
              <a:t>）の策定等</a:t>
            </a:r>
            <a:endParaRPr kumimoji="1" lang="en-US" altLang="ja-JP" sz="2800" b="1" dirty="0"/>
          </a:p>
          <a:p>
            <a:endParaRPr kumimoji="1" lang="en-US" altLang="ja-JP" sz="2800" b="1" dirty="0"/>
          </a:p>
          <a:p>
            <a:r>
              <a:rPr kumimoji="1" lang="ja-JP" altLang="en-US" sz="2800" b="1" dirty="0"/>
              <a:t>・緊急時等の対応</a:t>
            </a:r>
            <a:endParaRPr kumimoji="1" lang="en-US" altLang="ja-JP" sz="2800" b="1" dirty="0"/>
          </a:p>
          <a:p>
            <a:endParaRPr kumimoji="1" lang="en-US" altLang="ja-JP" sz="2800" b="1" dirty="0"/>
          </a:p>
          <a:p>
            <a:r>
              <a:rPr kumimoji="1" lang="ja-JP" altLang="en-US" sz="2800" b="1" dirty="0"/>
              <a:t>・虐待の防止</a:t>
            </a:r>
            <a:endParaRPr kumimoji="1" lang="en-US" altLang="ja-JP" sz="2800" b="1" dirty="0"/>
          </a:p>
          <a:p>
            <a:endParaRPr kumimoji="1" lang="en-US" altLang="ja-JP" sz="2800" b="1" dirty="0"/>
          </a:p>
          <a:p>
            <a:r>
              <a:rPr kumimoji="1" lang="ja-JP" altLang="en-US" sz="2800" b="1" dirty="0"/>
              <a:t>・感染症の予防及びまん延防止</a:t>
            </a:r>
            <a:endParaRPr kumimoji="1" lang="en-US" altLang="ja-JP" sz="2800" b="1" dirty="0"/>
          </a:p>
          <a:p>
            <a:r>
              <a:rPr kumimoji="1" lang="ja-JP" altLang="en-US" sz="2800" b="1" dirty="0"/>
              <a:t>　のための措置</a:t>
            </a:r>
            <a:endParaRPr kumimoji="1" lang="en-US" altLang="ja-JP" sz="2800" b="1" dirty="0"/>
          </a:p>
          <a:p>
            <a:endParaRPr kumimoji="1" lang="en-US" altLang="ja-JP" sz="2800" b="1" dirty="0"/>
          </a:p>
        </p:txBody>
      </p:sp>
      <p:sp>
        <p:nvSpPr>
          <p:cNvPr id="4" name="テキスト ボックス 3">
            <a:extLst>
              <a:ext uri="{FF2B5EF4-FFF2-40B4-BE49-F238E27FC236}">
                <a16:creationId xmlns:a16="http://schemas.microsoft.com/office/drawing/2014/main" id="{B5D7DDD6-DC13-3F02-5892-AFA8047E5DC9}"/>
              </a:ext>
            </a:extLst>
          </p:cNvPr>
          <p:cNvSpPr txBox="1"/>
          <p:nvPr/>
        </p:nvSpPr>
        <p:spPr>
          <a:xfrm>
            <a:off x="6125980" y="1219200"/>
            <a:ext cx="5334000" cy="5262979"/>
          </a:xfrm>
          <a:prstGeom prst="rect">
            <a:avLst/>
          </a:prstGeom>
          <a:noFill/>
        </p:spPr>
        <p:txBody>
          <a:bodyPr wrap="square" rtlCol="0">
            <a:spAutoFit/>
          </a:bodyPr>
          <a:lstStyle/>
          <a:p>
            <a:r>
              <a:rPr kumimoji="1" lang="ja-JP" altLang="en-US" sz="2800" b="1" dirty="0"/>
              <a:t>・介護計画の作成</a:t>
            </a:r>
            <a:endParaRPr kumimoji="1" lang="en-US" altLang="ja-JP" sz="2800" b="1" dirty="0"/>
          </a:p>
          <a:p>
            <a:endParaRPr kumimoji="1" lang="en-US" altLang="ja-JP" sz="2800" b="1" dirty="0"/>
          </a:p>
          <a:p>
            <a:r>
              <a:rPr kumimoji="1" lang="ja-JP" altLang="en-US" sz="2800" b="1" dirty="0"/>
              <a:t>・栄養管理について</a:t>
            </a:r>
            <a:endParaRPr kumimoji="1" lang="en-US" altLang="ja-JP" sz="2800" b="1" dirty="0"/>
          </a:p>
          <a:p>
            <a:endParaRPr kumimoji="1" lang="en-US" altLang="ja-JP" sz="2800" b="1" dirty="0"/>
          </a:p>
          <a:p>
            <a:r>
              <a:rPr kumimoji="1" lang="ja-JP" altLang="en-US" sz="2800" b="1" dirty="0"/>
              <a:t>・介護について</a:t>
            </a:r>
            <a:endParaRPr kumimoji="1" lang="en-US" altLang="ja-JP" sz="2800" b="1" dirty="0"/>
          </a:p>
          <a:p>
            <a:endParaRPr kumimoji="1" lang="en-US" altLang="ja-JP" sz="2800" b="1" dirty="0"/>
          </a:p>
          <a:p>
            <a:r>
              <a:rPr kumimoji="1" lang="ja-JP" altLang="en-US" sz="2800" b="1" dirty="0"/>
              <a:t>・サービス提供の記録について</a:t>
            </a:r>
            <a:endParaRPr kumimoji="1" lang="en-US" altLang="ja-JP" sz="2800" b="1" dirty="0"/>
          </a:p>
          <a:p>
            <a:endParaRPr kumimoji="1" lang="en-US" altLang="ja-JP" sz="2800" b="1" dirty="0"/>
          </a:p>
          <a:p>
            <a:r>
              <a:rPr kumimoji="1" lang="ja-JP" altLang="en-US" sz="2800" b="1" dirty="0"/>
              <a:t>・口腔衛生管理について</a:t>
            </a:r>
            <a:endParaRPr kumimoji="1" lang="en-US" altLang="ja-JP" sz="2800" b="1" dirty="0"/>
          </a:p>
          <a:p>
            <a:endParaRPr kumimoji="1" lang="en-US" altLang="ja-JP" sz="2800" b="1" dirty="0"/>
          </a:p>
          <a:p>
            <a:r>
              <a:rPr kumimoji="1" lang="ja-JP" altLang="en-US" sz="2800" b="1" dirty="0"/>
              <a:t>・広告</a:t>
            </a:r>
            <a:endParaRPr kumimoji="1" lang="en-US" altLang="ja-JP" sz="2800" b="1" dirty="0"/>
          </a:p>
          <a:p>
            <a:endParaRPr kumimoji="1" lang="en-US" altLang="ja-JP" sz="2800" b="1" dirty="0"/>
          </a:p>
        </p:txBody>
      </p:sp>
    </p:spTree>
    <p:extLst>
      <p:ext uri="{BB962C8B-B14F-4D97-AF65-F5344CB8AC3E}">
        <p14:creationId xmlns:p14="http://schemas.microsoft.com/office/powerpoint/2010/main" val="2237128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7E1F3-960F-9ABF-77B6-CF43ED97BC7D}"/>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77E06DDE-2F1F-853D-8709-0E09DB2C6928}"/>
              </a:ext>
            </a:extLst>
          </p:cNvPr>
          <p:cNvSpPr txBox="1">
            <a:spLocks noGrp="1"/>
          </p:cNvSpPr>
          <p:nvPr>
            <p:ph type="ctrTitle"/>
          </p:nvPr>
        </p:nvSpPr>
        <p:spPr>
          <a:xfrm>
            <a:off x="3319010" y="3053256"/>
            <a:ext cx="5553980" cy="751488"/>
          </a:xfrm>
          <a:prstGeom prst="rect">
            <a:avLst/>
          </a:prstGeom>
        </p:spPr>
        <p:txBody>
          <a:bodyPr vert="horz" wrap="square" lIns="0" tIns="12700" rIns="0" bIns="0" rtlCol="0" anchor="ctr" anchorCtr="1">
            <a:spAutoFit/>
          </a:bodyPr>
          <a:lstStyle/>
          <a:p>
            <a:pPr marL="12700">
              <a:lnSpc>
                <a:spcPct val="100000"/>
              </a:lnSpc>
              <a:spcBef>
                <a:spcPts val="100"/>
              </a:spcBef>
            </a:pPr>
            <a:r>
              <a:rPr lang="ja-JP" altLang="en-US" sz="4800" b="1" dirty="0">
                <a:latin typeface="BIZ UDPGothic"/>
                <a:cs typeface="BIZ UDPGothic"/>
              </a:rPr>
              <a:t>指摘事項の例</a:t>
            </a:r>
            <a:endParaRPr sz="4800" b="1" dirty="0">
              <a:latin typeface="BIZ UDPGothic"/>
              <a:cs typeface="BIZ UDPGothic"/>
            </a:endParaRPr>
          </a:p>
        </p:txBody>
      </p:sp>
      <p:pic>
        <p:nvPicPr>
          <p:cNvPr id="3" name="図 2">
            <a:extLst>
              <a:ext uri="{FF2B5EF4-FFF2-40B4-BE49-F238E27FC236}">
                <a16:creationId xmlns:a16="http://schemas.microsoft.com/office/drawing/2014/main" id="{3129C936-7F82-A13A-D55F-C78F709A3C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88164" y="424180"/>
            <a:ext cx="2854535" cy="1557020"/>
          </a:xfrm>
          <a:prstGeom prst="rect">
            <a:avLst/>
          </a:prstGeom>
          <a:ln>
            <a:noFill/>
          </a:ln>
          <a:effectLst>
            <a:softEdge rad="112500"/>
          </a:effectLst>
        </p:spPr>
      </p:pic>
    </p:spTree>
    <p:extLst>
      <p:ext uri="{BB962C8B-B14F-4D97-AF65-F5344CB8AC3E}">
        <p14:creationId xmlns:p14="http://schemas.microsoft.com/office/powerpoint/2010/main" val="34422255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2388</TotalTime>
  <Words>1135</Words>
  <Application>Microsoft Office PowerPoint</Application>
  <PresentationFormat>ワイド画面</PresentationFormat>
  <Paragraphs>114</Paragraphs>
  <Slides>21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21</vt:i4>
      </vt:variant>
    </vt:vector>
  </HeadingPairs>
  <TitlesOfParts>
    <vt:vector size="27" baseType="lpstr">
      <vt:lpstr>BIZ UDPGothic</vt:lpstr>
      <vt:lpstr>ＭＳ ゴシック</vt:lpstr>
      <vt:lpstr>游ゴシック</vt:lpstr>
      <vt:lpstr>游ゴシック</vt:lpstr>
      <vt:lpstr>Calibri</vt:lpstr>
      <vt:lpstr>Office Theme</vt:lpstr>
      <vt:lpstr>運営指導について</vt:lpstr>
      <vt:lpstr>運営指導における指導事項について</vt:lpstr>
      <vt:lpstr>指導とは（指導・監査）</vt:lpstr>
      <vt:lpstr>指導の目的</vt:lpstr>
      <vt:lpstr>運営指導の流れ</vt:lpstr>
      <vt:lpstr>監査について</vt:lpstr>
      <vt:lpstr>指摘事項</vt:lpstr>
      <vt:lpstr>令和７年度の指摘事項</vt:lpstr>
      <vt:lpstr>指摘事項の例</vt:lpstr>
      <vt:lpstr>指摘事項の例①</vt:lpstr>
      <vt:lpstr>指摘事項の例②</vt:lpstr>
      <vt:lpstr>指摘事項の例③</vt:lpstr>
      <vt:lpstr>指摘事項の例④</vt:lpstr>
      <vt:lpstr>指摘事項の例⑤</vt:lpstr>
      <vt:lpstr>指摘事項の例⑥</vt:lpstr>
      <vt:lpstr>指摘事項の例⑦</vt:lpstr>
      <vt:lpstr>指摘事項の例⑧</vt:lpstr>
      <vt:lpstr>指摘事項の例⑨</vt:lpstr>
      <vt:lpstr>指摘事項の例⑩</vt:lpstr>
      <vt:lpstr>注意事項</vt:lpstr>
      <vt:lpstr>運営指導で確認する資料に関して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感染症対策の強化</dc:title>
  <dc:creator>鳥越 光</dc:creator>
  <cp:lastModifiedBy>後藤 淳</cp:lastModifiedBy>
  <cp:revision>33</cp:revision>
  <cp:lastPrinted>2025-03-06T02:45:29Z</cp:lastPrinted>
  <dcterms:created xsi:type="dcterms:W3CDTF">2024-02-25T23:54:54Z</dcterms:created>
  <dcterms:modified xsi:type="dcterms:W3CDTF">2026-02-17T02:54:36Z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2023-11-28T00:00:00Z</vt:filetime>
  </property>
  <property fmtid="{D5CDD505-2E9C-101B-9397-08002B2CF9AE}" pid="3" name="Creator">
    <vt:lpwstr>Microsoft® PowerPoint® for Microsoft 365</vt:lpwstr>
  </property>
  <property fmtid="{D5CDD505-2E9C-101B-9397-08002B2CF9AE}" pid="4" name="LastSaved">
    <vt:filetime>2024-02-25T00:00:00Z</vt:filetime>
  </property>
  <property fmtid="{D5CDD505-2E9C-101B-9397-08002B2CF9AE}" pid="5" name="Producer">
    <vt:lpwstr>Microsoft® PowerPoint® for Microsoft 365</vt:lpwstr>
  </property>
</Properties>
</file>