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9" r:id="rId3"/>
    <p:sldId id="261" r:id="rId4"/>
  </p:sldIdLst>
  <p:sldSz cx="12192000" cy="6858000"/>
  <p:notesSz cx="6735763" cy="98663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7" name="bg object 17"/>
          <p:cNvSpPr/>
          <p:nvPr/>
        </p:nvSpPr>
        <p:spPr>
          <a:xfrm>
            <a:off x="0" y="2711195"/>
            <a:ext cx="12192000" cy="1435735"/>
          </a:xfrm>
          <a:custGeom>
            <a:avLst/>
            <a:gdLst/>
            <a:ahLst/>
            <a:cxnLst/>
            <a:rect l="l" t="t" r="r" b="b"/>
            <a:pathLst>
              <a:path w="12192000" h="1435735">
                <a:moveTo>
                  <a:pt x="12192000" y="0"/>
                </a:moveTo>
                <a:lnTo>
                  <a:pt x="0" y="0"/>
                </a:lnTo>
                <a:lnTo>
                  <a:pt x="0" y="1435608"/>
                </a:lnTo>
                <a:lnTo>
                  <a:pt x="12192000" y="1435608"/>
                </a:lnTo>
                <a:lnTo>
                  <a:pt x="12192000" y="0"/>
                </a:lnTo>
                <a:close/>
              </a:path>
            </a:pathLst>
          </a:custGeom>
          <a:solidFill>
            <a:srgbClr val="FFDE75"/>
          </a:solidFill>
        </p:spPr>
        <p:txBody>
          <a:bodyPr wrap="square" lIns="0" tIns="0" rIns="0" bIns="0" rtlCol="0"/>
          <a:lstStyle/>
          <a:p>
            <a:endParaRPr/>
          </a:p>
        </p:txBody>
      </p:sp>
      <p:sp>
        <p:nvSpPr>
          <p:cNvPr id="2" name="Holder 2"/>
          <p:cNvSpPr>
            <a:spLocks noGrp="1"/>
          </p:cNvSpPr>
          <p:nvPr>
            <p:ph type="ctrTitle"/>
          </p:nvPr>
        </p:nvSpPr>
        <p:spPr>
          <a:xfrm>
            <a:off x="2431160" y="3048380"/>
            <a:ext cx="7328534" cy="756920"/>
          </a:xfrm>
          <a:prstGeom prst="rect">
            <a:avLst/>
          </a:prstGeom>
        </p:spPr>
        <p:txBody>
          <a:bodyPr wrap="square" lIns="0" tIns="0" rIns="0" bIns="0">
            <a:spAutoFit/>
          </a:bodyPr>
          <a:lstStyle>
            <a:lvl1pPr>
              <a:defRPr sz="3200" b="0" i="0">
                <a:solidFill>
                  <a:schemeClr val="tx1"/>
                </a:solidFill>
                <a:latin typeface="Yu Gothic"/>
                <a:cs typeface="Yu Gothic"/>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71855" y="702563"/>
            <a:ext cx="11391900" cy="147955"/>
          </a:xfrm>
          <a:custGeom>
            <a:avLst/>
            <a:gdLst/>
            <a:ahLst/>
            <a:cxnLst/>
            <a:rect l="l" t="t" r="r" b="b"/>
            <a:pathLst>
              <a:path w="11391900" h="147955">
                <a:moveTo>
                  <a:pt x="0" y="0"/>
                </a:moveTo>
                <a:lnTo>
                  <a:pt x="0" y="147827"/>
                </a:lnTo>
                <a:lnTo>
                  <a:pt x="11391900" y="73913"/>
                </a:lnTo>
                <a:lnTo>
                  <a:pt x="0" y="0"/>
                </a:lnTo>
                <a:close/>
              </a:path>
            </a:pathLst>
          </a:custGeom>
          <a:solidFill>
            <a:srgbClr val="FFC000"/>
          </a:solidFill>
        </p:spPr>
        <p:txBody>
          <a:bodyPr wrap="square" lIns="0" tIns="0" rIns="0" bIns="0" rtlCol="0"/>
          <a:lstStyle/>
          <a:p>
            <a:endParaRPr/>
          </a:p>
        </p:txBody>
      </p:sp>
      <p:sp>
        <p:nvSpPr>
          <p:cNvPr id="17" name="bg object 17"/>
          <p:cNvSpPr/>
          <p:nvPr/>
        </p:nvSpPr>
        <p:spPr>
          <a:xfrm>
            <a:off x="371855" y="702563"/>
            <a:ext cx="11391900" cy="147955"/>
          </a:xfrm>
          <a:custGeom>
            <a:avLst/>
            <a:gdLst/>
            <a:ahLst/>
            <a:cxnLst/>
            <a:rect l="l" t="t" r="r" b="b"/>
            <a:pathLst>
              <a:path w="11391900" h="147955">
                <a:moveTo>
                  <a:pt x="0" y="0"/>
                </a:moveTo>
                <a:lnTo>
                  <a:pt x="11391900" y="73913"/>
                </a:lnTo>
                <a:lnTo>
                  <a:pt x="0" y="147827"/>
                </a:lnTo>
                <a:lnTo>
                  <a:pt x="0" y="0"/>
                </a:lnTo>
                <a:close/>
              </a:path>
            </a:pathLst>
          </a:custGeom>
          <a:ln w="12700">
            <a:solidFill>
              <a:srgbClr val="FFC000"/>
            </a:solidFill>
          </a:ln>
        </p:spPr>
        <p:txBody>
          <a:bodyPr wrap="square" lIns="0" tIns="0" rIns="0" bIns="0" rtlCol="0"/>
          <a:lstStyle/>
          <a:p>
            <a:endParaRPr/>
          </a:p>
        </p:txBody>
      </p:sp>
      <p:sp>
        <p:nvSpPr>
          <p:cNvPr id="18" name="bg object 18"/>
          <p:cNvSpPr/>
          <p:nvPr/>
        </p:nvSpPr>
        <p:spPr>
          <a:xfrm>
            <a:off x="28955" y="108204"/>
            <a:ext cx="723900" cy="742315"/>
          </a:xfrm>
          <a:custGeom>
            <a:avLst/>
            <a:gdLst/>
            <a:ahLst/>
            <a:cxnLst/>
            <a:rect l="l" t="t" r="r" b="b"/>
            <a:pathLst>
              <a:path w="723900" h="742315">
                <a:moveTo>
                  <a:pt x="361950" y="0"/>
                </a:moveTo>
                <a:lnTo>
                  <a:pt x="0" y="742188"/>
                </a:lnTo>
                <a:lnTo>
                  <a:pt x="723900" y="742188"/>
                </a:lnTo>
                <a:lnTo>
                  <a:pt x="361950" y="0"/>
                </a:lnTo>
                <a:close/>
              </a:path>
            </a:pathLst>
          </a:custGeom>
          <a:solidFill>
            <a:srgbClr val="FFC000"/>
          </a:solidFill>
        </p:spPr>
        <p:txBody>
          <a:bodyPr wrap="square" lIns="0" tIns="0" rIns="0" bIns="0" rtlCol="0"/>
          <a:lstStyle/>
          <a:p>
            <a:endParaRPr/>
          </a:p>
        </p:txBody>
      </p:sp>
      <p:sp>
        <p:nvSpPr>
          <p:cNvPr id="19" name="bg object 19"/>
          <p:cNvSpPr/>
          <p:nvPr/>
        </p:nvSpPr>
        <p:spPr>
          <a:xfrm>
            <a:off x="28955" y="108204"/>
            <a:ext cx="723900" cy="742315"/>
          </a:xfrm>
          <a:custGeom>
            <a:avLst/>
            <a:gdLst/>
            <a:ahLst/>
            <a:cxnLst/>
            <a:rect l="l" t="t" r="r" b="b"/>
            <a:pathLst>
              <a:path w="723900" h="742315">
                <a:moveTo>
                  <a:pt x="0" y="742188"/>
                </a:moveTo>
                <a:lnTo>
                  <a:pt x="361950" y="0"/>
                </a:lnTo>
                <a:lnTo>
                  <a:pt x="723900" y="742188"/>
                </a:lnTo>
                <a:lnTo>
                  <a:pt x="0" y="742188"/>
                </a:lnTo>
                <a:close/>
              </a:path>
            </a:pathLst>
          </a:custGeom>
          <a:ln w="12700">
            <a:solidFill>
              <a:srgbClr val="FFC000"/>
            </a:solidFill>
          </a:ln>
        </p:spPr>
        <p:txBody>
          <a:bodyPr wrap="square" lIns="0" tIns="0" rIns="0" bIns="0" rtlCol="0"/>
          <a:lstStyle/>
          <a:p>
            <a:endParaRPr/>
          </a:p>
        </p:txBody>
      </p:sp>
      <p:sp>
        <p:nvSpPr>
          <p:cNvPr id="2" name="Holder 2"/>
          <p:cNvSpPr>
            <a:spLocks noGrp="1"/>
          </p:cNvSpPr>
          <p:nvPr>
            <p:ph type="title"/>
          </p:nvPr>
        </p:nvSpPr>
        <p:spPr>
          <a:xfrm>
            <a:off x="755091" y="118363"/>
            <a:ext cx="8971280" cy="513715"/>
          </a:xfrm>
          <a:prstGeom prst="rect">
            <a:avLst/>
          </a:prstGeom>
        </p:spPr>
        <p:txBody>
          <a:bodyPr wrap="square" lIns="0" tIns="0" rIns="0" bIns="0">
            <a:spAutoFit/>
          </a:bodyPr>
          <a:lstStyle>
            <a:lvl1pPr>
              <a:defRPr sz="3200" b="0" i="0">
                <a:solidFill>
                  <a:schemeClr val="tx1"/>
                </a:solidFill>
                <a:latin typeface="Yu Gothic"/>
                <a:cs typeface="Yu Gothic"/>
              </a:defRPr>
            </a:lvl1pPr>
          </a:lstStyle>
          <a:p>
            <a:endParaRPr/>
          </a:p>
        </p:txBody>
      </p:sp>
      <p:sp>
        <p:nvSpPr>
          <p:cNvPr id="3" name="Holder 3"/>
          <p:cNvSpPr>
            <a:spLocks noGrp="1"/>
          </p:cNvSpPr>
          <p:nvPr>
            <p:ph type="body" idx="1"/>
          </p:nvPr>
        </p:nvSpPr>
        <p:spPr>
          <a:xfrm>
            <a:off x="297891" y="2786634"/>
            <a:ext cx="11226800" cy="38684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3/7/2025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952500" y="3053256"/>
            <a:ext cx="10287000" cy="751488"/>
          </a:xfrm>
          <a:prstGeom prst="rect">
            <a:avLst/>
          </a:prstGeom>
        </p:spPr>
        <p:txBody>
          <a:bodyPr vert="horz" wrap="square" lIns="0" tIns="12700" rIns="0" bIns="0" rtlCol="0">
            <a:spAutoFit/>
          </a:bodyPr>
          <a:lstStyle/>
          <a:p>
            <a:pPr marL="12700">
              <a:lnSpc>
                <a:spcPct val="100000"/>
              </a:lnSpc>
              <a:spcBef>
                <a:spcPts val="100"/>
              </a:spcBef>
            </a:pPr>
            <a:r>
              <a:rPr lang="ja-JP" altLang="en-US" sz="4800" b="1" spc="-15" dirty="0">
                <a:latin typeface="BIZ UDPGothic"/>
                <a:cs typeface="BIZ UDPGothic"/>
              </a:rPr>
              <a:t>介護職員人材育成支援事業について</a:t>
            </a:r>
            <a:endParaRPr sz="4800" dirty="0">
              <a:latin typeface="BIZ UDPGothic"/>
              <a:cs typeface="BIZ UDPGothic"/>
            </a:endParaRPr>
          </a:p>
        </p:txBody>
      </p:sp>
      <p:pic>
        <p:nvPicPr>
          <p:cNvPr id="3" name="図 2">
            <a:extLst>
              <a:ext uri="{FF2B5EF4-FFF2-40B4-BE49-F238E27FC236}">
                <a16:creationId xmlns:a16="http://schemas.microsoft.com/office/drawing/2014/main" id="{8C83D557-6DBB-484B-A201-4973FE0D4D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8164" y="424180"/>
            <a:ext cx="2854535" cy="155702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ja-JP" altLang="en-US" spc="-25" dirty="0"/>
              <a:t>①概要・対象事業所・研修</a:t>
            </a:r>
            <a:endParaRPr spc="-25" dirty="0"/>
          </a:p>
        </p:txBody>
      </p:sp>
      <p:sp>
        <p:nvSpPr>
          <p:cNvPr id="12" name="テキスト ボックス 11">
            <a:extLst>
              <a:ext uri="{FF2B5EF4-FFF2-40B4-BE49-F238E27FC236}">
                <a16:creationId xmlns:a16="http://schemas.microsoft.com/office/drawing/2014/main" id="{013735C4-6E68-44AF-9EA8-0398F3F81F90}"/>
              </a:ext>
            </a:extLst>
          </p:cNvPr>
          <p:cNvSpPr txBox="1"/>
          <p:nvPr/>
        </p:nvSpPr>
        <p:spPr>
          <a:xfrm>
            <a:off x="-4" y="4431313"/>
            <a:ext cx="11201399" cy="2308324"/>
          </a:xfrm>
          <a:prstGeom prst="rect">
            <a:avLst/>
          </a:prstGeom>
          <a:noFill/>
        </p:spPr>
        <p:txBody>
          <a:bodyPr wrap="square">
            <a:spAutoFit/>
          </a:bodyPr>
          <a:lstStyle/>
          <a:p>
            <a:pPr algn="l"/>
            <a:r>
              <a:rPr lang="ja-JP" altLang="ja-JP" sz="2400" kern="100" dirty="0">
                <a:effectLst/>
                <a:latin typeface="+mj-ea"/>
                <a:ea typeface="+mj-ea"/>
                <a:cs typeface="Times New Roman" panose="02020603050405020304" pitchFamily="18" charset="0"/>
              </a:rPr>
              <a:t>【対象となる研修】</a:t>
            </a:r>
            <a:endParaRPr lang="ja-JP" altLang="ja-JP" sz="1100" kern="100" dirty="0">
              <a:effectLst/>
              <a:latin typeface="+mj-ea"/>
              <a:ea typeface="+mj-ea"/>
              <a:cs typeface="Times New Roman" panose="02020603050405020304" pitchFamily="18" charset="0"/>
            </a:endParaRPr>
          </a:p>
          <a:p>
            <a:pPr indent="152400" algn="l"/>
            <a:r>
              <a:rPr lang="ja-JP" altLang="ja-JP" sz="2400" kern="100" dirty="0">
                <a:effectLst/>
                <a:latin typeface="+mj-ea"/>
                <a:ea typeface="+mj-ea"/>
                <a:cs typeface="Times New Roman" panose="02020603050405020304" pitchFamily="18" charset="0"/>
              </a:rPr>
              <a:t>ア　介護職員初任者研修</a:t>
            </a:r>
          </a:p>
          <a:p>
            <a:pPr indent="152400" algn="l"/>
            <a:r>
              <a:rPr lang="ja-JP" altLang="ja-JP" sz="2400" kern="100" dirty="0">
                <a:effectLst/>
                <a:latin typeface="+mj-ea"/>
                <a:ea typeface="+mj-ea"/>
                <a:cs typeface="Times New Roman" panose="02020603050405020304" pitchFamily="18" charset="0"/>
              </a:rPr>
              <a:t>イ　介護支援専門員実務研修</a:t>
            </a:r>
          </a:p>
          <a:p>
            <a:pPr indent="152400" algn="l"/>
            <a:r>
              <a:rPr lang="ja-JP" altLang="ja-JP" sz="2400" kern="100" dirty="0">
                <a:effectLst/>
                <a:latin typeface="+mj-ea"/>
                <a:ea typeface="+mj-ea"/>
                <a:cs typeface="Times New Roman" panose="02020603050405020304" pitchFamily="18" charset="0"/>
              </a:rPr>
              <a:t>ウ　介護支援専門員更新研修</a:t>
            </a:r>
          </a:p>
          <a:p>
            <a:pPr indent="152400" algn="l"/>
            <a:r>
              <a:rPr lang="ja-JP" altLang="ja-JP" sz="2400" kern="100" dirty="0">
                <a:effectLst/>
                <a:latin typeface="+mj-ea"/>
                <a:ea typeface="+mj-ea"/>
                <a:cs typeface="Times New Roman" panose="02020603050405020304" pitchFamily="18" charset="0"/>
              </a:rPr>
              <a:t>エ　主任介護支援専門員研修</a:t>
            </a:r>
          </a:p>
          <a:p>
            <a:pPr indent="152400" algn="l"/>
            <a:r>
              <a:rPr lang="ja-JP" altLang="ja-JP" sz="2400" kern="100" dirty="0">
                <a:effectLst/>
                <a:latin typeface="+mj-ea"/>
                <a:ea typeface="+mj-ea"/>
                <a:cs typeface="Times New Roman" panose="02020603050405020304" pitchFamily="18" charset="0"/>
              </a:rPr>
              <a:t>オ　主任介護支援専門員更新研修</a:t>
            </a:r>
          </a:p>
        </p:txBody>
      </p:sp>
      <p:sp>
        <p:nvSpPr>
          <p:cNvPr id="13" name="テキスト ボックス 12">
            <a:extLst>
              <a:ext uri="{FF2B5EF4-FFF2-40B4-BE49-F238E27FC236}">
                <a16:creationId xmlns:a16="http://schemas.microsoft.com/office/drawing/2014/main" id="{703DADA0-DB0A-4431-9752-4A69979C5847}"/>
              </a:ext>
            </a:extLst>
          </p:cNvPr>
          <p:cNvSpPr txBox="1"/>
          <p:nvPr/>
        </p:nvSpPr>
        <p:spPr>
          <a:xfrm>
            <a:off x="0" y="2710956"/>
            <a:ext cx="11201399" cy="1569660"/>
          </a:xfrm>
          <a:prstGeom prst="rect">
            <a:avLst/>
          </a:prstGeom>
          <a:noFill/>
        </p:spPr>
        <p:txBody>
          <a:bodyPr wrap="square">
            <a:spAutoFit/>
          </a:bodyPr>
          <a:lstStyle/>
          <a:p>
            <a:pPr algn="l"/>
            <a:r>
              <a:rPr lang="ja-JP" altLang="ja-JP" sz="2400" kern="100" dirty="0">
                <a:effectLst/>
                <a:latin typeface="+mj-ea"/>
                <a:ea typeface="+mj-ea"/>
                <a:cs typeface="Times New Roman" panose="02020603050405020304" pitchFamily="18" charset="0"/>
              </a:rPr>
              <a:t>【対象</a:t>
            </a:r>
            <a:r>
              <a:rPr lang="ja-JP" altLang="en-US" sz="2400" kern="100" dirty="0">
                <a:latin typeface="+mj-ea"/>
                <a:ea typeface="+mj-ea"/>
                <a:cs typeface="Times New Roman" panose="02020603050405020304" pitchFamily="18" charset="0"/>
              </a:rPr>
              <a:t>事業所</a:t>
            </a:r>
            <a:r>
              <a:rPr lang="ja-JP" altLang="ja-JP" sz="2400" kern="100" dirty="0">
                <a:effectLst/>
                <a:latin typeface="+mj-ea"/>
                <a:ea typeface="+mj-ea"/>
                <a:cs typeface="Times New Roman" panose="02020603050405020304" pitchFamily="18" charset="0"/>
              </a:rPr>
              <a:t>】</a:t>
            </a:r>
            <a:endParaRPr lang="en-US" altLang="ja-JP" sz="1100" kern="100" dirty="0">
              <a:effectLst/>
              <a:latin typeface="+mj-ea"/>
              <a:ea typeface="+mj-ea"/>
              <a:cs typeface="Times New Roman" panose="02020603050405020304" pitchFamily="18" charset="0"/>
            </a:endParaRPr>
          </a:p>
          <a:p>
            <a:pPr algn="l"/>
            <a:r>
              <a:rPr lang="ja-JP" altLang="ja-JP" sz="2400" kern="100" dirty="0">
                <a:effectLst/>
                <a:latin typeface="+mj-ea"/>
                <a:ea typeface="+mj-ea"/>
                <a:cs typeface="Times New Roman" panose="02020603050405020304" pitchFamily="18" charset="0"/>
              </a:rPr>
              <a:t>町内で介護サービスを提供する事業所で就労又は就労予定している職員を、下記の研修を受講させる際に負担する受講料を助成する事業者</a:t>
            </a:r>
            <a:endParaRPr lang="en-US" altLang="ja-JP" sz="2400" kern="100" dirty="0">
              <a:effectLst/>
              <a:latin typeface="+mj-ea"/>
              <a:ea typeface="+mj-ea"/>
              <a:cs typeface="Times New Roman" panose="02020603050405020304" pitchFamily="18" charset="0"/>
            </a:endParaRPr>
          </a:p>
          <a:p>
            <a:pPr algn="l"/>
            <a:r>
              <a:rPr lang="ja-JP" altLang="ja-JP" sz="2400" kern="100" dirty="0">
                <a:solidFill>
                  <a:srgbClr val="FF0000"/>
                </a:solidFill>
                <a:effectLst/>
                <a:latin typeface="+mj-ea"/>
                <a:ea typeface="+mj-ea"/>
                <a:cs typeface="Times New Roman" panose="02020603050405020304" pitchFamily="18" charset="0"/>
              </a:rPr>
              <a:t>※ただし、税金等の滞納がある場合は補助対象外</a:t>
            </a:r>
          </a:p>
        </p:txBody>
      </p:sp>
      <p:sp>
        <p:nvSpPr>
          <p:cNvPr id="5" name="テキスト ボックス 4">
            <a:extLst>
              <a:ext uri="{FF2B5EF4-FFF2-40B4-BE49-F238E27FC236}">
                <a16:creationId xmlns:a16="http://schemas.microsoft.com/office/drawing/2014/main" id="{84E72498-4572-491B-A8C5-AB6448230410}"/>
              </a:ext>
            </a:extLst>
          </p:cNvPr>
          <p:cNvSpPr txBox="1"/>
          <p:nvPr/>
        </p:nvSpPr>
        <p:spPr>
          <a:xfrm>
            <a:off x="-3" y="990600"/>
            <a:ext cx="11201399" cy="1569660"/>
          </a:xfrm>
          <a:prstGeom prst="rect">
            <a:avLst/>
          </a:prstGeom>
          <a:noFill/>
        </p:spPr>
        <p:txBody>
          <a:bodyPr wrap="square">
            <a:spAutoFit/>
          </a:bodyPr>
          <a:lstStyle/>
          <a:p>
            <a:pPr algn="l"/>
            <a:r>
              <a:rPr lang="ja-JP" altLang="ja-JP" sz="2400" kern="100" dirty="0">
                <a:effectLst/>
                <a:latin typeface="+mj-ea"/>
                <a:ea typeface="+mj-ea"/>
                <a:cs typeface="Times New Roman" panose="02020603050405020304" pitchFamily="18" charset="0"/>
              </a:rPr>
              <a:t>【</a:t>
            </a:r>
            <a:r>
              <a:rPr lang="ja-JP" altLang="en-US" sz="2400" kern="100" dirty="0">
                <a:latin typeface="+mj-ea"/>
                <a:ea typeface="+mj-ea"/>
                <a:cs typeface="Times New Roman" panose="02020603050405020304" pitchFamily="18" charset="0"/>
              </a:rPr>
              <a:t>概要</a:t>
            </a:r>
            <a:r>
              <a:rPr lang="ja-JP" altLang="ja-JP" sz="2400" kern="100" dirty="0">
                <a:effectLst/>
                <a:latin typeface="+mj-ea"/>
                <a:ea typeface="+mj-ea"/>
                <a:cs typeface="Times New Roman" panose="02020603050405020304" pitchFamily="18" charset="0"/>
              </a:rPr>
              <a:t>】</a:t>
            </a:r>
            <a:endParaRPr lang="en-US" altLang="ja-JP" sz="1100" kern="100" dirty="0">
              <a:effectLst/>
              <a:latin typeface="+mj-ea"/>
              <a:ea typeface="+mj-ea"/>
              <a:cs typeface="Times New Roman" panose="02020603050405020304" pitchFamily="18" charset="0"/>
            </a:endParaRPr>
          </a:p>
          <a:p>
            <a:pPr algn="l"/>
            <a:r>
              <a:rPr lang="ja-JP" altLang="en-US" sz="2400" kern="100" dirty="0">
                <a:effectLst/>
                <a:latin typeface="+mj-ea"/>
                <a:ea typeface="+mj-ea"/>
                <a:cs typeface="Times New Roman" panose="02020603050405020304" pitchFamily="18" charset="0"/>
              </a:rPr>
              <a:t>介護職員の技術や能力の向上を促進することにより、介護サービス事業所の介護職員の確保及び定着率の向上並びに事業所の質的向上を図るため、町内の介護サービス事業所で就労する介護職員の研修費用に対し、補助金を交付する。</a:t>
            </a:r>
            <a:endParaRPr lang="en-US" altLang="ja-JP" sz="2400" kern="100" dirty="0">
              <a:effectLst/>
              <a:latin typeface="+mj-ea"/>
              <a:ea typeface="+mj-ea"/>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091" y="118363"/>
            <a:ext cx="5340909" cy="505267"/>
          </a:xfrm>
          <a:prstGeom prst="rect">
            <a:avLst/>
          </a:prstGeom>
        </p:spPr>
        <p:txBody>
          <a:bodyPr vert="horz" wrap="square" lIns="0" tIns="12700" rIns="0" bIns="0" rtlCol="0">
            <a:spAutoFit/>
          </a:bodyPr>
          <a:lstStyle/>
          <a:p>
            <a:pPr marL="12700">
              <a:lnSpc>
                <a:spcPct val="100000"/>
              </a:lnSpc>
              <a:spcBef>
                <a:spcPts val="100"/>
              </a:spcBef>
            </a:pPr>
            <a:r>
              <a:rPr lang="ja-JP" altLang="en-US" spc="-10" dirty="0"/>
              <a:t>②補助金額および必要書類</a:t>
            </a:r>
            <a:endParaRPr spc="-50" dirty="0"/>
          </a:p>
        </p:txBody>
      </p:sp>
      <p:sp>
        <p:nvSpPr>
          <p:cNvPr id="4" name="テキスト ボックス 3">
            <a:extLst>
              <a:ext uri="{FF2B5EF4-FFF2-40B4-BE49-F238E27FC236}">
                <a16:creationId xmlns:a16="http://schemas.microsoft.com/office/drawing/2014/main" id="{6EBAD1CE-E2FF-4D15-8501-4AC1E2C227A4}"/>
              </a:ext>
            </a:extLst>
          </p:cNvPr>
          <p:cNvSpPr txBox="1"/>
          <p:nvPr/>
        </p:nvSpPr>
        <p:spPr>
          <a:xfrm>
            <a:off x="152400" y="1001097"/>
            <a:ext cx="11277600" cy="2862322"/>
          </a:xfrm>
          <a:prstGeom prst="rect">
            <a:avLst/>
          </a:prstGeom>
          <a:noFill/>
        </p:spPr>
        <p:txBody>
          <a:bodyPr wrap="square">
            <a:spAutoFit/>
          </a:bodyPr>
          <a:lstStyle/>
          <a:p>
            <a:pPr algn="just"/>
            <a:r>
              <a:rPr lang="ja-JP" altLang="ja-JP" sz="2800" kern="100" dirty="0">
                <a:effectLst/>
                <a:latin typeface="+mj-ea"/>
                <a:ea typeface="+mj-ea"/>
                <a:cs typeface="Times New Roman" panose="02020603050405020304" pitchFamily="18" charset="0"/>
              </a:rPr>
              <a:t>【補助</a:t>
            </a:r>
            <a:r>
              <a:rPr lang="ja-JP" altLang="en-US" sz="2800" kern="100" dirty="0">
                <a:effectLst/>
                <a:latin typeface="+mj-ea"/>
                <a:ea typeface="+mj-ea"/>
                <a:cs typeface="Times New Roman" panose="02020603050405020304" pitchFamily="18" charset="0"/>
              </a:rPr>
              <a:t>金</a:t>
            </a:r>
            <a:r>
              <a:rPr lang="ja-JP" altLang="ja-JP" sz="2800" kern="100" dirty="0">
                <a:effectLst/>
                <a:latin typeface="+mj-ea"/>
                <a:ea typeface="+mj-ea"/>
                <a:cs typeface="Times New Roman" panose="02020603050405020304" pitchFamily="18" charset="0"/>
              </a:rPr>
              <a:t>額】</a:t>
            </a:r>
            <a:endParaRPr lang="en-US" altLang="ja-JP" sz="2800" kern="100" dirty="0">
              <a:effectLst/>
              <a:latin typeface="+mj-ea"/>
              <a:ea typeface="+mj-ea"/>
              <a:cs typeface="Times New Roman" panose="02020603050405020304" pitchFamily="18" charset="0"/>
            </a:endParaRPr>
          </a:p>
          <a:p>
            <a:pPr algn="just"/>
            <a:endParaRPr lang="ja-JP" altLang="ja-JP" sz="1200" kern="100" dirty="0">
              <a:effectLst/>
              <a:latin typeface="+mj-ea"/>
              <a:ea typeface="+mj-ea"/>
              <a:cs typeface="Times New Roman" panose="02020603050405020304" pitchFamily="18" charset="0"/>
            </a:endParaRPr>
          </a:p>
          <a:p>
            <a:pPr indent="152400" algn="just"/>
            <a:r>
              <a:rPr lang="ja-JP" altLang="ja-JP" sz="2800" kern="100" dirty="0">
                <a:effectLst/>
                <a:latin typeface="+mj-ea"/>
                <a:ea typeface="+mj-ea"/>
                <a:cs typeface="Times New Roman" panose="02020603050405020304" pitchFamily="18" charset="0"/>
              </a:rPr>
              <a:t>ア：対象経費と</a:t>
            </a:r>
            <a:r>
              <a:rPr lang="en-US" altLang="ja-JP" sz="2800" kern="100" dirty="0">
                <a:effectLst/>
                <a:latin typeface="+mj-ea"/>
                <a:ea typeface="+mj-ea"/>
                <a:cs typeface="Times New Roman" panose="02020603050405020304" pitchFamily="18" charset="0"/>
              </a:rPr>
              <a:t>100,000</a:t>
            </a:r>
            <a:r>
              <a:rPr lang="ja-JP" altLang="ja-JP" sz="2800" kern="100" dirty="0">
                <a:effectLst/>
                <a:latin typeface="+mj-ea"/>
                <a:ea typeface="+mj-ea"/>
                <a:cs typeface="Times New Roman" panose="02020603050405020304" pitchFamily="18" charset="0"/>
              </a:rPr>
              <a:t>円のいずれか低い額</a:t>
            </a:r>
          </a:p>
          <a:p>
            <a:pPr indent="152400" algn="just"/>
            <a:r>
              <a:rPr lang="ja-JP" altLang="ja-JP" sz="2800" kern="100" dirty="0">
                <a:effectLst/>
                <a:latin typeface="+mj-ea"/>
                <a:ea typeface="+mj-ea"/>
                <a:cs typeface="Times New Roman" panose="02020603050405020304" pitchFamily="18" charset="0"/>
              </a:rPr>
              <a:t>イ～オ：対象経費と</a:t>
            </a:r>
            <a:r>
              <a:rPr lang="en-US" altLang="ja-JP" sz="2800" kern="100" dirty="0">
                <a:effectLst/>
                <a:latin typeface="+mj-ea"/>
                <a:ea typeface="+mj-ea"/>
                <a:cs typeface="Times New Roman" panose="02020603050405020304" pitchFamily="18" charset="0"/>
              </a:rPr>
              <a:t>50,000</a:t>
            </a:r>
            <a:r>
              <a:rPr lang="ja-JP" altLang="ja-JP" sz="2800" kern="100" dirty="0">
                <a:effectLst/>
                <a:latin typeface="+mj-ea"/>
                <a:ea typeface="+mj-ea"/>
                <a:cs typeface="Times New Roman" panose="02020603050405020304" pitchFamily="18" charset="0"/>
              </a:rPr>
              <a:t>円のいずれか低い額</a:t>
            </a:r>
          </a:p>
          <a:p>
            <a:pPr marL="133350" algn="just"/>
            <a:r>
              <a:rPr lang="ja-JP" altLang="ja-JP" sz="2800" kern="100" dirty="0">
                <a:solidFill>
                  <a:srgbClr val="FF0000"/>
                </a:solidFill>
                <a:effectLst/>
                <a:latin typeface="+mj-ea"/>
                <a:ea typeface="+mj-ea"/>
                <a:cs typeface="Times New Roman" panose="02020603050405020304" pitchFamily="18" charset="0"/>
              </a:rPr>
              <a:t>※ただし、他の助成制度による補助金等の支給を受けている場合は、</a:t>
            </a:r>
            <a:endParaRPr lang="en-US" altLang="ja-JP" sz="2800" kern="100" dirty="0">
              <a:solidFill>
                <a:srgbClr val="FF0000"/>
              </a:solidFill>
              <a:effectLst/>
              <a:latin typeface="+mj-ea"/>
              <a:ea typeface="+mj-ea"/>
              <a:cs typeface="Times New Roman" panose="02020603050405020304" pitchFamily="18" charset="0"/>
            </a:endParaRPr>
          </a:p>
          <a:p>
            <a:pPr marL="133350" algn="just"/>
            <a:r>
              <a:rPr lang="ja-JP" altLang="ja-JP" sz="2800" kern="100" dirty="0">
                <a:solidFill>
                  <a:srgbClr val="FF0000"/>
                </a:solidFill>
                <a:effectLst/>
                <a:latin typeface="+mj-ea"/>
                <a:ea typeface="+mj-ea"/>
                <a:cs typeface="Times New Roman" panose="02020603050405020304" pitchFamily="18" charset="0"/>
              </a:rPr>
              <a:t>当該助成金等の支給額を対象経費から差し引いた額を補助</a:t>
            </a:r>
            <a:endParaRPr lang="en-US" altLang="ja-JP" sz="2800" kern="100" dirty="0">
              <a:solidFill>
                <a:srgbClr val="FF0000"/>
              </a:solidFill>
              <a:effectLst/>
              <a:latin typeface="+mj-ea"/>
              <a:ea typeface="+mj-ea"/>
              <a:cs typeface="Times New Roman" panose="02020603050405020304" pitchFamily="18" charset="0"/>
            </a:endParaRPr>
          </a:p>
          <a:p>
            <a:pPr marL="133350" algn="just"/>
            <a:r>
              <a:rPr lang="en-US" altLang="ja-JP" sz="2800" kern="100" dirty="0">
                <a:solidFill>
                  <a:srgbClr val="FF0000"/>
                </a:solidFill>
                <a:latin typeface="+mj-ea"/>
                <a:ea typeface="+mj-ea"/>
                <a:cs typeface="Times New Roman" panose="02020603050405020304" pitchFamily="18" charset="0"/>
              </a:rPr>
              <a:t>※</a:t>
            </a:r>
            <a:r>
              <a:rPr lang="ja-JP" altLang="en-US" sz="2800" kern="100" dirty="0">
                <a:solidFill>
                  <a:srgbClr val="FF0000"/>
                </a:solidFill>
                <a:latin typeface="+mj-ea"/>
                <a:ea typeface="+mj-ea"/>
                <a:cs typeface="Times New Roman" panose="02020603050405020304" pitchFamily="18" charset="0"/>
              </a:rPr>
              <a:t>テキスト代は補助金の対象外</a:t>
            </a:r>
            <a:endParaRPr lang="ja-JP" altLang="ja-JP" sz="2800" kern="100" dirty="0">
              <a:solidFill>
                <a:srgbClr val="FF0000"/>
              </a:solidFill>
              <a:effectLst/>
              <a:latin typeface="+mj-ea"/>
              <a:ea typeface="+mj-ea"/>
              <a:cs typeface="Times New Roman" panose="02020603050405020304" pitchFamily="18" charset="0"/>
            </a:endParaRPr>
          </a:p>
        </p:txBody>
      </p:sp>
      <p:sp>
        <p:nvSpPr>
          <p:cNvPr id="6" name="テキスト ボックス 5">
            <a:extLst>
              <a:ext uri="{FF2B5EF4-FFF2-40B4-BE49-F238E27FC236}">
                <a16:creationId xmlns:a16="http://schemas.microsoft.com/office/drawing/2014/main" id="{0FD05CB8-3E3C-42C0-B659-676DEE0CBE92}"/>
              </a:ext>
            </a:extLst>
          </p:cNvPr>
          <p:cNvSpPr txBox="1"/>
          <p:nvPr/>
        </p:nvSpPr>
        <p:spPr>
          <a:xfrm>
            <a:off x="152400" y="3841145"/>
            <a:ext cx="11506200" cy="2862322"/>
          </a:xfrm>
          <a:prstGeom prst="rect">
            <a:avLst/>
          </a:prstGeom>
          <a:noFill/>
        </p:spPr>
        <p:txBody>
          <a:bodyPr wrap="square">
            <a:spAutoFit/>
          </a:bodyPr>
          <a:lstStyle/>
          <a:p>
            <a:pPr algn="just"/>
            <a:r>
              <a:rPr lang="ja-JP" altLang="ja-JP" sz="2800" kern="100" dirty="0">
                <a:effectLst/>
                <a:latin typeface="+mj-ea"/>
                <a:ea typeface="+mj-ea"/>
                <a:cs typeface="Times New Roman" panose="02020603050405020304" pitchFamily="18" charset="0"/>
              </a:rPr>
              <a:t>【</a:t>
            </a:r>
            <a:r>
              <a:rPr lang="ja-JP" altLang="en-US" sz="2800" kern="100" dirty="0">
                <a:effectLst/>
                <a:latin typeface="+mj-ea"/>
                <a:ea typeface="+mj-ea"/>
                <a:cs typeface="Times New Roman" panose="02020603050405020304" pitchFamily="18" charset="0"/>
              </a:rPr>
              <a:t>申請時</a:t>
            </a:r>
            <a:r>
              <a:rPr lang="ja-JP" altLang="ja-JP" sz="2800" kern="100" dirty="0">
                <a:effectLst/>
                <a:latin typeface="+mj-ea"/>
                <a:ea typeface="+mj-ea"/>
                <a:cs typeface="Times New Roman" panose="02020603050405020304" pitchFamily="18" charset="0"/>
              </a:rPr>
              <a:t>必要書類】</a:t>
            </a:r>
            <a:endParaRPr lang="en-US" altLang="ja-JP" sz="2800" kern="100" dirty="0">
              <a:effectLst/>
              <a:latin typeface="+mj-ea"/>
              <a:ea typeface="+mj-ea"/>
              <a:cs typeface="Times New Roman" panose="02020603050405020304" pitchFamily="18" charset="0"/>
            </a:endParaRPr>
          </a:p>
          <a:p>
            <a:pPr algn="just"/>
            <a:endParaRPr lang="ja-JP" altLang="ja-JP" sz="1200" kern="100" dirty="0">
              <a:effectLst/>
              <a:latin typeface="+mj-ea"/>
              <a:ea typeface="+mj-ea"/>
              <a:cs typeface="Times New Roman" panose="02020603050405020304" pitchFamily="18" charset="0"/>
            </a:endParaRPr>
          </a:p>
          <a:p>
            <a:pPr algn="just"/>
            <a:r>
              <a:rPr lang="ja-JP" altLang="ja-JP" sz="2800" kern="100" dirty="0">
                <a:effectLst/>
                <a:latin typeface="+mj-ea"/>
                <a:ea typeface="+mj-ea"/>
                <a:cs typeface="Times New Roman" panose="02020603050405020304" pitchFamily="18" charset="0"/>
              </a:rPr>
              <a:t>　①補助金交付申請書</a:t>
            </a:r>
            <a:r>
              <a:rPr lang="ja-JP" altLang="en-US" sz="2800" kern="100" dirty="0">
                <a:effectLst/>
                <a:latin typeface="+mj-ea"/>
                <a:ea typeface="+mj-ea"/>
                <a:cs typeface="Times New Roman" panose="02020603050405020304" pitchFamily="18" charset="0"/>
              </a:rPr>
              <a:t>および</a:t>
            </a:r>
            <a:r>
              <a:rPr lang="ja-JP" altLang="ja-JP" sz="2800" kern="100" dirty="0">
                <a:effectLst/>
                <a:latin typeface="+mj-ea"/>
                <a:ea typeface="+mj-ea"/>
                <a:cs typeface="Times New Roman" panose="02020603050405020304" pitchFamily="18" charset="0"/>
              </a:rPr>
              <a:t>事業計画書</a:t>
            </a:r>
            <a:endParaRPr lang="en-US" altLang="ja-JP" sz="2800" kern="100" dirty="0">
              <a:effectLst/>
              <a:latin typeface="+mj-ea"/>
              <a:ea typeface="+mj-ea"/>
              <a:cs typeface="Times New Roman" panose="02020603050405020304" pitchFamily="18" charset="0"/>
            </a:endParaRPr>
          </a:p>
          <a:p>
            <a:pPr algn="just"/>
            <a:r>
              <a:rPr lang="ja-JP" altLang="en-US" sz="2800" kern="100" dirty="0">
                <a:latin typeface="+mj-ea"/>
                <a:ea typeface="+mj-ea"/>
                <a:cs typeface="Times New Roman" panose="02020603050405020304" pitchFamily="18" charset="0"/>
              </a:rPr>
              <a:t>　②</a:t>
            </a:r>
            <a:r>
              <a:rPr lang="ja-JP" altLang="ja-JP" sz="2800" kern="0" dirty="0">
                <a:solidFill>
                  <a:srgbClr val="000000"/>
                </a:solidFill>
                <a:effectLst/>
                <a:latin typeface="+mj-ea"/>
                <a:ea typeface="+mj-ea"/>
                <a:cs typeface="ＭＳ 明朝" panose="02020609040205080304" pitchFamily="17" charset="-128"/>
              </a:rPr>
              <a:t>研修の</a:t>
            </a:r>
            <a:r>
              <a:rPr lang="ja-JP" altLang="en-US" sz="2800" kern="0" dirty="0">
                <a:solidFill>
                  <a:srgbClr val="000000"/>
                </a:solidFill>
                <a:effectLst/>
                <a:latin typeface="+mj-ea"/>
                <a:ea typeface="+mj-ea"/>
                <a:cs typeface="ＭＳ 明朝" panose="02020609040205080304" pitchFamily="17" charset="-128"/>
              </a:rPr>
              <a:t>案内</a:t>
            </a:r>
            <a:r>
              <a:rPr lang="ja-JP" altLang="ja-JP" sz="2800" kern="0" dirty="0">
                <a:solidFill>
                  <a:srgbClr val="000000"/>
                </a:solidFill>
                <a:effectLst/>
                <a:latin typeface="+mj-ea"/>
                <a:ea typeface="+mj-ea"/>
                <a:cs typeface="ＭＳ 明朝" panose="02020609040205080304" pitchFamily="17" charset="-128"/>
              </a:rPr>
              <a:t>資料</a:t>
            </a:r>
            <a:r>
              <a:rPr lang="ja-JP" altLang="en-US" sz="2800" kern="0" dirty="0">
                <a:solidFill>
                  <a:srgbClr val="000000"/>
                </a:solidFill>
                <a:effectLst/>
                <a:latin typeface="+mj-ea"/>
                <a:ea typeface="+mj-ea"/>
                <a:cs typeface="ＭＳ 明朝" panose="02020609040205080304" pitchFamily="17" charset="-128"/>
              </a:rPr>
              <a:t>等、</a:t>
            </a:r>
            <a:r>
              <a:rPr lang="ja-JP" altLang="ja-JP" sz="2800" kern="0" dirty="0">
                <a:solidFill>
                  <a:srgbClr val="000000"/>
                </a:solidFill>
                <a:effectLst/>
                <a:latin typeface="+mj-ea"/>
                <a:ea typeface="+mj-ea"/>
                <a:cs typeface="ＭＳ 明朝" panose="02020609040205080304" pitchFamily="17" charset="-128"/>
              </a:rPr>
              <a:t>補助対象経費の金額を示すもの</a:t>
            </a:r>
            <a:endParaRPr lang="ja-JP" altLang="ja-JP" sz="2800" kern="100" dirty="0">
              <a:effectLst/>
              <a:latin typeface="+mj-ea"/>
              <a:ea typeface="+mj-ea"/>
              <a:cs typeface="Times New Roman" panose="02020603050405020304" pitchFamily="18" charset="0"/>
            </a:endParaRPr>
          </a:p>
          <a:p>
            <a:pPr algn="just"/>
            <a:r>
              <a:rPr lang="ja-JP" altLang="ja-JP" sz="2800" kern="100" dirty="0">
                <a:effectLst/>
                <a:latin typeface="+mj-ea"/>
                <a:ea typeface="+mj-ea"/>
                <a:cs typeface="Times New Roman" panose="02020603050405020304" pitchFamily="18" charset="0"/>
              </a:rPr>
              <a:t>　</a:t>
            </a:r>
            <a:r>
              <a:rPr lang="ja-JP" altLang="en-US" sz="2800" kern="100" dirty="0">
                <a:latin typeface="+mj-ea"/>
                <a:ea typeface="+mj-ea"/>
                <a:cs typeface="Times New Roman" panose="02020603050405020304" pitchFamily="18" charset="0"/>
              </a:rPr>
              <a:t>③</a:t>
            </a:r>
            <a:r>
              <a:rPr lang="ja-JP" altLang="ja-JP" sz="2800" kern="100" dirty="0">
                <a:effectLst/>
                <a:latin typeface="+mj-ea"/>
                <a:ea typeface="+mj-ea"/>
                <a:cs typeface="Times New Roman" panose="02020603050405020304" pitchFamily="18" charset="0"/>
              </a:rPr>
              <a:t>同意書</a:t>
            </a:r>
          </a:p>
          <a:p>
            <a:pPr algn="just"/>
            <a:r>
              <a:rPr lang="ja-JP" altLang="ja-JP" sz="2800" kern="100" dirty="0">
                <a:effectLst/>
                <a:latin typeface="+mj-ea"/>
                <a:ea typeface="+mj-ea"/>
                <a:cs typeface="Times New Roman" panose="02020603050405020304" pitchFamily="18" charset="0"/>
              </a:rPr>
              <a:t>　</a:t>
            </a:r>
            <a:r>
              <a:rPr lang="ja-JP" altLang="en-US" sz="2800" kern="100" dirty="0">
                <a:latin typeface="+mj-ea"/>
                <a:ea typeface="+mj-ea"/>
                <a:cs typeface="Times New Roman" panose="02020603050405020304" pitchFamily="18" charset="0"/>
              </a:rPr>
              <a:t>④</a:t>
            </a:r>
            <a:r>
              <a:rPr lang="ja-JP" altLang="ja-JP" sz="2800" kern="100" dirty="0">
                <a:effectLst/>
                <a:latin typeface="+mj-ea"/>
                <a:ea typeface="+mj-ea"/>
                <a:cs typeface="Times New Roman" panose="02020603050405020304" pitchFamily="18" charset="0"/>
              </a:rPr>
              <a:t>税金等の納付状況確認書類の写し</a:t>
            </a:r>
          </a:p>
          <a:p>
            <a:pPr algn="just"/>
            <a:r>
              <a:rPr lang="ja-JP" altLang="ja-JP" sz="2800" kern="100" dirty="0">
                <a:effectLst/>
                <a:latin typeface="+mj-ea"/>
                <a:ea typeface="+mj-ea"/>
                <a:cs typeface="Times New Roman" panose="02020603050405020304" pitchFamily="18" charset="0"/>
              </a:rPr>
              <a:t>　</a:t>
            </a:r>
            <a:r>
              <a:rPr lang="ja-JP" altLang="en-US" sz="2800" kern="100" dirty="0">
                <a:effectLst/>
                <a:latin typeface="+mj-ea"/>
                <a:ea typeface="+mj-ea"/>
                <a:cs typeface="Times New Roman" panose="02020603050405020304" pitchFamily="18" charset="0"/>
              </a:rPr>
              <a:t>⑤</a:t>
            </a:r>
            <a:r>
              <a:rPr lang="ja-JP" altLang="ja-JP" sz="2800" kern="100" dirty="0">
                <a:effectLst/>
                <a:latin typeface="+mj-ea"/>
                <a:ea typeface="+mj-ea"/>
                <a:cs typeface="Times New Roman" panose="02020603050405020304" pitchFamily="18" charset="0"/>
              </a:rPr>
              <a:t>雇用証明書</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TotalTime>
  <Words>288</Words>
  <Application>Microsoft Office PowerPoint</Application>
  <PresentationFormat>ワイド画面</PresentationFormat>
  <Paragraphs>28</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BIZ UDPGothic</vt:lpstr>
      <vt:lpstr>ＭＳ Ｐゴシック</vt:lpstr>
      <vt:lpstr>Yu Gothic</vt:lpstr>
      <vt:lpstr>Calibri</vt:lpstr>
      <vt:lpstr>Office Theme</vt:lpstr>
      <vt:lpstr>介護職員人材育成支援事業について</vt:lpstr>
      <vt:lpstr>①概要・対象事業所・研修</vt:lpstr>
      <vt:lpstr>②補助金額および必要書類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感染症対策の強化</dc:title>
  <dc:creator>鳥越 光</dc:creator>
  <cp:lastModifiedBy>金田 真輝</cp:lastModifiedBy>
  <cp:revision>10</cp:revision>
  <cp:lastPrinted>2025-03-06T02:47:02Z</cp:lastPrinted>
  <dcterms:created xsi:type="dcterms:W3CDTF">2024-02-25T23:54:54Z</dcterms:created>
  <dcterms:modified xsi:type="dcterms:W3CDTF">2025-03-07T07:41:40Z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2023-11-28T00:00:00Z</vt:filetime>
  </property>
  <property fmtid="{D5CDD505-2E9C-101B-9397-08002B2CF9AE}" pid="3" name="Creator">
    <vt:lpwstr>Microsoft® PowerPoint® for Microsoft 365</vt:lpwstr>
  </property>
  <property fmtid="{D5CDD505-2E9C-101B-9397-08002B2CF9AE}" pid="4" name="LastSaved">
    <vt:filetime>2024-02-25T00:00:00Z</vt:filetime>
  </property>
  <property fmtid="{D5CDD505-2E9C-101B-9397-08002B2CF9AE}" pid="5" name="Producer">
    <vt:lpwstr>Microsoft® PowerPoint® for Microsoft 365</vt:lpwstr>
  </property>
</Properties>
</file>